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8" r:id="rId2"/>
    <p:sldId id="1026" r:id="rId3"/>
    <p:sldId id="727" r:id="rId4"/>
    <p:sldId id="1027" r:id="rId5"/>
    <p:sldId id="422" r:id="rId6"/>
    <p:sldId id="612" r:id="rId7"/>
    <p:sldId id="1017" r:id="rId8"/>
    <p:sldId id="1018" r:id="rId9"/>
    <p:sldId id="1007" r:id="rId10"/>
    <p:sldId id="1008" r:id="rId11"/>
    <p:sldId id="1028" r:id="rId12"/>
    <p:sldId id="1029" r:id="rId13"/>
    <p:sldId id="1015" r:id="rId14"/>
    <p:sldId id="1030" r:id="rId15"/>
    <p:sldId id="559" r:id="rId16"/>
    <p:sldId id="984" r:id="rId17"/>
    <p:sldId id="1014" r:id="rId18"/>
    <p:sldId id="1031" r:id="rId19"/>
    <p:sldId id="1032" r:id="rId20"/>
    <p:sldId id="1033" r:id="rId21"/>
    <p:sldId id="915" r:id="rId22"/>
    <p:sldId id="274" r:id="rId23"/>
    <p:sldId id="1034" r:id="rId24"/>
    <p:sldId id="1035" r:id="rId25"/>
    <p:sldId id="1037" r:id="rId26"/>
    <p:sldId id="724" r:id="rId27"/>
    <p:sldId id="269" r:id="rId28"/>
    <p:sldId id="280" r:id="rId2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5FFF"/>
    <a:srgbClr val="1694E9"/>
    <a:srgbClr val="FF33CC"/>
    <a:srgbClr val="00B050"/>
    <a:srgbClr val="2F3242"/>
    <a:srgbClr val="FF66FF"/>
    <a:srgbClr val="FF7C80"/>
    <a:srgbClr val="FF5050"/>
    <a:srgbClr val="FF3300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95" autoAdjust="0"/>
    <p:restoredTop sz="94853" autoAdjust="0"/>
  </p:normalViewPr>
  <p:slideViewPr>
    <p:cSldViewPr snapToGrid="0">
      <p:cViewPr varScale="1">
        <p:scale>
          <a:sx n="109" d="100"/>
          <a:sy n="109" d="100"/>
        </p:scale>
        <p:origin x="18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106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E04B-0FEE-474E-98E3-E5C059B0E3D6}" type="datetimeFigureOut">
              <a:rPr lang="ru-RU" smtClean="0"/>
              <a:t>18.01.2021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8AAFC-F45B-4763-9C1F-8029DFCE03FE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7945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08AAFC-F45B-4763-9C1F-8029DFCE03FE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7863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26D62-0A69-489C-AD8A-DBBB454FE69F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524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57AFC-C01B-4F35-8E90-7CDC7BDC9F41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944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57DF8-A1C4-4191-9BCE-6255C9741248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2064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B527B-8C9A-436C-98CD-9931061FA41E}" type="datetime1">
              <a:rPr lang="uk-UA" smtClean="0"/>
              <a:t>18.01.2021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4306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E2E25-D864-431C-9803-DC1DF816B3B2}" type="datetime1">
              <a:rPr lang="uk-UA" smtClean="0"/>
              <a:t>18.01.2021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992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627C-B8CA-44C8-AA80-F38F7E2DC942}" type="datetime1">
              <a:rPr lang="uk-UA" smtClean="0"/>
              <a:t>18.01.2021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105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8820F-613B-4084-A210-F6071CA8AA12}" type="datetime1">
              <a:rPr lang="uk-UA" smtClean="0"/>
              <a:t>18.01.2021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7949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D5AF-C886-45A1-B5DC-5A526CB61C15}" type="datetime1">
              <a:rPr lang="uk-UA" smtClean="0"/>
              <a:t>18.01.2021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21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D2A21-8E22-4A57-9D96-C14531AB525D}" type="datetime1">
              <a:rPr lang="uk-UA" smtClean="0"/>
              <a:t>18.01.2021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5165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41F5A-B942-463D-BFFB-A6C0BF2A95D9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3642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F5CA3-AACC-4614-BF69-00E689DA5E5C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8875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BF2D6-4F70-474E-8189-F1C29A9FD449}" type="datetime1">
              <a:rPr lang="uk-UA" smtClean="0"/>
              <a:t>18.01.2021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A2CC5-B2C6-4302-92FF-8C073FD1154B}" type="slidenum">
              <a:rPr lang="ru-RU" smtClean="0"/>
              <a:t>‹№›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61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3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40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40.png"/><Relationship Id="rId4" Type="http://schemas.openxmlformats.org/officeDocument/2006/relationships/image" Target="../media/image33.png"/><Relationship Id="rId9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4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40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gif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40.pn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Relationship Id="rId14" Type="http://schemas.openxmlformats.org/officeDocument/2006/relationships/image" Target="../media/image62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2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40.png"/><Relationship Id="rId4" Type="http://schemas.openxmlformats.org/officeDocument/2006/relationships/image" Target="../media/image33.png"/><Relationship Id="rId9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>
            <a:spLocks noGrp="1"/>
          </p:cNvSpPr>
          <p:nvPr>
            <p:ph type="dt" sz="half" idx="10"/>
          </p:nvPr>
        </p:nvSpPr>
        <p:spPr>
          <a:xfrm>
            <a:off x="1260389" y="1660783"/>
            <a:ext cx="1581665" cy="373964"/>
          </a:xfrm>
        </p:spPr>
        <p:txBody>
          <a:bodyPr/>
          <a:lstStyle/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83957" y="119911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6248" y="2660821"/>
            <a:ext cx="17217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800" b="1" dirty="0">
                <a:solidFill>
                  <a:schemeClr val="bg1"/>
                </a:solidFill>
                <a:latin typeface="Monotype Corsiva" panose="03010101010201010101" pitchFamily="66" charset="0"/>
              </a:rPr>
              <a:t>Урок</a:t>
            </a:r>
          </a:p>
          <a:p>
            <a:pPr algn="ctr"/>
            <a:r>
              <a:rPr lang="uk-UA" sz="4800" b="1">
                <a:solidFill>
                  <a:schemeClr val="bg1"/>
                </a:solidFill>
                <a:latin typeface="Monotype Corsiva" panose="03010101010201010101" pitchFamily="66" charset="0"/>
              </a:rPr>
              <a:t>№68</a:t>
            </a:r>
            <a:endParaRPr lang="ru-RU" sz="4800" b="1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0099" y="5316051"/>
            <a:ext cx="90138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400" b="1" dirty="0">
                <a:solidFill>
                  <a:schemeClr val="tx2">
                    <a:lumMod val="75000"/>
                  </a:schemeClr>
                </a:solidFill>
              </a:rPr>
              <a:t>Встановлюємо зв’язок прикметників з іменниками</a:t>
            </a:r>
            <a:endParaRPr lang="ru-RU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5965" y="372989"/>
            <a:ext cx="2402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Українська мова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62171" y="280656"/>
            <a:ext cx="82691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200" b="1" dirty="0">
                <a:solidFill>
                  <a:schemeClr val="bg1"/>
                </a:solidFill>
              </a:rPr>
              <a:t>Розділ 5. Досліджую прикметники </a:t>
            </a:r>
            <a:endParaRPr lang="ru-RU" sz="32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5478764" y="979243"/>
            <a:ext cx="6282579" cy="4336808"/>
            <a:chOff x="5478764" y="979243"/>
            <a:chExt cx="6282579" cy="4336808"/>
          </a:xfrm>
        </p:grpSpPr>
        <p:grpSp>
          <p:nvGrpSpPr>
            <p:cNvPr id="22" name="Группа 21"/>
            <p:cNvGrpSpPr/>
            <p:nvPr/>
          </p:nvGrpSpPr>
          <p:grpSpPr>
            <a:xfrm rot="10800000">
              <a:off x="5478764" y="1871252"/>
              <a:ext cx="947330" cy="180482"/>
              <a:chOff x="7890173" y="2366745"/>
              <a:chExt cx="1880663" cy="182026"/>
            </a:xfrm>
          </p:grpSpPr>
          <p:cxnSp>
            <p:nvCxnSpPr>
              <p:cNvPr id="23" name="Прямая соединительная линия 22"/>
              <p:cNvCxnSpPr/>
              <p:nvPr/>
            </p:nvCxnSpPr>
            <p:spPr>
              <a:xfrm rot="10800000" flipH="1">
                <a:off x="7890173" y="2548771"/>
                <a:ext cx="1880663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Прямая соединительная линия 23"/>
              <p:cNvCxnSpPr/>
              <p:nvPr/>
            </p:nvCxnSpPr>
            <p:spPr>
              <a:xfrm flipV="1">
                <a:off x="7890174" y="2366745"/>
                <a:ext cx="0" cy="182026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026" name="Picture 2" descr="Children standing by the green board. Download a Free Preview or High  Quality Adobe Illustrator Ai, EPS, P… | Education poster design, Kids  clipart, School wall art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548"/>
            <a:stretch/>
          </p:blipFill>
          <p:spPr bwMode="auto">
            <a:xfrm>
              <a:off x="5608835" y="979243"/>
              <a:ext cx="6152508" cy="4336808"/>
            </a:xfrm>
            <a:prstGeom prst="rect">
              <a:avLst/>
            </a:prstGeom>
            <a:noFill/>
            <a:ln w="38100">
              <a:solidFill>
                <a:schemeClr val="tx2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Скругленный прямоугольник 11"/>
            <p:cNvSpPr/>
            <p:nvPr/>
          </p:nvSpPr>
          <p:spPr>
            <a:xfrm>
              <a:off x="7496720" y="3250763"/>
              <a:ext cx="2128543" cy="494835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uk-UA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іменник +</a:t>
              </a:r>
              <a:endPara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Скругленный прямоугольник 12"/>
            <p:cNvSpPr/>
            <p:nvPr/>
          </p:nvSpPr>
          <p:spPr>
            <a:xfrm>
              <a:off x="7147280" y="3745598"/>
              <a:ext cx="2827421" cy="494835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uk-UA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прикметник</a:t>
              </a:r>
              <a:endPara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28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Зима в Сибири ожидается холодней прошлогодней - Новости ...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697" y="1501295"/>
            <a:ext cx="5311523" cy="398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Окно 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67" y="1456402"/>
            <a:ext cx="5830643" cy="4028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Скругленный прямоугольник 32"/>
          <p:cNvSpPr/>
          <p:nvPr/>
        </p:nvSpPr>
        <p:spPr>
          <a:xfrm>
            <a:off x="7050730" y="1793356"/>
            <a:ext cx="4530868" cy="3837320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30724" y="405925"/>
            <a:ext cx="8732066" cy="687151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Емоційне налаштування. 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129030" y="1942301"/>
            <a:ext cx="434357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Ой, яка чудова, </a:t>
            </a:r>
          </a:p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світла і багата</a:t>
            </a:r>
            <a:b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Українська мова, </a:t>
            </a:r>
          </a:p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Мова мами й тата!</a:t>
            </a:r>
            <a:b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Мова мами й тата, </a:t>
            </a:r>
          </a:p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діда і бабусі.</a:t>
            </a:r>
            <a:b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Знаю її добре, </a:t>
            </a:r>
          </a:p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ще краще навчуся.</a:t>
            </a:r>
          </a:p>
        </p:txBody>
      </p:sp>
      <p:pic>
        <p:nvPicPr>
          <p:cNvPr id="1026" name="Picture 2" descr="Похожее изображение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86" y="3143147"/>
            <a:ext cx="2628114" cy="335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Рисунок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641" y="3086533"/>
            <a:ext cx="2380068" cy="346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229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Картинки по запросу &quot;клипарт учень&quot;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45" y="2522681"/>
            <a:ext cx="2362923" cy="400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30724" y="405926"/>
            <a:ext cx="8732066" cy="6518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Повідомлення теми уроку. </a:t>
            </a:r>
          </a:p>
        </p:txBody>
      </p:sp>
      <p:pic>
        <p:nvPicPr>
          <p:cNvPr id="1026" name="Picture 2" descr="Похожее изображение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35983" y="1893431"/>
            <a:ext cx="3216898" cy="463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Выноска-облако 16"/>
          <p:cNvSpPr/>
          <p:nvPr/>
        </p:nvSpPr>
        <p:spPr>
          <a:xfrm rot="817251">
            <a:off x="2219598" y="1456402"/>
            <a:ext cx="7020655" cy="4989392"/>
          </a:xfrm>
          <a:prstGeom prst="cloudCallout">
            <a:avLst>
              <a:gd name="adj1" fmla="val 43882"/>
              <a:gd name="adj2" fmla="val -61354"/>
            </a:avLst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330724" y="1965939"/>
            <a:ext cx="5197461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Сьогодні на уроці ми будемо досліджувати прикметники, встановлювати зв’язок прикметників з іменниками.</a:t>
            </a:r>
          </a:p>
          <a:p>
            <a:pPr algn="ctr"/>
            <a:endParaRPr lang="uk-UA" sz="1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Побуваємо у Херсонському морському порту та  заповіднику Асканія-Нова на Херсонщині. </a:t>
            </a:r>
          </a:p>
        </p:txBody>
      </p:sp>
    </p:spTree>
    <p:extLst>
      <p:ext uri="{BB962C8B-B14F-4D97-AF65-F5344CB8AC3E}">
        <p14:creationId xmlns:p14="http://schemas.microsoft.com/office/powerpoint/2010/main" val="39540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Беседа На Тему Дружба 2 Младшая Группа - latinbro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976" y="4351440"/>
            <a:ext cx="2126636" cy="207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30724" y="405926"/>
            <a:ext cx="8732066" cy="6518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«Асоціативний кущ». Як ви розумієте словосполучення? </a:t>
            </a:r>
          </a:p>
          <a:p>
            <a:pPr algn="ctr"/>
            <a:r>
              <a:rPr lang="uk-UA" sz="2000" b="1" dirty="0">
                <a:solidFill>
                  <a:schemeClr val="bg1"/>
                </a:solidFill>
              </a:rPr>
              <a:t>Добираємо прикметники.</a:t>
            </a:r>
          </a:p>
        </p:txBody>
      </p:sp>
      <p:sp>
        <p:nvSpPr>
          <p:cNvPr id="17" name="Скругленный прямоугольник 16"/>
          <p:cNvSpPr/>
          <p:nvPr/>
        </p:nvSpPr>
        <p:spPr>
          <a:xfrm>
            <a:off x="1290243" y="1276057"/>
            <a:ext cx="3411956" cy="70965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Ввічливе море</a:t>
            </a:r>
            <a:endParaRPr lang="ru-RU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Прямая со стрелкой 5"/>
          <p:cNvCxnSpPr>
            <a:endCxn id="36" idx="0"/>
          </p:cNvCxnSpPr>
          <p:nvPr/>
        </p:nvCxnSpPr>
        <p:spPr>
          <a:xfrm flipH="1">
            <a:off x="1165014" y="1998341"/>
            <a:ext cx="930404" cy="565213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Прямая со стрелкой 18"/>
          <p:cNvCxnSpPr>
            <a:endCxn id="35" idx="0"/>
          </p:cNvCxnSpPr>
          <p:nvPr/>
        </p:nvCxnSpPr>
        <p:spPr>
          <a:xfrm>
            <a:off x="3837330" y="1998341"/>
            <a:ext cx="864869" cy="565213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 стрелкой 19"/>
          <p:cNvCxnSpPr>
            <a:endCxn id="33" idx="0"/>
          </p:cNvCxnSpPr>
          <p:nvPr/>
        </p:nvCxnSpPr>
        <p:spPr>
          <a:xfrm flipH="1">
            <a:off x="2985557" y="1985712"/>
            <a:ext cx="10664" cy="562100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Скругленный прямоугольник 31"/>
          <p:cNvSpPr/>
          <p:nvPr/>
        </p:nvSpPr>
        <p:spPr>
          <a:xfrm>
            <a:off x="7280098" y="1269000"/>
            <a:ext cx="3411956" cy="70965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Ввічлива людина</a:t>
            </a:r>
            <a:endParaRPr lang="ru-RU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Скругленный прямоугольник 32"/>
          <p:cNvSpPr/>
          <p:nvPr/>
        </p:nvSpPr>
        <p:spPr>
          <a:xfrm>
            <a:off x="2517981" y="2547812"/>
            <a:ext cx="935151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тихе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Скругленный прямоугольник 34"/>
          <p:cNvSpPr/>
          <p:nvPr/>
        </p:nvSpPr>
        <p:spPr>
          <a:xfrm>
            <a:off x="3893212" y="2563554"/>
            <a:ext cx="1617973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спокійне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Скругленный прямоугольник 35"/>
          <p:cNvSpPr/>
          <p:nvPr/>
        </p:nvSpPr>
        <p:spPr>
          <a:xfrm>
            <a:off x="252126" y="2563554"/>
            <a:ext cx="1825775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гладеньке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Скругленный прямоугольник 36"/>
          <p:cNvSpPr/>
          <p:nvPr/>
        </p:nvSpPr>
        <p:spPr>
          <a:xfrm>
            <a:off x="1235250" y="3307134"/>
            <a:ext cx="1617973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тепле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Скругленный прямоугольник 37"/>
          <p:cNvSpPr/>
          <p:nvPr/>
        </p:nvSpPr>
        <p:spPr>
          <a:xfrm>
            <a:off x="3194109" y="3307134"/>
            <a:ext cx="1617973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лагідне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Скругленный прямоугольник 38"/>
          <p:cNvSpPr/>
          <p:nvPr/>
        </p:nvSpPr>
        <p:spPr>
          <a:xfrm>
            <a:off x="8180570" y="2547812"/>
            <a:ext cx="1597843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привітна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Скругленный прямоугольник 39"/>
          <p:cNvSpPr/>
          <p:nvPr/>
        </p:nvSpPr>
        <p:spPr>
          <a:xfrm>
            <a:off x="10093342" y="2554578"/>
            <a:ext cx="1781570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вихована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Скругленный прямоугольник 40"/>
          <p:cNvSpPr/>
          <p:nvPr/>
        </p:nvSpPr>
        <p:spPr>
          <a:xfrm>
            <a:off x="6754539" y="3307134"/>
            <a:ext cx="2024936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толерантна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Скругленный прямоугольник 41"/>
          <p:cNvSpPr/>
          <p:nvPr/>
        </p:nvSpPr>
        <p:spPr>
          <a:xfrm>
            <a:off x="6247668" y="2550121"/>
            <a:ext cx="1617973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добра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Скругленный прямоугольник 42"/>
          <p:cNvSpPr/>
          <p:nvPr/>
        </p:nvSpPr>
        <p:spPr>
          <a:xfrm>
            <a:off x="9284355" y="3307136"/>
            <a:ext cx="1988748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лагідна</a:t>
            </a:r>
            <a:endParaRPr lang="ru-RU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9" name="Прямая со стрелкой 48"/>
          <p:cNvCxnSpPr>
            <a:endCxn id="37" idx="0"/>
          </p:cNvCxnSpPr>
          <p:nvPr/>
        </p:nvCxnSpPr>
        <p:spPr>
          <a:xfrm flipH="1">
            <a:off x="2044237" y="1978655"/>
            <a:ext cx="594154" cy="1328479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Прямая со стрелкой 52"/>
          <p:cNvCxnSpPr>
            <a:endCxn id="38" idx="0"/>
          </p:cNvCxnSpPr>
          <p:nvPr/>
        </p:nvCxnSpPr>
        <p:spPr>
          <a:xfrm>
            <a:off x="3351255" y="1978655"/>
            <a:ext cx="651841" cy="1328479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Прямая со стрелкой 57"/>
          <p:cNvCxnSpPr>
            <a:endCxn id="42" idx="0"/>
          </p:cNvCxnSpPr>
          <p:nvPr/>
        </p:nvCxnSpPr>
        <p:spPr>
          <a:xfrm flipH="1">
            <a:off x="7056655" y="1998341"/>
            <a:ext cx="846913" cy="551780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Прямая со стрелкой 58"/>
          <p:cNvCxnSpPr/>
          <p:nvPr/>
        </p:nvCxnSpPr>
        <p:spPr>
          <a:xfrm>
            <a:off x="10124148" y="1978653"/>
            <a:ext cx="961314" cy="601462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Прямая со стрелкой 59"/>
          <p:cNvCxnSpPr>
            <a:stCxn id="32" idx="2"/>
            <a:endCxn id="39" idx="0"/>
          </p:cNvCxnSpPr>
          <p:nvPr/>
        </p:nvCxnSpPr>
        <p:spPr>
          <a:xfrm flipH="1">
            <a:off x="8979492" y="1978655"/>
            <a:ext cx="6584" cy="569157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Прямая со стрелкой 61"/>
          <p:cNvCxnSpPr/>
          <p:nvPr/>
        </p:nvCxnSpPr>
        <p:spPr>
          <a:xfrm flipH="1">
            <a:off x="7865644" y="1998341"/>
            <a:ext cx="437049" cy="1308793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Прямая со стрелкой 62"/>
          <p:cNvCxnSpPr/>
          <p:nvPr/>
        </p:nvCxnSpPr>
        <p:spPr>
          <a:xfrm>
            <a:off x="9727852" y="1978655"/>
            <a:ext cx="365490" cy="1328479"/>
          </a:xfrm>
          <a:prstGeom prst="straightConnector1">
            <a:avLst/>
          </a:prstGeom>
          <a:ln w="38100">
            <a:solidFill>
              <a:srgbClr val="295F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animated-beach-gif-9504-9894-hd-wallpapers | Macob Organic Boutiqu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14" y="4212512"/>
            <a:ext cx="4177486" cy="2205712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 man helping a young boy — Stock Vector © blueringmedia #6550066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736" y="4301158"/>
            <a:ext cx="2001176" cy="211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ittle girl and grandmother — Stock Vector © interactimages #10364162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153" y="3907478"/>
            <a:ext cx="1729168" cy="259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943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048" b="56561"/>
          <a:stretch/>
        </p:blipFill>
        <p:spPr>
          <a:xfrm>
            <a:off x="339231" y="1239950"/>
            <a:ext cx="11492213" cy="5328117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62307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Хвилинка каліграфії. </a:t>
            </a:r>
          </a:p>
        </p:txBody>
      </p:sp>
      <p:pic>
        <p:nvPicPr>
          <p:cNvPr id="9" name="Рисунок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20" t="41425" r="16950" b="31937"/>
          <a:stretch/>
        </p:blipFill>
        <p:spPr>
          <a:xfrm>
            <a:off x="4042991" y="2020670"/>
            <a:ext cx="5053226" cy="1553072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53CA702-EB0F-4C53-BD43-38D01341E94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7" t="43000" r="76482" b="43158"/>
          <a:stretch/>
        </p:blipFill>
        <p:spPr>
          <a:xfrm>
            <a:off x="4019961" y="-721575"/>
            <a:ext cx="578402" cy="721593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A0D61C55-25D5-44F0-90E4-713DCD9243A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6" t="43000" r="66693" b="43158"/>
          <a:stretch/>
        </p:blipFill>
        <p:spPr>
          <a:xfrm>
            <a:off x="4583901" y="-726179"/>
            <a:ext cx="578402" cy="721593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7AA62F5F-8E9F-4758-87A7-86AD87DB951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13" t="43000" r="58246" b="43158"/>
          <a:stretch/>
        </p:blipFill>
        <p:spPr>
          <a:xfrm>
            <a:off x="5150860" y="-745175"/>
            <a:ext cx="578402" cy="721593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3192FEA7-0B23-4FFB-8A71-047DC8F9350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65" t="43000" r="48694" b="43158"/>
          <a:stretch/>
        </p:blipFill>
        <p:spPr>
          <a:xfrm>
            <a:off x="5664161" y="-712704"/>
            <a:ext cx="578402" cy="72159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C032AF8F-DE61-4584-B773-C251183078D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1" t="43000" r="40168" b="43158"/>
          <a:stretch/>
        </p:blipFill>
        <p:spPr>
          <a:xfrm>
            <a:off x="6179320" y="-684379"/>
            <a:ext cx="578402" cy="721593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7789B4E2-D455-4B48-982A-12838205C96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83" t="43000" r="21976" b="43158"/>
          <a:stretch/>
        </p:blipFill>
        <p:spPr>
          <a:xfrm>
            <a:off x="7407625" y="-705166"/>
            <a:ext cx="578402" cy="72159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1A309B92-E806-4B19-BD8C-2FC1C585B53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21" t="43525" r="31307" b="43439"/>
          <a:stretch/>
        </p:blipFill>
        <p:spPr>
          <a:xfrm>
            <a:off x="6827608" y="-684151"/>
            <a:ext cx="534934" cy="679565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14E5C802-CA0B-419B-9806-0981AA33D57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706" t="43000" r="13053" b="43158"/>
          <a:stretch/>
        </p:blipFill>
        <p:spPr>
          <a:xfrm>
            <a:off x="8005233" y="-726179"/>
            <a:ext cx="578402" cy="721593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74F6DDAE-519B-4BD3-9E5A-A1FAE269018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16" t="42297" r="4743" b="43861"/>
          <a:stretch/>
        </p:blipFill>
        <p:spPr>
          <a:xfrm>
            <a:off x="8487885" y="-745175"/>
            <a:ext cx="578402" cy="721593"/>
          </a:xfrm>
          <a:prstGeom prst="rect">
            <a:avLst/>
          </a:prstGeom>
        </p:spPr>
      </p:pic>
      <p:pic>
        <p:nvPicPr>
          <p:cNvPr id="19" name="Рисунок 18">
            <a:extLst>
              <a:ext uri="{FF2B5EF4-FFF2-40B4-BE49-F238E27FC236}">
                <a16:creationId xmlns:a16="http://schemas.microsoft.com/office/drawing/2014/main" id="{569BEFE1-71C2-4A73-A615-C92D9944917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0" t="43000" r="84929" b="43158"/>
          <a:stretch/>
        </p:blipFill>
        <p:spPr>
          <a:xfrm>
            <a:off x="3523645" y="-721593"/>
            <a:ext cx="578402" cy="721593"/>
          </a:xfrm>
          <a:prstGeom prst="rect">
            <a:avLst/>
          </a:prstGeom>
        </p:spPr>
      </p:pic>
      <p:pic>
        <p:nvPicPr>
          <p:cNvPr id="57" name="Рисунок 5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6" t="67139" r="54819" b="18922"/>
          <a:stretch/>
        </p:blipFill>
        <p:spPr>
          <a:xfrm>
            <a:off x="9405021" y="-1081328"/>
            <a:ext cx="1937237" cy="1018433"/>
          </a:xfrm>
          <a:prstGeom prst="rect">
            <a:avLst/>
          </a:prstGeom>
        </p:spPr>
      </p:pic>
      <p:pic>
        <p:nvPicPr>
          <p:cNvPr id="29" name="Рисунок 2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6" t="47368" r="21627" b="35965"/>
          <a:stretch/>
        </p:blipFill>
        <p:spPr>
          <a:xfrm>
            <a:off x="1901607" y="3296952"/>
            <a:ext cx="3385844" cy="1143000"/>
          </a:xfrm>
          <a:prstGeom prst="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884" t="83619" r="18346" b="5854"/>
          <a:stretch/>
        </p:blipFill>
        <p:spPr>
          <a:xfrm>
            <a:off x="6569604" y="1684001"/>
            <a:ext cx="1383270" cy="691636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09" t="30286" r="45822" b="55368"/>
          <a:stretch/>
        </p:blipFill>
        <p:spPr>
          <a:xfrm>
            <a:off x="5682757" y="3269451"/>
            <a:ext cx="2176040" cy="983849"/>
          </a:xfrm>
          <a:prstGeom prst="rect">
            <a:avLst/>
          </a:prstGeom>
        </p:spPr>
      </p:pic>
      <p:pic>
        <p:nvPicPr>
          <p:cNvPr id="27" name="Рисунок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94" t="30286" r="39185" b="55368"/>
          <a:stretch/>
        </p:blipFill>
        <p:spPr>
          <a:xfrm>
            <a:off x="8039925" y="3327030"/>
            <a:ext cx="543710" cy="983849"/>
          </a:xfrm>
          <a:prstGeom prst="rect">
            <a:avLst/>
          </a:prstGeom>
        </p:spPr>
      </p:pic>
      <p:pic>
        <p:nvPicPr>
          <p:cNvPr id="35" name="Рисунок 34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9" t="46320" r="56740" b="39334"/>
          <a:stretch/>
        </p:blipFill>
        <p:spPr>
          <a:xfrm>
            <a:off x="8535446" y="3269450"/>
            <a:ext cx="1739149" cy="983849"/>
          </a:xfrm>
          <a:prstGeom prst="rect">
            <a:avLst/>
          </a:prstGeom>
        </p:spPr>
      </p:pic>
      <p:pic>
        <p:nvPicPr>
          <p:cNvPr id="36" name="Рисунок 3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6" t="64642" r="32740" b="19250"/>
          <a:stretch/>
        </p:blipFill>
        <p:spPr>
          <a:xfrm>
            <a:off x="1768118" y="4354462"/>
            <a:ext cx="3030340" cy="1104693"/>
          </a:xfrm>
          <a:prstGeom prst="rect">
            <a:avLst/>
          </a:prstGeom>
        </p:spPr>
      </p:pic>
      <p:pic>
        <p:nvPicPr>
          <p:cNvPr id="37" name="Рисунок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3" t="85132" r="50118" b="3392"/>
          <a:stretch/>
        </p:blipFill>
        <p:spPr>
          <a:xfrm>
            <a:off x="4911435" y="4623605"/>
            <a:ext cx="2176040" cy="787078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43" r="37942" b="3492"/>
          <a:stretch/>
        </p:blipFill>
        <p:spPr>
          <a:xfrm>
            <a:off x="6983086" y="4507858"/>
            <a:ext cx="3009597" cy="90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76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Гімнастика для очей.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6" name="Фiзкультхвилинка Сніжинка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81435" y="1297590"/>
            <a:ext cx="9157931" cy="5151336"/>
          </a:xfrm>
          <a:prstGeom prst="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11F0F44-130B-4222-8E2B-182B50F9C26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547242" y="3842500"/>
            <a:ext cx="1778390" cy="1491746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3F5C2261-627A-4205-A5CD-53C6607407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657948" y="2467918"/>
            <a:ext cx="1556978" cy="1000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3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Рисунок 1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61" t="18049" r="3492"/>
          <a:stretch/>
        </p:blipFill>
        <p:spPr>
          <a:xfrm flipH="1">
            <a:off x="788486" y="2004815"/>
            <a:ext cx="2265053" cy="3820368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95327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1-2. Щебетунчик повідомив друзям цікаву інформацію. </a:t>
            </a:r>
          </a:p>
          <a:p>
            <a:pPr algn="ctr"/>
            <a:r>
              <a:rPr lang="uk-UA" sz="2000" b="1" dirty="0">
                <a:solidFill>
                  <a:schemeClr val="bg1"/>
                </a:solidFill>
              </a:rPr>
              <a:t>Ознайомся з нею. </a:t>
            </a:r>
            <a:r>
              <a:rPr lang="ru-RU" sz="2000" b="1" dirty="0">
                <a:solidFill>
                  <a:schemeClr val="bg1"/>
                </a:solidFill>
              </a:rPr>
              <a:t>Спиши </a:t>
            </a:r>
            <a:r>
              <a:rPr lang="uk-UA" sz="2000" b="1" dirty="0">
                <a:solidFill>
                  <a:schemeClr val="bg1"/>
                </a:solidFill>
              </a:rPr>
              <a:t>повідомлення Щебетунчика. Підкресли прикметники. </a:t>
            </a: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12" name="Группа 11"/>
          <p:cNvGrpSpPr/>
          <p:nvPr/>
        </p:nvGrpSpPr>
        <p:grpSpPr>
          <a:xfrm>
            <a:off x="3355596" y="1867710"/>
            <a:ext cx="8220319" cy="4733325"/>
            <a:chOff x="3513986" y="1448457"/>
            <a:chExt cx="8425687" cy="5251413"/>
          </a:xfrm>
        </p:grpSpPr>
        <p:grpSp>
          <p:nvGrpSpPr>
            <p:cNvPr id="13" name="Группа 12"/>
            <p:cNvGrpSpPr/>
            <p:nvPr/>
          </p:nvGrpSpPr>
          <p:grpSpPr>
            <a:xfrm>
              <a:off x="3513986" y="1448457"/>
              <a:ext cx="8425687" cy="5251413"/>
              <a:chOff x="2656115" y="1640583"/>
              <a:chExt cx="9218447" cy="5072743"/>
            </a:xfrm>
          </p:grpSpPr>
          <p:pic>
            <p:nvPicPr>
              <p:cNvPr id="15" name="Picture 2" descr="ÐÐ¾ÑÐ¾Ð¶ÐµÐµ Ð¸Ð·Ð¾Ð±ÑÐ°Ð¶ÐµÐ½Ð¸Ðµ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02346" y="1818069"/>
                <a:ext cx="8717993" cy="38988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2" descr="ÐÐ°ÑÑÐ¸Ð½ÐºÐ¸ Ð¿Ð¾ Ð·Ð°Ð¿ÑÐ¾ÑÑ ÐºÐ»Ð¸Ð¿Ð°ÑÑ ÑÐµÐ»Ð¸Ðº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56115" y="1640583"/>
                <a:ext cx="9218447" cy="50727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4" name="Прямоугольник 13"/>
            <p:cNvSpPr/>
            <p:nvPr/>
          </p:nvSpPr>
          <p:spPr>
            <a:xfrm>
              <a:off x="3786818" y="1718758"/>
              <a:ext cx="7872717" cy="377466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3848912" y="2111344"/>
            <a:ext cx="7226557" cy="3046988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r>
              <a:rPr lang="uk-UA" sz="3000" b="1" dirty="0"/>
              <a:t>      </a:t>
            </a:r>
            <a:r>
              <a:rPr lang="uk-UA" sz="3200" b="1" dirty="0"/>
              <a:t>Херсонський морський порт — великий і потужний. Він об’єднує річ-</a:t>
            </a:r>
            <a:r>
              <a:rPr lang="uk-UA" sz="3200" b="1" dirty="0" err="1"/>
              <a:t>ковий</a:t>
            </a:r>
            <a:r>
              <a:rPr lang="uk-UA" sz="3200" b="1" dirty="0"/>
              <a:t>, морський, залізничний, авто-мобільний транспорт. З порту </a:t>
            </a:r>
            <a:r>
              <a:rPr lang="uk-UA" sz="3200" b="1" dirty="0" err="1"/>
              <a:t>вируша-ють</a:t>
            </a:r>
            <a:r>
              <a:rPr lang="uk-UA" sz="3200" b="1" dirty="0"/>
              <a:t> у далекі країни величезні кораблі. Вони </a:t>
            </a:r>
            <a:r>
              <a:rPr lang="uk-UA" sz="3200" b="1" dirty="0" err="1"/>
              <a:t>перевозять</a:t>
            </a:r>
            <a:r>
              <a:rPr lang="uk-UA" sz="3200" b="1" dirty="0"/>
              <a:t> різноманітні вантажі. </a:t>
            </a:r>
          </a:p>
        </p:txBody>
      </p:sp>
    </p:spTree>
    <p:extLst>
      <p:ext uri="{BB962C8B-B14F-4D97-AF65-F5344CB8AC3E}">
        <p14:creationId xmlns:p14="http://schemas.microsoft.com/office/powerpoint/2010/main" val="31006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78182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2. </a:t>
            </a:r>
            <a:r>
              <a:rPr lang="ru-RU" sz="2000" b="1" dirty="0">
                <a:solidFill>
                  <a:schemeClr val="bg1"/>
                </a:solidFill>
              </a:rPr>
              <a:t>Спиши </a:t>
            </a:r>
            <a:r>
              <a:rPr lang="uk-UA" sz="2000" b="1" dirty="0">
                <a:solidFill>
                  <a:schemeClr val="bg1"/>
                </a:solidFill>
              </a:rPr>
              <a:t>повідомлення Щебетунчика. Підкресли прикметники.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5680" y="4944093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5948970" y="5048663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54" t="-679" r="75950" b="87663"/>
          <a:stretch/>
        </p:blipFill>
        <p:spPr>
          <a:xfrm>
            <a:off x="8294832" y="5322211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702720"/>
            <a:ext cx="7675122" cy="2989295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095751" y="1768349"/>
            <a:ext cx="751505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Херсонський морський порт — великий і потужний. Він об’єднує річковий, морський, залізничний, автомобільний транспорт. З порту вирушають у далекі країни величезні кораблі. Вони </a:t>
            </a:r>
            <a:r>
              <a:rPr lang="uk-UA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перевозять</a:t>
            </a:r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різноманітні вантажі. 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6" name="Рисунок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17" name="Рисунок 1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  <p:grpSp>
        <p:nvGrpSpPr>
          <p:cNvPr id="18" name="Группа 17"/>
          <p:cNvGrpSpPr/>
          <p:nvPr/>
        </p:nvGrpSpPr>
        <p:grpSpPr>
          <a:xfrm>
            <a:off x="4679795" y="2163437"/>
            <a:ext cx="1183573" cy="326965"/>
            <a:chOff x="1926340" y="-1834819"/>
            <a:chExt cx="1090366" cy="568728"/>
          </a:xfrm>
        </p:grpSpPr>
        <p:pic>
          <p:nvPicPr>
            <p:cNvPr id="1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Группа 21"/>
          <p:cNvGrpSpPr/>
          <p:nvPr/>
        </p:nvGrpSpPr>
        <p:grpSpPr>
          <a:xfrm>
            <a:off x="5431651" y="2163436"/>
            <a:ext cx="1183573" cy="326965"/>
            <a:chOff x="1926340" y="-1834819"/>
            <a:chExt cx="1090366" cy="568728"/>
          </a:xfrm>
        </p:grpSpPr>
        <p:pic>
          <p:nvPicPr>
            <p:cNvPr id="23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5" name="Группа 24"/>
          <p:cNvGrpSpPr/>
          <p:nvPr/>
        </p:nvGrpSpPr>
        <p:grpSpPr>
          <a:xfrm>
            <a:off x="6948556" y="2163435"/>
            <a:ext cx="1183573" cy="326965"/>
            <a:chOff x="1926340" y="-1834819"/>
            <a:chExt cx="1090366" cy="568728"/>
          </a:xfrm>
        </p:grpSpPr>
        <p:pic>
          <p:nvPicPr>
            <p:cNvPr id="2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Группа 28"/>
          <p:cNvGrpSpPr/>
          <p:nvPr/>
        </p:nvGrpSpPr>
        <p:grpSpPr>
          <a:xfrm>
            <a:off x="9631505" y="2152080"/>
            <a:ext cx="1183573" cy="326965"/>
            <a:chOff x="1926340" y="-1834819"/>
            <a:chExt cx="1090366" cy="568728"/>
          </a:xfrm>
        </p:grpSpPr>
        <p:pic>
          <p:nvPicPr>
            <p:cNvPr id="3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" name="Группа 32"/>
          <p:cNvGrpSpPr/>
          <p:nvPr/>
        </p:nvGrpSpPr>
        <p:grpSpPr>
          <a:xfrm>
            <a:off x="4350364" y="2620981"/>
            <a:ext cx="1183573" cy="326965"/>
            <a:chOff x="1926340" y="-1834819"/>
            <a:chExt cx="1090366" cy="568728"/>
          </a:xfrm>
        </p:grpSpPr>
        <p:pic>
          <p:nvPicPr>
            <p:cNvPr id="34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Группа 35"/>
          <p:cNvGrpSpPr/>
          <p:nvPr/>
        </p:nvGrpSpPr>
        <p:grpSpPr>
          <a:xfrm>
            <a:off x="7967100" y="2620981"/>
            <a:ext cx="1183573" cy="326965"/>
            <a:chOff x="1926340" y="-1834819"/>
            <a:chExt cx="1090366" cy="568728"/>
          </a:xfrm>
        </p:grpSpPr>
        <p:pic>
          <p:nvPicPr>
            <p:cNvPr id="37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9" name="Группа 38"/>
          <p:cNvGrpSpPr/>
          <p:nvPr/>
        </p:nvGrpSpPr>
        <p:grpSpPr>
          <a:xfrm>
            <a:off x="9657062" y="2598992"/>
            <a:ext cx="1183573" cy="326965"/>
            <a:chOff x="1926340" y="-1834819"/>
            <a:chExt cx="1090366" cy="568728"/>
          </a:xfrm>
        </p:grpSpPr>
        <p:pic>
          <p:nvPicPr>
            <p:cNvPr id="4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2" name="Группа 41"/>
          <p:cNvGrpSpPr/>
          <p:nvPr/>
        </p:nvGrpSpPr>
        <p:grpSpPr>
          <a:xfrm>
            <a:off x="4175786" y="3047350"/>
            <a:ext cx="1183573" cy="326965"/>
            <a:chOff x="1926340" y="-1834819"/>
            <a:chExt cx="1090366" cy="568728"/>
          </a:xfrm>
        </p:grpSpPr>
        <p:pic>
          <p:nvPicPr>
            <p:cNvPr id="43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5" name="Группа 44"/>
          <p:cNvGrpSpPr/>
          <p:nvPr/>
        </p:nvGrpSpPr>
        <p:grpSpPr>
          <a:xfrm>
            <a:off x="4927642" y="3047349"/>
            <a:ext cx="1183573" cy="326965"/>
            <a:chOff x="1926340" y="-1834819"/>
            <a:chExt cx="1090366" cy="568728"/>
          </a:xfrm>
        </p:grpSpPr>
        <p:pic>
          <p:nvPicPr>
            <p:cNvPr id="4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8" name="Группа 47"/>
          <p:cNvGrpSpPr/>
          <p:nvPr/>
        </p:nvGrpSpPr>
        <p:grpSpPr>
          <a:xfrm>
            <a:off x="6275458" y="3033697"/>
            <a:ext cx="1183573" cy="326965"/>
            <a:chOff x="1926340" y="-1834819"/>
            <a:chExt cx="1090366" cy="568728"/>
          </a:xfrm>
        </p:grpSpPr>
        <p:pic>
          <p:nvPicPr>
            <p:cNvPr id="4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1" name="Группа 50"/>
          <p:cNvGrpSpPr/>
          <p:nvPr/>
        </p:nvGrpSpPr>
        <p:grpSpPr>
          <a:xfrm>
            <a:off x="7400871" y="3029804"/>
            <a:ext cx="1183573" cy="326965"/>
            <a:chOff x="1926340" y="-1834819"/>
            <a:chExt cx="1090366" cy="568728"/>
          </a:xfrm>
        </p:grpSpPr>
        <p:pic>
          <p:nvPicPr>
            <p:cNvPr id="5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Группа 53"/>
          <p:cNvGrpSpPr/>
          <p:nvPr/>
        </p:nvGrpSpPr>
        <p:grpSpPr>
          <a:xfrm>
            <a:off x="7153673" y="3492131"/>
            <a:ext cx="1183573" cy="326965"/>
            <a:chOff x="1926340" y="-1834819"/>
            <a:chExt cx="1090366" cy="568728"/>
          </a:xfrm>
        </p:grpSpPr>
        <p:pic>
          <p:nvPicPr>
            <p:cNvPr id="55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7" name="Группа 56"/>
          <p:cNvGrpSpPr/>
          <p:nvPr/>
        </p:nvGrpSpPr>
        <p:grpSpPr>
          <a:xfrm>
            <a:off x="9585270" y="3492130"/>
            <a:ext cx="1183573" cy="326965"/>
            <a:chOff x="1926340" y="-1834819"/>
            <a:chExt cx="1090366" cy="568728"/>
          </a:xfrm>
        </p:grpSpPr>
        <p:pic>
          <p:nvPicPr>
            <p:cNvPr id="5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0" name="Группа 59"/>
          <p:cNvGrpSpPr/>
          <p:nvPr/>
        </p:nvGrpSpPr>
        <p:grpSpPr>
          <a:xfrm>
            <a:off x="8214742" y="3907691"/>
            <a:ext cx="1183573" cy="326965"/>
            <a:chOff x="1926340" y="-1834819"/>
            <a:chExt cx="1090366" cy="568728"/>
          </a:xfrm>
        </p:grpSpPr>
        <p:pic>
          <p:nvPicPr>
            <p:cNvPr id="61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3" name="Группа 62"/>
          <p:cNvGrpSpPr/>
          <p:nvPr/>
        </p:nvGrpSpPr>
        <p:grpSpPr>
          <a:xfrm>
            <a:off x="8967926" y="3907690"/>
            <a:ext cx="1183573" cy="326965"/>
            <a:chOff x="1926340" y="-1834819"/>
            <a:chExt cx="1090366" cy="568728"/>
          </a:xfrm>
        </p:grpSpPr>
        <p:pic>
          <p:nvPicPr>
            <p:cNvPr id="64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6741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ÐÐ°ÑÑÐ¸Ð½ÐºÐ¸ Ð¿Ð¾ Ð·Ð°Ð¿ÑÐ¾ÑÑ ÐºÐ»Ð¸Ð¿Ð°ÑÑ Ð²Ð¾ÑÐºÐ»Ð¸ÑÐ°ÑÐµÐ»ÑÐ½ÑÐ¹ Ð·Ð½Ð°Ðº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012" b="8490"/>
          <a:stretch/>
        </p:blipFill>
        <p:spPr bwMode="auto">
          <a:xfrm>
            <a:off x="853299" y="1632968"/>
            <a:ext cx="2403769" cy="430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733819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2. Проведи дослідження.</a:t>
            </a:r>
            <a:endParaRPr lang="uk-UA" sz="2400" b="1" dirty="0">
              <a:solidFill>
                <a:schemeClr val="bg1"/>
              </a:solidFill>
            </a:endParaRP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055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0" name="Скругленный прямоугольник 9"/>
          <p:cNvSpPr/>
          <p:nvPr/>
        </p:nvSpPr>
        <p:spPr>
          <a:xfrm>
            <a:off x="4110367" y="1632969"/>
            <a:ext cx="7461607" cy="4087590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sz="2800" b="1" dirty="0">
              <a:solidFill>
                <a:schemeClr val="tx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419600" y="1860670"/>
            <a:ext cx="715237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Проведи дослідження!</a:t>
            </a:r>
          </a:p>
          <a:p>
            <a:pPr algn="ctr"/>
            <a:endParaRPr lang="ru-RU" sz="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uk-UA" sz="3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Прочитай записаний текст без підкреслених прикметників. </a:t>
            </a:r>
          </a:p>
          <a:p>
            <a:pPr marL="514350" indent="-514350">
              <a:buAutoNum type="arabicPeriod"/>
            </a:pPr>
            <a:r>
              <a:rPr lang="uk-UA" sz="3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Поясни, яку роль виконують прикметники в мовленні. </a:t>
            </a:r>
          </a:p>
          <a:p>
            <a:pPr marL="514350" indent="-514350">
              <a:buAutoNum type="arabicPeriod"/>
            </a:pPr>
            <a:r>
              <a:rPr lang="uk-UA" sz="3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Перевір свої думки за </a:t>
            </a:r>
            <a:r>
              <a:rPr lang="ru-RU" sz="3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правилом.</a:t>
            </a:r>
          </a:p>
        </p:txBody>
      </p:sp>
    </p:spTree>
    <p:extLst>
      <p:ext uri="{BB962C8B-B14F-4D97-AF65-F5344CB8AC3E}">
        <p14:creationId xmlns:p14="http://schemas.microsoft.com/office/powerpoint/2010/main" val="112709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7610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Прочитай і запам'ятай</a:t>
            </a:r>
            <a:r>
              <a:rPr lang="ru-RU" sz="2000" b="1" dirty="0">
                <a:solidFill>
                  <a:schemeClr val="bg1"/>
                </a:solidFill>
              </a:rPr>
              <a:t>!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8" name="Скругленный прямоугольник 7"/>
          <p:cNvSpPr/>
          <p:nvPr/>
        </p:nvSpPr>
        <p:spPr>
          <a:xfrm>
            <a:off x="4495799" y="1972559"/>
            <a:ext cx="6954079" cy="3747999"/>
          </a:xfrm>
          <a:prstGeom prst="round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ru-RU" sz="3400" b="1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765258" y="2419859"/>
            <a:ext cx="64551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uk-UA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Прикметники</a:t>
            </a:r>
            <a:r>
              <a:rPr lang="uk-UA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в реченні зв’язані з </a:t>
            </a:r>
            <a:r>
              <a:rPr lang="uk-UA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іменниками</a:t>
            </a:r>
            <a:r>
              <a:rPr lang="uk-UA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Вони допомагають детальніше і точніше уявити предмет.</a:t>
            </a:r>
            <a:endParaRPr lang="uk-UA" sz="4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055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pic>
        <p:nvPicPr>
          <p:cNvPr id="13" name="Рисунок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3019" y="1857038"/>
            <a:ext cx="2679221" cy="397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06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76106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3. Розглянь малюнки. Запиши їхні назви. Добери по 2–3  прикметники  до  кожного  слова  і  запиши  під  ним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endParaRPr lang="uk-UA" sz="20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055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t="6325" b="2120"/>
          <a:stretch/>
        </p:blipFill>
        <p:spPr>
          <a:xfrm>
            <a:off x="812800" y="1396064"/>
            <a:ext cx="10833100" cy="3333750"/>
          </a:xfrm>
          <a:prstGeom prst="rect">
            <a:avLst/>
          </a:prstGeom>
        </p:spPr>
      </p:pic>
      <p:sp>
        <p:nvSpPr>
          <p:cNvPr id="10" name="Скругленный прямоугольник 9"/>
          <p:cNvSpPr/>
          <p:nvPr/>
        </p:nvSpPr>
        <p:spPr>
          <a:xfrm>
            <a:off x="2103845" y="4514303"/>
            <a:ext cx="1825775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Корабель</a:t>
            </a:r>
            <a:endParaRPr lang="ru-RU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Скругленный прямоугольник 10"/>
          <p:cNvSpPr/>
          <p:nvPr/>
        </p:nvSpPr>
        <p:spPr>
          <a:xfrm>
            <a:off x="5700424" y="4514162"/>
            <a:ext cx="1825775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Море</a:t>
            </a:r>
            <a:endParaRPr lang="ru-RU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Скругленный прямоугольник 11"/>
          <p:cNvSpPr/>
          <p:nvPr/>
        </p:nvSpPr>
        <p:spPr>
          <a:xfrm>
            <a:off x="9034174" y="4506650"/>
            <a:ext cx="1825775" cy="494835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Капітан</a:t>
            </a:r>
            <a:endParaRPr lang="ru-RU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Скругленный прямоугольник 13"/>
          <p:cNvSpPr/>
          <p:nvPr/>
        </p:nvSpPr>
        <p:spPr>
          <a:xfrm>
            <a:off x="2103845" y="5345622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морський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Скругленный прямоугольник 15"/>
          <p:cNvSpPr/>
          <p:nvPr/>
        </p:nvSpPr>
        <p:spPr>
          <a:xfrm>
            <a:off x="1863965" y="5692049"/>
            <a:ext cx="2305532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пасажирський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Скругленный прямоугольник 16"/>
          <p:cNvSpPr/>
          <p:nvPr/>
        </p:nvSpPr>
        <p:spPr>
          <a:xfrm>
            <a:off x="2103844" y="6038476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великий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Скругленный прямоугольник 17"/>
          <p:cNvSpPr/>
          <p:nvPr/>
        </p:nvSpPr>
        <p:spPr>
          <a:xfrm>
            <a:off x="5700424" y="5392090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синє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Скругленный прямоугольник 18"/>
          <p:cNvSpPr/>
          <p:nvPr/>
        </p:nvSpPr>
        <p:spPr>
          <a:xfrm>
            <a:off x="5460544" y="5738517"/>
            <a:ext cx="2305532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бурхливе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Скругленный прямоугольник 19"/>
          <p:cNvSpPr/>
          <p:nvPr/>
        </p:nvSpPr>
        <p:spPr>
          <a:xfrm>
            <a:off x="5700423" y="6084944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безкрає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Скругленный прямоугольник 20"/>
          <p:cNvSpPr/>
          <p:nvPr/>
        </p:nvSpPr>
        <p:spPr>
          <a:xfrm>
            <a:off x="8794295" y="5353134"/>
            <a:ext cx="2464253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відповідальний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2" name="Скругленный прямоугольник 21"/>
          <p:cNvSpPr/>
          <p:nvPr/>
        </p:nvSpPr>
        <p:spPr>
          <a:xfrm>
            <a:off x="8794296" y="5699561"/>
            <a:ext cx="2305532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досвідчений 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Скругленный прямоугольник 22"/>
          <p:cNvSpPr/>
          <p:nvPr/>
        </p:nvSpPr>
        <p:spPr>
          <a:xfrm>
            <a:off x="9034175" y="6045988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b="1" dirty="0">
                <a:solidFill>
                  <a:schemeClr val="tx2">
                    <a:lumMod val="75000"/>
                  </a:schemeClr>
                </a:solidFill>
              </a:rPr>
              <a:t>ввічливий</a:t>
            </a:r>
            <a:endParaRPr lang="ru-RU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Скругленный прямоугольник 23"/>
          <p:cNvSpPr/>
          <p:nvPr/>
        </p:nvSpPr>
        <p:spPr>
          <a:xfrm>
            <a:off x="2103844" y="5006847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i="1" dirty="0">
                <a:solidFill>
                  <a:schemeClr val="tx2">
                    <a:lumMod val="75000"/>
                  </a:schemeClr>
                </a:solidFill>
              </a:rPr>
              <a:t>(який?)</a:t>
            </a:r>
            <a:endParaRPr lang="ru-RU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Скругленный прямоугольник 24"/>
          <p:cNvSpPr/>
          <p:nvPr/>
        </p:nvSpPr>
        <p:spPr>
          <a:xfrm>
            <a:off x="5764482" y="5001485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i="1" dirty="0">
                <a:solidFill>
                  <a:schemeClr val="tx2">
                    <a:lumMod val="75000"/>
                  </a:schemeClr>
                </a:solidFill>
              </a:rPr>
              <a:t>(яке?)</a:t>
            </a:r>
            <a:endParaRPr lang="ru-RU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Скругленный прямоугольник 25"/>
          <p:cNvSpPr/>
          <p:nvPr/>
        </p:nvSpPr>
        <p:spPr>
          <a:xfrm>
            <a:off x="9034175" y="5001485"/>
            <a:ext cx="1825775" cy="4948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uk-UA" sz="2400" i="1" dirty="0">
                <a:solidFill>
                  <a:schemeClr val="tx2">
                    <a:lumMod val="75000"/>
                  </a:schemeClr>
                </a:solidFill>
              </a:rPr>
              <a:t>(який?)</a:t>
            </a:r>
            <a:endParaRPr lang="ru-RU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06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78182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3. Розглянь малюнки. Запиши їхні назви. Добери по 2–3  прикметники  до  кожного  слова  і  запиши  під  ним</a:t>
            </a:r>
            <a:r>
              <a:rPr lang="ru-RU" sz="2000" b="1" dirty="0">
                <a:solidFill>
                  <a:schemeClr val="bg1"/>
                </a:solidFill>
              </a:rPr>
              <a:t>. </a:t>
            </a:r>
            <a:endParaRPr lang="uk-UA" sz="2000" b="1" dirty="0">
              <a:solidFill>
                <a:schemeClr val="bg1"/>
              </a:solidFill>
            </a:endParaRP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6707" y="4645631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5720643" y="4710397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54" t="-679" r="75950" b="87663"/>
          <a:stretch/>
        </p:blipFill>
        <p:spPr>
          <a:xfrm>
            <a:off x="8025346" y="4983945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702720"/>
            <a:ext cx="7675122" cy="2368537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095751" y="1768349"/>
            <a:ext cx="751505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uk-UA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Корабель – морський, пасажирський, великий; море  синє, бурхливе, безкрає; капітан – відповідальний, досвідчений, ввічливий.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94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5328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Рисунок 12"/>
          <p:cNvPicPr>
            <a:picLocks noChangeAspect="1"/>
          </p:cNvPicPr>
          <p:nvPr/>
        </p:nvPicPr>
        <p:blipFill rotWithShape="1">
          <a:blip r:embed="rId2"/>
          <a:srcRect l="3802" t="4220" r="4673" b="3952"/>
          <a:stretch/>
        </p:blipFill>
        <p:spPr>
          <a:xfrm flipH="1">
            <a:off x="256625" y="2321458"/>
            <a:ext cx="2934540" cy="3187882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806243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4. </a:t>
            </a:r>
            <a:r>
              <a:rPr lang="ru-RU" sz="2000" b="1" dirty="0">
                <a:solidFill>
                  <a:schemeClr val="bg1"/>
                </a:solidFill>
              </a:rPr>
              <a:t>Прочитай, де </a:t>
            </a:r>
            <a:r>
              <a:rPr lang="uk-UA" sz="2000" b="1" dirty="0">
                <a:solidFill>
                  <a:schemeClr val="bg1"/>
                </a:solidFill>
              </a:rPr>
              <a:t>побували друзі. </a:t>
            </a:r>
            <a:r>
              <a:rPr lang="uk-UA" sz="2000" b="1" dirty="0" err="1">
                <a:solidFill>
                  <a:schemeClr val="bg1"/>
                </a:solidFill>
              </a:rPr>
              <a:t>Спиши</a:t>
            </a:r>
            <a:r>
              <a:rPr lang="uk-UA" sz="2000" b="1" dirty="0">
                <a:solidFill>
                  <a:schemeClr val="bg1"/>
                </a:solidFill>
              </a:rPr>
              <a:t> останнє речення з тексту. Підкресли прикметники й іменники, з якими вони  зв’язані.</a:t>
            </a:r>
          </a:p>
        </p:txBody>
      </p:sp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7" name="Группа 6"/>
          <p:cNvGrpSpPr/>
          <p:nvPr/>
        </p:nvGrpSpPr>
        <p:grpSpPr>
          <a:xfrm>
            <a:off x="2400332" y="1666930"/>
            <a:ext cx="9385163" cy="4805249"/>
            <a:chOff x="2438400" y="1707561"/>
            <a:chExt cx="9440017" cy="4692647"/>
          </a:xfrm>
        </p:grpSpPr>
        <p:pic>
          <p:nvPicPr>
            <p:cNvPr id="3074" name="Picture 2" descr="ÐÐ°ÑÑÐ¸Ð½ÐºÐ¸ Ð¿Ð¾ Ð·Ð°Ð¿ÑÐ¾ÑÑ ÐºÐ»Ð¸Ð¿Ð°ÑÑ Ð¿Ð»Ð°Ð½ÑÐµÑ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8400" y="1707561"/>
              <a:ext cx="9440017" cy="46926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Прямоугольник 5"/>
            <p:cNvSpPr/>
            <p:nvPr/>
          </p:nvSpPr>
          <p:spPr>
            <a:xfrm>
              <a:off x="3191164" y="2186609"/>
              <a:ext cx="7960539" cy="369735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" name="AutoShape 2" descr="Замковий (Турецький) міст, Кам'янець-Подільський — фото, опис, адреса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18" name="TextBox 17"/>
          <p:cNvSpPr txBox="1"/>
          <p:nvPr/>
        </p:nvSpPr>
        <p:spPr>
          <a:xfrm>
            <a:off x="3382278" y="2173074"/>
            <a:ext cx="7680726" cy="3754874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r>
              <a:rPr lang="uk-UA" sz="3000" b="1" dirty="0"/>
              <a:t>      </a:t>
            </a:r>
            <a:r>
              <a:rPr lang="uk-UA" sz="2600" b="1" dirty="0"/>
              <a:t>На Херсонщині друзі відвідали заповідник Асканія-Нова. На його території живуть різні види місцевих степових тварин. А також тварини, привезені з Європи, Азії, Африки, Австралії, Америки. </a:t>
            </a:r>
          </a:p>
          <a:p>
            <a:r>
              <a:rPr lang="uk-UA" sz="2600" b="1" dirty="0"/>
              <a:t>      </a:t>
            </a:r>
            <a:r>
              <a:rPr lang="uk-UA" sz="2600" b="1" dirty="0">
                <a:solidFill>
                  <a:srgbClr val="295FFF"/>
                </a:solidFill>
              </a:rPr>
              <a:t>У заповіднику гарно прижилися африканський страус, американський бізон, індійська антилопа, двогорбий верблюд, шотландський поні, зебра, рожевий фламінго, степовий орел. </a:t>
            </a:r>
          </a:p>
        </p:txBody>
      </p:sp>
    </p:spTree>
    <p:extLst>
      <p:ext uri="{BB962C8B-B14F-4D97-AF65-F5344CB8AC3E}">
        <p14:creationId xmlns:p14="http://schemas.microsoft.com/office/powerpoint/2010/main" val="231482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78182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4. </a:t>
            </a:r>
            <a:r>
              <a:rPr lang="ru-RU" sz="2000" b="1" dirty="0">
                <a:solidFill>
                  <a:schemeClr val="bg1"/>
                </a:solidFill>
              </a:rPr>
              <a:t>Прочитай, де </a:t>
            </a:r>
            <a:r>
              <a:rPr lang="uk-UA" sz="2000" b="1" dirty="0">
                <a:solidFill>
                  <a:schemeClr val="bg1"/>
                </a:solidFill>
              </a:rPr>
              <a:t>побували друзі. </a:t>
            </a:r>
            <a:r>
              <a:rPr lang="uk-UA" sz="2000" b="1" dirty="0" err="1">
                <a:solidFill>
                  <a:srgbClr val="FFFF00"/>
                </a:solidFill>
              </a:rPr>
              <a:t>Спиши</a:t>
            </a:r>
            <a:r>
              <a:rPr lang="uk-UA" sz="2000" b="1" dirty="0">
                <a:solidFill>
                  <a:srgbClr val="FFFF00"/>
                </a:solidFill>
              </a:rPr>
              <a:t> останнє речення з тексту. Підкресли прикметники й іменники, з якими вони  зв’язані.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5681" y="4844884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5759574" y="4977868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50" t="-207" r="58854" b="87191"/>
          <a:stretch/>
        </p:blipFill>
        <p:spPr>
          <a:xfrm>
            <a:off x="8305858" y="5251416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702720"/>
            <a:ext cx="7675122" cy="2715795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095751" y="1768349"/>
            <a:ext cx="751505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У заповіднику гарно прижилися африканський страус, американський бізон, індійська антилопа, двогорбий верблюд, шотландський поні, зебра, рожевий фламінго, степовий орел. 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  <p:cxnSp>
        <p:nvCxnSpPr>
          <p:cNvPr id="16" name="Прямая соединительная линия 15"/>
          <p:cNvCxnSpPr/>
          <p:nvPr/>
        </p:nvCxnSpPr>
        <p:spPr>
          <a:xfrm flipV="1">
            <a:off x="6850706" y="2767262"/>
            <a:ext cx="1090136" cy="739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7" name="Группа 16"/>
          <p:cNvGrpSpPr/>
          <p:nvPr/>
        </p:nvGrpSpPr>
        <p:grpSpPr>
          <a:xfrm>
            <a:off x="4308221" y="2611178"/>
            <a:ext cx="1183573" cy="326965"/>
            <a:chOff x="1926340" y="-1834819"/>
            <a:chExt cx="1090366" cy="568728"/>
          </a:xfrm>
        </p:grpSpPr>
        <p:pic>
          <p:nvPicPr>
            <p:cNvPr id="1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" name="Группа 19"/>
          <p:cNvGrpSpPr/>
          <p:nvPr/>
        </p:nvGrpSpPr>
        <p:grpSpPr>
          <a:xfrm>
            <a:off x="5447650" y="2603780"/>
            <a:ext cx="1183573" cy="326965"/>
            <a:chOff x="1926340" y="-1834819"/>
            <a:chExt cx="1090366" cy="568728"/>
          </a:xfrm>
        </p:grpSpPr>
        <p:pic>
          <p:nvPicPr>
            <p:cNvPr id="2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24" name="Прямая соединительная линия 23"/>
          <p:cNvCxnSpPr/>
          <p:nvPr/>
        </p:nvCxnSpPr>
        <p:spPr>
          <a:xfrm flipV="1">
            <a:off x="4187717" y="3274581"/>
            <a:ext cx="995405" cy="261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5" name="Группа 24"/>
          <p:cNvGrpSpPr/>
          <p:nvPr/>
        </p:nvGrpSpPr>
        <p:grpSpPr>
          <a:xfrm>
            <a:off x="8326784" y="2613801"/>
            <a:ext cx="1183573" cy="326965"/>
            <a:chOff x="1926340" y="-1834819"/>
            <a:chExt cx="1090366" cy="568728"/>
          </a:xfrm>
        </p:grpSpPr>
        <p:pic>
          <p:nvPicPr>
            <p:cNvPr id="2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Группа 28"/>
          <p:cNvGrpSpPr/>
          <p:nvPr/>
        </p:nvGrpSpPr>
        <p:grpSpPr>
          <a:xfrm>
            <a:off x="9466213" y="2611178"/>
            <a:ext cx="1183573" cy="326965"/>
            <a:chOff x="1926340" y="-1834819"/>
            <a:chExt cx="1090366" cy="568728"/>
          </a:xfrm>
        </p:grpSpPr>
        <p:pic>
          <p:nvPicPr>
            <p:cNvPr id="3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3" name="Прямая соединительная линия 32"/>
          <p:cNvCxnSpPr/>
          <p:nvPr/>
        </p:nvCxnSpPr>
        <p:spPr>
          <a:xfrm flipV="1">
            <a:off x="7063264" y="3274581"/>
            <a:ext cx="1712506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4" name="Группа 33"/>
          <p:cNvGrpSpPr/>
          <p:nvPr/>
        </p:nvGrpSpPr>
        <p:grpSpPr>
          <a:xfrm>
            <a:off x="5531406" y="3111098"/>
            <a:ext cx="1183573" cy="326965"/>
            <a:chOff x="1926340" y="-1834819"/>
            <a:chExt cx="1090366" cy="568728"/>
          </a:xfrm>
        </p:grpSpPr>
        <p:pic>
          <p:nvPicPr>
            <p:cNvPr id="35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7" name="Прямая соединительная линия 36"/>
          <p:cNvCxnSpPr/>
          <p:nvPr/>
        </p:nvCxnSpPr>
        <p:spPr>
          <a:xfrm flipV="1">
            <a:off x="4187717" y="3764172"/>
            <a:ext cx="1568605" cy="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8" name="Группа 37"/>
          <p:cNvGrpSpPr/>
          <p:nvPr/>
        </p:nvGrpSpPr>
        <p:grpSpPr>
          <a:xfrm>
            <a:off x="9202298" y="3123231"/>
            <a:ext cx="1183573" cy="326965"/>
            <a:chOff x="1926340" y="-1834819"/>
            <a:chExt cx="1090366" cy="568728"/>
          </a:xfrm>
        </p:grpSpPr>
        <p:pic>
          <p:nvPicPr>
            <p:cNvPr id="3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42" name="Прямая соединительная линия 41"/>
          <p:cNvCxnSpPr/>
          <p:nvPr/>
        </p:nvCxnSpPr>
        <p:spPr>
          <a:xfrm>
            <a:off x="8675068" y="3733868"/>
            <a:ext cx="791145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46" name="Группа 45"/>
          <p:cNvGrpSpPr/>
          <p:nvPr/>
        </p:nvGrpSpPr>
        <p:grpSpPr>
          <a:xfrm>
            <a:off x="6158306" y="3600690"/>
            <a:ext cx="1183573" cy="326965"/>
            <a:chOff x="1926340" y="-1834819"/>
            <a:chExt cx="1090366" cy="568728"/>
          </a:xfrm>
        </p:grpSpPr>
        <p:pic>
          <p:nvPicPr>
            <p:cNvPr id="47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9" name="Группа 48"/>
          <p:cNvGrpSpPr/>
          <p:nvPr/>
        </p:nvGrpSpPr>
        <p:grpSpPr>
          <a:xfrm>
            <a:off x="7310846" y="3600690"/>
            <a:ext cx="1183573" cy="326965"/>
            <a:chOff x="1926340" y="-1834819"/>
            <a:chExt cx="1090366" cy="568728"/>
          </a:xfrm>
        </p:grpSpPr>
        <p:pic>
          <p:nvPicPr>
            <p:cNvPr id="5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4" name="Прямая соединительная линия 53"/>
          <p:cNvCxnSpPr/>
          <p:nvPr/>
        </p:nvCxnSpPr>
        <p:spPr>
          <a:xfrm flipV="1">
            <a:off x="5910373" y="4236448"/>
            <a:ext cx="1549434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55" name="Группа 54"/>
          <p:cNvGrpSpPr/>
          <p:nvPr/>
        </p:nvGrpSpPr>
        <p:grpSpPr>
          <a:xfrm>
            <a:off x="4347833" y="4072966"/>
            <a:ext cx="1183573" cy="326965"/>
            <a:chOff x="1926340" y="-1834819"/>
            <a:chExt cx="1090366" cy="568728"/>
          </a:xfrm>
        </p:grpSpPr>
        <p:pic>
          <p:nvPicPr>
            <p:cNvPr id="5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9" name="Прямая соединительная линия 58"/>
          <p:cNvCxnSpPr/>
          <p:nvPr/>
        </p:nvCxnSpPr>
        <p:spPr>
          <a:xfrm>
            <a:off x="9466213" y="4236448"/>
            <a:ext cx="791145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60" name="Группа 59"/>
          <p:cNvGrpSpPr/>
          <p:nvPr/>
        </p:nvGrpSpPr>
        <p:grpSpPr>
          <a:xfrm>
            <a:off x="7979318" y="4067684"/>
            <a:ext cx="1183573" cy="326965"/>
            <a:chOff x="1926340" y="-1834819"/>
            <a:chExt cx="1090366" cy="568728"/>
          </a:xfrm>
        </p:grpSpPr>
        <p:pic>
          <p:nvPicPr>
            <p:cNvPr id="61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9054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Фізкультхвилинка.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11F0F44-130B-4222-8E2B-182B50F9C26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8" t="-529" r="9385" b="10937"/>
          <a:stretch/>
        </p:blipFill>
        <p:spPr>
          <a:xfrm>
            <a:off x="481485" y="3554199"/>
            <a:ext cx="1778390" cy="1491746"/>
          </a:xfrm>
          <a:prstGeom prst="rect">
            <a:avLst/>
          </a:prstGeom>
        </p:spPr>
      </p:pic>
      <p:pic>
        <p:nvPicPr>
          <p:cNvPr id="8" name="Picture 2" descr="ÐÐ°ÑÑÐ¸Ð½ÐºÐ¸ Ð¿Ð¾ Ð·Ð°Ð¿ÑÐ¾ÑÑ Ð²Ð¸Ð´ÐµÐ¾">
            <a:extLst>
              <a:ext uri="{FF2B5EF4-FFF2-40B4-BE49-F238E27FC236}">
                <a16:creationId xmlns:a16="http://schemas.microsoft.com/office/drawing/2014/main" id="{3F5C2261-627A-4205-A5CD-53C6607407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4" b="17200"/>
          <a:stretch/>
        </p:blipFill>
        <p:spPr bwMode="auto">
          <a:xfrm>
            <a:off x="592191" y="2179617"/>
            <a:ext cx="1556978" cy="1000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Фізкультхвилинка №01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98821" y="1319714"/>
            <a:ext cx="9268325" cy="5213432"/>
          </a:xfrm>
          <a:prstGeom prst="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300791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Рисунок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62259" y="1833264"/>
            <a:ext cx="2761296" cy="4495351"/>
          </a:xfrm>
          <a:prstGeom prst="rect">
            <a:avLst/>
          </a:prstGeom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47516"/>
            <a:ext cx="8732066" cy="81981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5. Прочитай текст. Придумай йому заголовок.</a:t>
            </a: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055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pic>
        <p:nvPicPr>
          <p:cNvPr id="16" name="Picture 2" descr="ÐÐ°ÑÑÐ¸Ð½ÐºÐ¸ Ð¿Ð¾ Ð·Ð°Ð¿ÑÐ¾ÑÑ ÐºÐ»Ð¸Ð¿Ð°ÑÑ Ð´Ð¾ÑÐºÐ° Ð¾Ð±ÑÑÐ²Ð»ÐµÐ½Ð¸Ð¹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596" y="1833264"/>
            <a:ext cx="8127567" cy="439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Прямоугольник 8"/>
          <p:cNvSpPr/>
          <p:nvPr/>
        </p:nvSpPr>
        <p:spPr>
          <a:xfrm>
            <a:off x="4481472" y="2477699"/>
            <a:ext cx="6480313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uk-UA" sz="3200" b="1" dirty="0">
                <a:solidFill>
                  <a:schemeClr val="tx2">
                    <a:lumMod val="75000"/>
                  </a:schemeClr>
                </a:solidFill>
              </a:rPr>
              <a:t>На березі Чорного моря роз-</a:t>
            </a:r>
            <a:r>
              <a:rPr lang="uk-UA" sz="3200" b="1" dirty="0" err="1">
                <a:solidFill>
                  <a:schemeClr val="tx2">
                    <a:lumMod val="75000"/>
                  </a:schemeClr>
                </a:solidFill>
              </a:rPr>
              <a:t>ташоване</a:t>
            </a:r>
            <a:r>
              <a:rPr lang="uk-UA" sz="3200" b="1" dirty="0">
                <a:solidFill>
                  <a:schemeClr val="tx2">
                    <a:lumMod val="75000"/>
                  </a:schemeClr>
                </a:solidFill>
              </a:rPr>
              <a:t> привабливе місто Скадовськ. Тут чисті піщані пляжі. Морська вода прозора і тепла. У Скадовську розміщені дитячі курорти. 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4481472" y="2231477"/>
            <a:ext cx="6480313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600" b="1" dirty="0">
                <a:solidFill>
                  <a:srgbClr val="295FFF"/>
                </a:solidFill>
              </a:rPr>
              <a:t>Скадовськ</a:t>
            </a:r>
          </a:p>
          <a:p>
            <a:r>
              <a:rPr lang="uk-UA" sz="3200" b="1" dirty="0">
                <a:solidFill>
                  <a:schemeClr val="tx2">
                    <a:lumMod val="75000"/>
                  </a:schemeClr>
                </a:solidFill>
              </a:rPr>
              <a:t>      На березі Чорного моря роз-</a:t>
            </a:r>
            <a:r>
              <a:rPr lang="uk-UA" sz="3200" b="1" dirty="0" err="1">
                <a:solidFill>
                  <a:schemeClr val="tx2">
                    <a:lumMod val="75000"/>
                  </a:schemeClr>
                </a:solidFill>
              </a:rPr>
              <a:t>ташоване</a:t>
            </a:r>
            <a:r>
              <a:rPr lang="uk-UA" sz="3200" b="1" dirty="0">
                <a:solidFill>
                  <a:schemeClr val="tx2">
                    <a:lumMod val="75000"/>
                  </a:schemeClr>
                </a:solidFill>
              </a:rPr>
              <a:t> привабливе місто Скадовськ. Тут чисті піщані пляжі. Морська вода прозора і тепла. У Скадовську розміщені дитячі курорти. </a:t>
            </a:r>
          </a:p>
        </p:txBody>
      </p:sp>
    </p:spTree>
    <p:extLst>
      <p:ext uri="{BB962C8B-B14F-4D97-AF65-F5344CB8AC3E}">
        <p14:creationId xmlns:p14="http://schemas.microsoft.com/office/powerpoint/2010/main" val="2099558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0641" y="1735328"/>
            <a:ext cx="2761296" cy="4495351"/>
          </a:xfrm>
          <a:prstGeom prst="rect">
            <a:avLst/>
          </a:prstGeom>
        </p:spPr>
      </p:pic>
      <p:pic>
        <p:nvPicPr>
          <p:cNvPr id="15" name="Picture 2" descr="ÐÐ°ÑÑÐ¸Ð½ÐºÐ¸ Ð¿Ð¾ Ð·Ð°Ð¿ÑÐ¾ÑÑ ÐºÐ»Ð¸Ð¿Ð°ÑÑ Ð´Ð¾ÑÐºÐ° Ð¾Ð±ÑÑÐ²Ð»ÐµÐ½Ð¸Ð¹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931" y="1833264"/>
            <a:ext cx="9069955" cy="439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47516"/>
            <a:ext cx="8732066" cy="924084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6. </a:t>
            </a:r>
            <a:r>
              <a:rPr lang="uk-UA" sz="2000" b="1" dirty="0" err="1">
                <a:solidFill>
                  <a:schemeClr val="bg1"/>
                </a:solidFill>
              </a:rPr>
              <a:t>Випиши</a:t>
            </a:r>
            <a:r>
              <a:rPr lang="uk-UA" sz="2000" b="1" dirty="0">
                <a:solidFill>
                  <a:schemeClr val="bg1"/>
                </a:solidFill>
              </a:rPr>
              <a:t> з тексту про Скадовськ сполучення іменників із прикметниками. Доповни кожне з них своїм прикметником. </a:t>
            </a: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055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9" name="Прямоугольник 8"/>
          <p:cNvSpPr/>
          <p:nvPr/>
        </p:nvSpPr>
        <p:spPr>
          <a:xfrm>
            <a:off x="3648006" y="3107748"/>
            <a:ext cx="21969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600" b="1" dirty="0">
                <a:solidFill>
                  <a:srgbClr val="295FFF"/>
                </a:solidFill>
              </a:rPr>
              <a:t>місто -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пляжі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вода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курорти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3836356" y="2425037"/>
            <a:ext cx="72721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3200" b="1" dirty="0">
                <a:solidFill>
                  <a:schemeClr val="tx2">
                    <a:lumMod val="75000"/>
                  </a:schemeClr>
                </a:solidFill>
              </a:rPr>
              <a:t>Зразок: </a:t>
            </a:r>
            <a:r>
              <a:rPr lang="uk-UA" sz="3200" b="1" i="1" dirty="0">
                <a:solidFill>
                  <a:schemeClr val="tx2">
                    <a:lumMod val="75000"/>
                  </a:schemeClr>
                </a:solidFill>
              </a:rPr>
              <a:t>бурі (які?) чорні, піщані, сильні.</a:t>
            </a:r>
          </a:p>
        </p:txBody>
      </p:sp>
      <p:sp>
        <p:nvSpPr>
          <p:cNvPr id="11" name="Прямоугольник 10"/>
          <p:cNvSpPr/>
          <p:nvPr/>
        </p:nvSpPr>
        <p:spPr>
          <a:xfrm>
            <a:off x="5662380" y="3115235"/>
            <a:ext cx="285430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600" b="1" dirty="0">
                <a:solidFill>
                  <a:srgbClr val="295FFF"/>
                </a:solidFill>
              </a:rPr>
              <a:t>привабливе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піщані -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прозора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дитячі -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8334143" y="3107748"/>
            <a:ext cx="250217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uk-UA" sz="3600" b="1" dirty="0">
                <a:solidFill>
                  <a:srgbClr val="295FFF"/>
                </a:solidFill>
              </a:rPr>
              <a:t>велике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чисті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тепла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uk-UA" sz="3600" b="1" dirty="0">
                <a:solidFill>
                  <a:srgbClr val="295FFF"/>
                </a:solidFill>
              </a:rPr>
              <a:t>морські</a:t>
            </a:r>
            <a:endParaRPr lang="uk-UA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66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78182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6. </a:t>
            </a:r>
            <a:r>
              <a:rPr lang="uk-UA" sz="2000" b="1" dirty="0" err="1">
                <a:solidFill>
                  <a:schemeClr val="bg1"/>
                </a:solidFill>
              </a:rPr>
              <a:t>Випиши</a:t>
            </a:r>
            <a:r>
              <a:rPr lang="uk-UA" sz="2000" b="1" dirty="0">
                <a:solidFill>
                  <a:schemeClr val="bg1"/>
                </a:solidFill>
              </a:rPr>
              <a:t> з тексту про Скадовськ сполучення іменників із прикметниками. Доповни кожне з них своїм прикметником.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5681" y="4844884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6069078" y="4923887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21" t="-207" r="41483" b="87191"/>
          <a:stretch/>
        </p:blipFill>
        <p:spPr>
          <a:xfrm>
            <a:off x="8642754" y="5296755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702720"/>
            <a:ext cx="7675122" cy="2715795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365523" y="1768349"/>
            <a:ext cx="72452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uk-UA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Місто – привабливе, велике; пляжі – піщані, чисті; вода – прозора, тепла; курорти – дитячі, морські. 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5374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Группа 1"/>
          <p:cNvGrpSpPr/>
          <p:nvPr/>
        </p:nvGrpSpPr>
        <p:grpSpPr>
          <a:xfrm>
            <a:off x="1059773" y="4171058"/>
            <a:ext cx="3588581" cy="2128711"/>
            <a:chOff x="256452" y="1862044"/>
            <a:chExt cx="6001232" cy="3640748"/>
          </a:xfrm>
        </p:grpSpPr>
        <p:pic>
          <p:nvPicPr>
            <p:cNvPr id="28" name="Picture 4" descr="ÐÐ¾ÑÐ¾Ð¶ÐµÐµ Ð¸Ð·Ð¾Ð±ÑÐ°Ð¶ÐµÐ½Ð¸Ðµ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61" t="18772" r="5037" b="18301"/>
            <a:stretch/>
          </p:blipFill>
          <p:spPr bwMode="auto">
            <a:xfrm>
              <a:off x="256452" y="1862044"/>
              <a:ext cx="6001232" cy="36407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" descr="ÐÐ¾ÑÐ¾Ð¶ÐµÐµ Ð¸Ð·Ð¾Ð±ÑÐ°Ð¶ÐµÐ½Ð¸Ðµ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492"/>
            <a:stretch/>
          </p:blipFill>
          <p:spPr bwMode="auto">
            <a:xfrm rot="2027185" flipH="1">
              <a:off x="1714256" y="2936819"/>
              <a:ext cx="572976" cy="81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792486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7. Чи доводилось тобі відпочивати на морі? Чи ти тільки мрієш там побувати? Напиши про це текст (3–4 речення). </a:t>
            </a: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32814" y="5695269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39" name="Овальная выноска 38"/>
          <p:cNvSpPr/>
          <p:nvPr/>
        </p:nvSpPr>
        <p:spPr>
          <a:xfrm>
            <a:off x="422031" y="1740210"/>
            <a:ext cx="4226323" cy="2269933"/>
          </a:xfrm>
          <a:prstGeom prst="wedgeEllipseCallout">
            <a:avLst>
              <a:gd name="adj1" fmla="val 53522"/>
              <a:gd name="adj2" fmla="val 37348"/>
            </a:avLst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Скругленный прямоугольник 11"/>
          <p:cNvSpPr/>
          <p:nvPr/>
        </p:nvSpPr>
        <p:spPr>
          <a:xfrm>
            <a:off x="5181394" y="1799479"/>
            <a:ext cx="6395867" cy="4366859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443205" y="1966971"/>
            <a:ext cx="613405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800" dirty="0">
                <a:solidFill>
                  <a:schemeClr val="bg1"/>
                </a:solidFill>
              </a:rPr>
              <a:t>      </a:t>
            </a:r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Мені дуже сподобалася поїздка на море. </a:t>
            </a:r>
          </a:p>
          <a:p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На морі ми купалися </a:t>
            </a:r>
            <a:r>
              <a:rPr lang="uk-UA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 засмагали, </a:t>
            </a:r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будували замки із піску. Також ми відвідали дельфінарій. Ще я катався на </a:t>
            </a:r>
            <a:r>
              <a:rPr lang="uk-UA" sz="3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квадроциклах</a:t>
            </a:r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машинках.</a:t>
            </a:r>
          </a:p>
          <a:p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Було дуже цікаво і весело.</a:t>
            </a:r>
          </a:p>
        </p:txBody>
      </p:sp>
      <p:pic>
        <p:nvPicPr>
          <p:cNvPr id="5122" name="Picture 2" descr="Лучшие Animated Cartoon Beach Scene GIF | Gfycat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31" y="1698696"/>
            <a:ext cx="4226323" cy="23773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69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781820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Вправа 7. Чи доводилось тобі відпочивати на морі? Чи ти тільки мрієш там побувати? Напиши про це текст (3–4 речення).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5681" y="4844884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5887911" y="4909349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80" t="-207" r="31924" b="87191"/>
          <a:stretch/>
        </p:blipFill>
        <p:spPr>
          <a:xfrm>
            <a:off x="8305858" y="5251416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702720"/>
            <a:ext cx="7675122" cy="2918501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196863" y="1768349"/>
            <a:ext cx="73086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Мені дуже сподобалася поїздка на море. </a:t>
            </a:r>
          </a:p>
          <a:p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На морі ми купалися і загорали, будували замки із піску. Також ми відвідали дельфінарій. Ще я катався на </a:t>
            </a:r>
            <a:r>
              <a:rPr lang="uk-UA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квадроциклах</a:t>
            </a:r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і машинках.</a:t>
            </a:r>
          </a:p>
          <a:p>
            <a:r>
              <a:rPr lang="uk-UA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Було дуже цікаво і весело.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55492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685C8320-B91F-4219-B4C8-845C1A9B41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61"/>
          <a:stretch/>
        </p:blipFill>
        <p:spPr>
          <a:xfrm>
            <a:off x="547369" y="5176007"/>
            <a:ext cx="2124262" cy="1522885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56949A44-46C1-45C3-809D-7DF9BCAF99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32"/>
          <a:stretch/>
        </p:blipFill>
        <p:spPr>
          <a:xfrm>
            <a:off x="4810458" y="2519351"/>
            <a:ext cx="2124262" cy="1502931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B7052D09-F118-4EE1-A7A1-9BDE3CB28B3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21"/>
          <a:stretch/>
        </p:blipFill>
        <p:spPr>
          <a:xfrm>
            <a:off x="2678913" y="2573665"/>
            <a:ext cx="2124262" cy="1477328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48C897F-E745-44BA-A41C-8AF22EA1A51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92"/>
          <a:stretch/>
        </p:blipFill>
        <p:spPr>
          <a:xfrm>
            <a:off x="547369" y="2519351"/>
            <a:ext cx="2124262" cy="152207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A218E90A-2030-4389-9B8C-68C6C94D12C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531"/>
          <a:stretch/>
        </p:blipFill>
        <p:spPr>
          <a:xfrm>
            <a:off x="4810458" y="5176007"/>
            <a:ext cx="2124262" cy="1513313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44C3D260-8613-413A-B6D6-531319C182B6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61"/>
          <a:stretch/>
        </p:blipFill>
        <p:spPr>
          <a:xfrm>
            <a:off x="2678913" y="5185577"/>
            <a:ext cx="2124262" cy="1522885"/>
          </a:xfrm>
          <a:prstGeom prst="rect">
            <a:avLst/>
          </a:prstGeom>
        </p:spPr>
      </p:pic>
      <p:grpSp>
        <p:nvGrpSpPr>
          <p:cNvPr id="35" name="Групувати 34">
            <a:extLst>
              <a:ext uri="{FF2B5EF4-FFF2-40B4-BE49-F238E27FC236}">
                <a16:creationId xmlns:a16="http://schemas.microsoft.com/office/drawing/2014/main" id="{F6C8355B-DE56-497F-966E-230AE1892956}"/>
              </a:ext>
            </a:extLst>
          </p:cNvPr>
          <p:cNvGrpSpPr/>
          <p:nvPr/>
        </p:nvGrpSpPr>
        <p:grpSpPr>
          <a:xfrm>
            <a:off x="551010" y="1453212"/>
            <a:ext cx="2124262" cy="2588211"/>
            <a:chOff x="943132" y="1443642"/>
            <a:chExt cx="2124262" cy="2588211"/>
          </a:xfrm>
        </p:grpSpPr>
        <p:pic>
          <p:nvPicPr>
            <p:cNvPr id="22" name="Рисунок 21">
              <a:extLst>
                <a:ext uri="{FF2B5EF4-FFF2-40B4-BE49-F238E27FC236}">
                  <a16:creationId xmlns:a16="http://schemas.microsoft.com/office/drawing/2014/main" id="{1AC4841A-E256-45E2-8B84-6666A9959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3132" y="1443642"/>
              <a:ext cx="2124262" cy="2588211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A422E68-C715-41C5-BD9F-D4C4EE7F7FFA}"/>
                </a:ext>
              </a:extLst>
            </p:cNvPr>
            <p:cNvSpPr txBox="1"/>
            <p:nvPr/>
          </p:nvSpPr>
          <p:spPr>
            <a:xfrm>
              <a:off x="1290277" y="1605593"/>
              <a:ext cx="142997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uk-UA" sz="1800" b="1" dirty="0"/>
                <a:t>Сьогодні </a:t>
              </a:r>
            </a:p>
            <a:p>
              <a:pPr algn="ctr"/>
              <a:r>
                <a:rPr lang="uk-UA" sz="1800" b="1" dirty="0"/>
                <a:t>на уроці </a:t>
              </a:r>
            </a:p>
            <a:p>
              <a:pPr algn="ctr"/>
              <a:r>
                <a:rPr lang="uk-UA" sz="1800" b="1" dirty="0"/>
                <a:t>я навчився/</a:t>
              </a:r>
            </a:p>
            <a:p>
              <a:pPr algn="ctr"/>
              <a:r>
                <a:rPr lang="uk-UA" sz="1800" b="1" dirty="0"/>
                <a:t>навчилася…</a:t>
              </a:r>
              <a:endParaRPr lang="ru-RU" sz="1800" b="1" dirty="0"/>
            </a:p>
          </p:txBody>
        </p:sp>
      </p:grpSp>
      <p:grpSp>
        <p:nvGrpSpPr>
          <p:cNvPr id="36" name="Групувати 35">
            <a:extLst>
              <a:ext uri="{FF2B5EF4-FFF2-40B4-BE49-F238E27FC236}">
                <a16:creationId xmlns:a16="http://schemas.microsoft.com/office/drawing/2014/main" id="{59C71607-5FF6-495D-87B1-4E26A8726C1B}"/>
              </a:ext>
            </a:extLst>
          </p:cNvPr>
          <p:cNvGrpSpPr/>
          <p:nvPr/>
        </p:nvGrpSpPr>
        <p:grpSpPr>
          <a:xfrm>
            <a:off x="2678913" y="1462782"/>
            <a:ext cx="2124262" cy="2588211"/>
            <a:chOff x="4656229" y="1453212"/>
            <a:chExt cx="2124262" cy="2588211"/>
          </a:xfrm>
        </p:grpSpPr>
        <p:pic>
          <p:nvPicPr>
            <p:cNvPr id="20" name="Рисунок 19">
              <a:extLst>
                <a:ext uri="{FF2B5EF4-FFF2-40B4-BE49-F238E27FC236}">
                  <a16:creationId xmlns:a16="http://schemas.microsoft.com/office/drawing/2014/main" id="{EA5B5146-B43A-40AF-8B89-30D354672FF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6229" y="1453212"/>
              <a:ext cx="2124262" cy="2588211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9CF7A4D3-CAF4-43F6-9D4A-86A306BE94A3}"/>
                </a:ext>
              </a:extLst>
            </p:cNvPr>
            <p:cNvSpPr txBox="1"/>
            <p:nvPr/>
          </p:nvSpPr>
          <p:spPr>
            <a:xfrm>
              <a:off x="4967129" y="1605593"/>
              <a:ext cx="1466217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b="1"/>
              </a:lvl1pPr>
            </a:lstStyle>
            <a:p>
              <a:r>
                <a:rPr lang="uk-UA" dirty="0"/>
                <a:t>На уроці</a:t>
              </a:r>
            </a:p>
            <a:p>
              <a:r>
                <a:rPr lang="uk-UA" dirty="0"/>
                <a:t>я</a:t>
              </a:r>
              <a:r>
                <a:rPr lang="en-US" dirty="0"/>
                <a:t> </a:t>
              </a:r>
              <a:r>
                <a:rPr lang="uk-UA" dirty="0"/>
                <a:t>запам’ятав/</a:t>
              </a:r>
            </a:p>
            <a:p>
              <a:r>
                <a:rPr lang="uk-UA" dirty="0"/>
                <a:t>запам’ятала…</a:t>
              </a:r>
              <a:endParaRPr lang="ru-RU" dirty="0"/>
            </a:p>
          </p:txBody>
        </p:sp>
      </p:grpSp>
      <p:grpSp>
        <p:nvGrpSpPr>
          <p:cNvPr id="37" name="Групувати 36">
            <a:extLst>
              <a:ext uri="{FF2B5EF4-FFF2-40B4-BE49-F238E27FC236}">
                <a16:creationId xmlns:a16="http://schemas.microsoft.com/office/drawing/2014/main" id="{90B76003-0E5E-4C40-B2BC-15396009528E}"/>
              </a:ext>
            </a:extLst>
          </p:cNvPr>
          <p:cNvGrpSpPr/>
          <p:nvPr/>
        </p:nvGrpSpPr>
        <p:grpSpPr>
          <a:xfrm>
            <a:off x="4814099" y="1434070"/>
            <a:ext cx="2124262" cy="2588211"/>
            <a:chOff x="8728843" y="1443642"/>
            <a:chExt cx="2124262" cy="2588211"/>
          </a:xfrm>
        </p:grpSpPr>
        <p:pic>
          <p:nvPicPr>
            <p:cNvPr id="18" name="Рисунок 17">
              <a:extLst>
                <a:ext uri="{FF2B5EF4-FFF2-40B4-BE49-F238E27FC236}">
                  <a16:creationId xmlns:a16="http://schemas.microsoft.com/office/drawing/2014/main" id="{289B3287-9B64-46DF-8007-3ED5A1C65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28843" y="1443642"/>
              <a:ext cx="2124262" cy="2588211"/>
            </a:xfrm>
            <a:prstGeom prst="rect">
              <a:avLst/>
            </a:prstGeom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AA5B367-759C-4656-8406-C6FEB2C4ADA9}"/>
                </a:ext>
              </a:extLst>
            </p:cNvPr>
            <p:cNvSpPr txBox="1"/>
            <p:nvPr/>
          </p:nvSpPr>
          <p:spPr>
            <a:xfrm>
              <a:off x="9075988" y="1605593"/>
              <a:ext cx="14299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b="1"/>
              </a:lvl1pPr>
            </a:lstStyle>
            <a:p>
              <a:r>
                <a:rPr lang="uk-UA" dirty="0"/>
                <a:t>Найкраще </a:t>
              </a:r>
            </a:p>
            <a:p>
              <a:r>
                <a:rPr lang="uk-UA" dirty="0"/>
                <a:t>мені вдалося…</a:t>
              </a:r>
              <a:endParaRPr lang="ru-RU" dirty="0"/>
            </a:p>
          </p:txBody>
        </p:sp>
      </p:grpSp>
      <p:grpSp>
        <p:nvGrpSpPr>
          <p:cNvPr id="38" name="Групувати 37">
            <a:extLst>
              <a:ext uri="{FF2B5EF4-FFF2-40B4-BE49-F238E27FC236}">
                <a16:creationId xmlns:a16="http://schemas.microsoft.com/office/drawing/2014/main" id="{1FAC3E24-8DED-4D03-963B-9E8A528F0BEE}"/>
              </a:ext>
            </a:extLst>
          </p:cNvPr>
          <p:cNvGrpSpPr/>
          <p:nvPr/>
        </p:nvGrpSpPr>
        <p:grpSpPr>
          <a:xfrm>
            <a:off x="547369" y="4110680"/>
            <a:ext cx="2124262" cy="2588211"/>
            <a:chOff x="1062120" y="4120252"/>
            <a:chExt cx="2124262" cy="2588211"/>
          </a:xfrm>
        </p:grpSpPr>
        <p:pic>
          <p:nvPicPr>
            <p:cNvPr id="28" name="Рисунок 27">
              <a:extLst>
                <a:ext uri="{FF2B5EF4-FFF2-40B4-BE49-F238E27FC236}">
                  <a16:creationId xmlns:a16="http://schemas.microsoft.com/office/drawing/2014/main" id="{4FBA025D-9DEF-4413-9329-DD62BEF4A2F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2120" y="4120252"/>
              <a:ext cx="2124262" cy="2588211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CC6D81AE-5CFB-4C25-A3D2-05B1D10F4D90}"/>
                </a:ext>
              </a:extLst>
            </p:cNvPr>
            <p:cNvSpPr txBox="1"/>
            <p:nvPr/>
          </p:nvSpPr>
          <p:spPr>
            <a:xfrm>
              <a:off x="1338894" y="4310292"/>
              <a:ext cx="1500343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b="1"/>
              </a:lvl1pPr>
            </a:lstStyle>
            <a:p>
              <a:r>
                <a:rPr lang="uk-UA" dirty="0"/>
                <a:t>Найбільше</a:t>
              </a:r>
            </a:p>
            <a:p>
              <a:r>
                <a:rPr lang="uk-UA" dirty="0"/>
                <a:t> мені сподобалося…</a:t>
              </a:r>
              <a:endParaRPr lang="ru-RU" dirty="0"/>
            </a:p>
          </p:txBody>
        </p:sp>
      </p:grpSp>
      <p:grpSp>
        <p:nvGrpSpPr>
          <p:cNvPr id="39" name="Групувати 38">
            <a:extLst>
              <a:ext uri="{FF2B5EF4-FFF2-40B4-BE49-F238E27FC236}">
                <a16:creationId xmlns:a16="http://schemas.microsoft.com/office/drawing/2014/main" id="{A4E2C8E9-B043-48B3-A66A-E17BEC8EA6A3}"/>
              </a:ext>
            </a:extLst>
          </p:cNvPr>
          <p:cNvGrpSpPr/>
          <p:nvPr/>
        </p:nvGrpSpPr>
        <p:grpSpPr>
          <a:xfrm>
            <a:off x="2678913" y="4114874"/>
            <a:ext cx="2124263" cy="2588212"/>
            <a:chOff x="4619984" y="4110680"/>
            <a:chExt cx="2124263" cy="2588212"/>
          </a:xfrm>
        </p:grpSpPr>
        <p:pic>
          <p:nvPicPr>
            <p:cNvPr id="26" name="Рисунок 25">
              <a:extLst>
                <a:ext uri="{FF2B5EF4-FFF2-40B4-BE49-F238E27FC236}">
                  <a16:creationId xmlns:a16="http://schemas.microsoft.com/office/drawing/2014/main" id="{9E1467B5-76D2-4065-A416-84FA16829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9984" y="4110680"/>
              <a:ext cx="2124263" cy="2588212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A8854B14-A831-4207-9DA7-F8B11852112C}"/>
                </a:ext>
              </a:extLst>
            </p:cNvPr>
            <p:cNvSpPr txBox="1"/>
            <p:nvPr/>
          </p:nvSpPr>
          <p:spPr>
            <a:xfrm>
              <a:off x="4967129" y="4310292"/>
              <a:ext cx="14299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b="1"/>
              </a:lvl1pPr>
            </a:lstStyle>
            <a:p>
              <a:r>
                <a:rPr lang="uk-UA" dirty="0"/>
                <a:t>Урок </a:t>
              </a:r>
            </a:p>
            <a:p>
              <a:r>
                <a:rPr lang="uk-UA" dirty="0"/>
                <a:t>завершую з настроєм…</a:t>
              </a:r>
              <a:endParaRPr lang="ru-RU" dirty="0"/>
            </a:p>
          </p:txBody>
        </p:sp>
      </p:grpSp>
      <p:grpSp>
        <p:nvGrpSpPr>
          <p:cNvPr id="40" name="Групувати 39">
            <a:extLst>
              <a:ext uri="{FF2B5EF4-FFF2-40B4-BE49-F238E27FC236}">
                <a16:creationId xmlns:a16="http://schemas.microsoft.com/office/drawing/2014/main" id="{01C56E89-3617-49DC-9DD7-F78EF09F9185}"/>
              </a:ext>
            </a:extLst>
          </p:cNvPr>
          <p:cNvGrpSpPr/>
          <p:nvPr/>
        </p:nvGrpSpPr>
        <p:grpSpPr>
          <a:xfrm>
            <a:off x="4810457" y="4092236"/>
            <a:ext cx="2124263" cy="2597084"/>
            <a:chOff x="8728843" y="4110680"/>
            <a:chExt cx="2124263" cy="2588212"/>
          </a:xfrm>
        </p:grpSpPr>
        <p:pic>
          <p:nvPicPr>
            <p:cNvPr id="24" name="Рисунок 23">
              <a:extLst>
                <a:ext uri="{FF2B5EF4-FFF2-40B4-BE49-F238E27FC236}">
                  <a16:creationId xmlns:a16="http://schemas.microsoft.com/office/drawing/2014/main" id="{7900379D-F458-47D6-B608-DD9EE02E8AF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28843" y="4110680"/>
              <a:ext cx="2124263" cy="2588212"/>
            </a:xfrm>
            <a:prstGeom prst="rect">
              <a:avLst/>
            </a:prstGeom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E42A582-EBEF-45E5-89DE-6246D26FEEBC}"/>
                </a:ext>
              </a:extLst>
            </p:cNvPr>
            <p:cNvSpPr txBox="1"/>
            <p:nvPr/>
          </p:nvSpPr>
          <p:spPr>
            <a:xfrm>
              <a:off x="9091540" y="4310292"/>
              <a:ext cx="14299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ctr">
                <a:defRPr b="1"/>
              </a:lvl1pPr>
            </a:lstStyle>
            <a:p>
              <a:r>
                <a:rPr lang="uk-UA" dirty="0"/>
                <a:t>Труднощі виникали…</a:t>
              </a:r>
              <a:endParaRPr lang="ru-RU" dirty="0"/>
            </a:p>
          </p:txBody>
        </p:sp>
      </p:grpSp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/>
              <a:t>Рефлексія «Загадкові листи».</a:t>
            </a:r>
          </a:p>
        </p:txBody>
      </p:sp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303A0F1C-25E8-4812-8FCC-E4BF13205540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52"/>
          <a:stretch/>
        </p:blipFill>
        <p:spPr>
          <a:xfrm>
            <a:off x="7055763" y="1820312"/>
            <a:ext cx="5069999" cy="4979958"/>
          </a:xfrm>
          <a:prstGeom prst="rect">
            <a:avLst/>
          </a:prstGeom>
        </p:spPr>
      </p:pic>
      <p:sp>
        <p:nvSpPr>
          <p:cNvPr id="43" name="Бульбашка прямої мови: прямокутна з округленими кутами 42">
            <a:extLst>
              <a:ext uri="{FF2B5EF4-FFF2-40B4-BE49-F238E27FC236}">
                <a16:creationId xmlns:a16="http://schemas.microsoft.com/office/drawing/2014/main" id="{3CA92863-B7FF-496A-BA1F-CAC1B6F06959}"/>
              </a:ext>
            </a:extLst>
          </p:cNvPr>
          <p:cNvSpPr/>
          <p:nvPr/>
        </p:nvSpPr>
        <p:spPr>
          <a:xfrm>
            <a:off x="6934720" y="1097280"/>
            <a:ext cx="4359125" cy="923330"/>
          </a:xfrm>
          <a:prstGeom prst="wedgeRoundRectCallout">
            <a:avLst>
              <a:gd name="adj1" fmla="val -16196"/>
              <a:gd name="adj2" fmla="val 78137"/>
              <a:gd name="adj3" fmla="val 16667"/>
            </a:avLst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accent6">
                    <a:lumMod val="50000"/>
                  </a:schemeClr>
                </a:solidFill>
              </a:rPr>
              <a:t>Обери лист, який ти хочеш відкрити</a:t>
            </a:r>
          </a:p>
          <a:p>
            <a:pPr algn="ctr"/>
            <a:r>
              <a:rPr lang="uk-UA" sz="1400" i="1" dirty="0">
                <a:solidFill>
                  <a:schemeClr val="accent6">
                    <a:lumMod val="50000"/>
                  </a:schemeClr>
                </a:solidFill>
              </a:rPr>
              <a:t>(для відкриття по листі варто натиснути)</a:t>
            </a:r>
          </a:p>
        </p:txBody>
      </p:sp>
    </p:spTree>
    <p:extLst>
      <p:ext uri="{BB962C8B-B14F-4D97-AF65-F5344CB8AC3E}">
        <p14:creationId xmlns:p14="http://schemas.microsoft.com/office/powerpoint/2010/main" val="386556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Рухлива вправа.</a:t>
            </a:r>
            <a:endParaRPr lang="ru-RU" sz="2000" b="1" dirty="0">
              <a:solidFill>
                <a:schemeClr val="bg1"/>
              </a:solidFill>
            </a:endParaRPr>
          </a:p>
        </p:txBody>
      </p:sp>
      <p:pic>
        <p:nvPicPr>
          <p:cNvPr id="6" name="Picture 4" descr="ÐÐ°ÑÑÐ¸Ð½ÐºÐ¸ Ð¿Ð¾ Ð·Ð°Ð¿ÑÐ¾ÑÑ ÑÐ°Ð·Ð¼Ð¸Ð½ÐºÐ° Ð´ÐµÑÐ¸ ÐºÐ»Ð¸Ð¿Ð°ÑÑ">
            <a:extLst>
              <a:ext uri="{FF2B5EF4-FFF2-40B4-BE49-F238E27FC236}">
                <a16:creationId xmlns:a16="http://schemas.microsoft.com/office/drawing/2014/main" id="{BABD8864-9173-452D-96CB-2519F9DCBC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298" y="1305768"/>
            <a:ext cx="9943403" cy="5286676"/>
          </a:xfrm>
          <a:prstGeom prst="rect">
            <a:avLst/>
          </a:prstGeom>
          <a:ln w="38100" cap="sq">
            <a:solidFill>
              <a:srgbClr val="2F324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0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93941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Пояснення домашнього завдання. Вправа 8. Прочитай текст. </a:t>
            </a:r>
            <a:r>
              <a:rPr lang="uk-UA" sz="2000" b="1" dirty="0" err="1">
                <a:solidFill>
                  <a:schemeClr val="bg1"/>
                </a:solidFill>
              </a:rPr>
              <a:t>Спиши</a:t>
            </a:r>
            <a:r>
              <a:rPr lang="uk-UA" sz="2000" b="1" dirty="0">
                <a:solidFill>
                  <a:schemeClr val="bg1"/>
                </a:solidFill>
              </a:rPr>
              <a:t>, розкриваючи дужки. </a:t>
            </a:r>
            <a:r>
              <a:rPr lang="uk-UA" sz="2000" b="1" dirty="0">
                <a:solidFill>
                  <a:srgbClr val="FFFF00"/>
                </a:solidFill>
              </a:rPr>
              <a:t>Підкресли прикметники  хвилястою  лінією,  а іменники  —  прямою. </a:t>
            </a:r>
          </a:p>
        </p:txBody>
      </p:sp>
      <p:sp>
        <p:nvSpPr>
          <p:cNvPr id="7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8718" b="99133" l="1103" r="45379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510" r="54310"/>
          <a:stretch/>
        </p:blipFill>
        <p:spPr>
          <a:xfrm>
            <a:off x="258567" y="2426565"/>
            <a:ext cx="2330230" cy="3267100"/>
          </a:xfrm>
          <a:prstGeom prst="rect">
            <a:avLst/>
          </a:prstGeom>
        </p:spPr>
      </p:pic>
      <p:sp>
        <p:nvSpPr>
          <p:cNvPr id="2" name="Скругленный прямоугольник 1"/>
          <p:cNvSpPr/>
          <p:nvPr/>
        </p:nvSpPr>
        <p:spPr>
          <a:xfrm>
            <a:off x="6435836" y="2343070"/>
            <a:ext cx="2458106" cy="914400"/>
          </a:xfrm>
          <a:prstGeom prst="roundRect">
            <a:avLst/>
          </a:prstGeom>
          <a:noFill/>
          <a:ln w="38100">
            <a:solidFill>
              <a:srgbClr val="295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4400" b="1" dirty="0">
                <a:solidFill>
                  <a:srgbClr val="295FFF"/>
                </a:solidFill>
              </a:rPr>
              <a:t>ч…</a:t>
            </a:r>
            <a:r>
              <a:rPr lang="uk-UA" sz="4400" b="1" dirty="0" err="1">
                <a:solidFill>
                  <a:srgbClr val="295FFF"/>
                </a:solidFill>
              </a:rPr>
              <a:t>стота</a:t>
            </a:r>
            <a:endParaRPr lang="ru-RU" sz="4400" b="1" dirty="0">
              <a:solidFill>
                <a:srgbClr val="295FFF"/>
              </a:solidFill>
            </a:endParaRPr>
          </a:p>
        </p:txBody>
      </p:sp>
      <p:grpSp>
        <p:nvGrpSpPr>
          <p:cNvPr id="16" name="Группа 15"/>
          <p:cNvGrpSpPr/>
          <p:nvPr/>
        </p:nvGrpSpPr>
        <p:grpSpPr>
          <a:xfrm>
            <a:off x="2588797" y="1773630"/>
            <a:ext cx="9276211" cy="4505564"/>
            <a:chOff x="2438400" y="1707561"/>
            <a:chExt cx="9440017" cy="4692647"/>
          </a:xfrm>
        </p:grpSpPr>
        <p:pic>
          <p:nvPicPr>
            <p:cNvPr id="19" name="Picture 2" descr="ÐÐ°ÑÑÐ¸Ð½ÐºÐ¸ Ð¿Ð¾ Ð·Ð°Ð¿ÑÐ¾ÑÑ ÐºÐ»Ð¸Ð¿Ð°ÑÑ Ð¿Ð»Ð°Ð½ÑÐµÑ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8400" y="1707561"/>
              <a:ext cx="9440017" cy="46926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Прямоугольник 19"/>
            <p:cNvSpPr/>
            <p:nvPr/>
          </p:nvSpPr>
          <p:spPr>
            <a:xfrm>
              <a:off x="3191164" y="2186609"/>
              <a:ext cx="7960539" cy="369735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3613212" y="2367213"/>
            <a:ext cx="7537692" cy="3416320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r>
              <a:rPr lang="uk-UA" sz="2800" b="1" dirty="0">
                <a:solidFill>
                  <a:schemeClr val="tx2">
                    <a:lumMod val="75000"/>
                  </a:schemeClr>
                </a:solidFill>
              </a:rPr>
              <a:t>      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На території (сонячна) Херсонщини змішалися три стихії: (глибока) води, (невисока) гори і (піщані) пустеля. Вона справді тут є. Називається — (Олешківський)  піски</a:t>
            </a:r>
            <a:r>
              <a:rPr lang="en-US" sz="3600" b="1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13212" y="2368008"/>
            <a:ext cx="7537692" cy="2862322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/>
          <a:p>
            <a:r>
              <a:rPr lang="uk-UA" sz="2800" b="1" dirty="0">
                <a:solidFill>
                  <a:schemeClr val="tx2">
                    <a:lumMod val="75000"/>
                  </a:schemeClr>
                </a:solidFill>
              </a:rPr>
              <a:t>      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На території сонячної Херсон-</a:t>
            </a:r>
            <a:r>
              <a:rPr lang="uk-UA" sz="3600" b="1" dirty="0" err="1">
                <a:solidFill>
                  <a:schemeClr val="tx2">
                    <a:lumMod val="75000"/>
                  </a:schemeClr>
                </a:solidFill>
              </a:rPr>
              <a:t>щини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 змішалися три стихії: глибокі води, невисокі гори і піщана </a:t>
            </a:r>
            <a:r>
              <a:rPr lang="uk-UA" sz="3600" b="1" dirty="0" err="1">
                <a:solidFill>
                  <a:schemeClr val="tx2">
                    <a:lumMod val="75000"/>
                  </a:schemeClr>
                </a:solidFill>
              </a:rPr>
              <a:t>пус</a:t>
            </a:r>
            <a:r>
              <a:rPr lang="uk-UA" sz="3600" b="1" dirty="0">
                <a:solidFill>
                  <a:schemeClr val="tx2">
                    <a:lumMod val="75000"/>
                  </a:schemeClr>
                </a:solidFill>
              </a:rPr>
              <a:t>-теля. Вона справді тут є. Називається — Олешківські піски</a:t>
            </a:r>
            <a:r>
              <a:rPr lang="en-US" sz="3600" b="1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5376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1"/>
            <a:ext cx="8732066" cy="1019822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Пояснення домашнього завдання. Вправа 8. Прочитай текст. </a:t>
            </a:r>
            <a:r>
              <a:rPr lang="uk-UA" sz="2000" b="1" dirty="0" err="1">
                <a:solidFill>
                  <a:schemeClr val="bg1"/>
                </a:solidFill>
              </a:rPr>
              <a:t>Спиши</a:t>
            </a:r>
            <a:r>
              <a:rPr lang="uk-UA" sz="2000" b="1" dirty="0">
                <a:solidFill>
                  <a:schemeClr val="bg1"/>
                </a:solidFill>
              </a:rPr>
              <a:t>, розкриваючи дужки. </a:t>
            </a:r>
            <a:r>
              <a:rPr lang="uk-UA" sz="2000" b="1" dirty="0">
                <a:solidFill>
                  <a:srgbClr val="FFFF00"/>
                </a:solidFill>
              </a:rPr>
              <a:t>Підкресли прикметники  хвилястою  лінією,  а іменники  —  прямою. </a:t>
            </a: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" t="-42" r="60558" b="87186"/>
          <a:stretch/>
        </p:blipFill>
        <p:spPr>
          <a:xfrm>
            <a:off x="3935681" y="4977868"/>
            <a:ext cx="7569843" cy="1504615"/>
          </a:xfrm>
          <a:prstGeom prst="rect">
            <a:avLst/>
          </a:prstGeom>
        </p:spPr>
      </p:pic>
      <p:pic>
        <p:nvPicPr>
          <p:cNvPr id="15" name="Рисунок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65"/>
          <a:stretch/>
        </p:blipFill>
        <p:spPr>
          <a:xfrm>
            <a:off x="5915960" y="5065107"/>
            <a:ext cx="2265772" cy="1147968"/>
          </a:xfrm>
          <a:prstGeom prst="rect">
            <a:avLst/>
          </a:prstGeom>
        </p:spPr>
      </p:pic>
      <p:pic>
        <p:nvPicPr>
          <p:cNvPr id="31" name="Рисунок 30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23" t="-715" r="23781" b="87699"/>
          <a:stretch/>
        </p:blipFill>
        <p:spPr>
          <a:xfrm>
            <a:off x="8181732" y="5351107"/>
            <a:ext cx="469912" cy="600871"/>
          </a:xfrm>
          <a:prstGeom prst="rect">
            <a:avLst/>
          </a:prstGeom>
        </p:spPr>
      </p:pic>
      <p:sp>
        <p:nvSpPr>
          <p:cNvPr id="21" name="Скругленный прямоугольник 20"/>
          <p:cNvSpPr/>
          <p:nvPr/>
        </p:nvSpPr>
        <p:spPr>
          <a:xfrm>
            <a:off x="3935681" y="1884924"/>
            <a:ext cx="7675122" cy="2918501"/>
          </a:xfrm>
          <a:prstGeom prst="roundRect">
            <a:avLst/>
          </a:prstGeom>
          <a:solidFill>
            <a:schemeClr val="accent1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ru-RU" sz="4000" b="1" dirty="0">
              <a:solidFill>
                <a:schemeClr val="bg1"/>
              </a:solidFill>
            </a:endParaRPr>
          </a:p>
        </p:txBody>
      </p:sp>
      <p:sp>
        <p:nvSpPr>
          <p:cNvPr id="12" name="Прямоугольник 11"/>
          <p:cNvSpPr/>
          <p:nvPr/>
        </p:nvSpPr>
        <p:spPr>
          <a:xfrm>
            <a:off x="4196863" y="1950553"/>
            <a:ext cx="730866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2800" b="1" dirty="0">
                <a:solidFill>
                  <a:schemeClr val="tx2">
                    <a:lumMod val="75000"/>
                  </a:schemeClr>
                </a:solidFill>
              </a:rPr>
              <a:t>      </a:t>
            </a:r>
            <a:r>
              <a:rPr lang="uk-UA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На території сонячної Херсонщини змішалися три стихії: глибокі води, невисокі гори і піщана пустеля. Вона справді тут є. Називається — Олешківські піски</a:t>
            </a:r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13" name="Прямоугольник 4">
            <a:extLst>
              <a:ext uri="{FF2B5EF4-FFF2-40B4-BE49-F238E27FC236}">
                <a16:creationId xmlns:a16="http://schemas.microsoft.com/office/drawing/2014/main" id="{41300D0C-EC34-4515-9E3A-6F0DC297E5C1}"/>
              </a:ext>
            </a:extLst>
          </p:cNvPr>
          <p:cNvSpPr/>
          <p:nvPr/>
        </p:nvSpPr>
        <p:spPr>
          <a:xfrm>
            <a:off x="0" y="5727328"/>
            <a:ext cx="1054100" cy="1130672"/>
          </a:xfrm>
          <a:prstGeom prst="rect">
            <a:avLst/>
          </a:prstGeom>
          <a:solidFill>
            <a:srgbClr val="2F32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1200" b="1" dirty="0">
                <a:solidFill>
                  <a:schemeClr val="bg1"/>
                </a:solidFill>
              </a:rPr>
              <a:t>Підручник.</a:t>
            </a:r>
          </a:p>
          <a:p>
            <a:pPr algn="ctr"/>
            <a:r>
              <a:rPr lang="uk-UA" b="1" dirty="0">
                <a:solidFill>
                  <a:schemeClr val="bg1"/>
                </a:solidFill>
              </a:rPr>
              <a:t>Сторінка</a:t>
            </a:r>
          </a:p>
          <a:p>
            <a:pPr algn="ctr"/>
            <a:r>
              <a:rPr lang="uk-UA" sz="4000" b="1" dirty="0">
                <a:solidFill>
                  <a:schemeClr val="bg1"/>
                </a:solidFill>
              </a:rPr>
              <a:t>95</a:t>
            </a:r>
            <a:endParaRPr lang="ru-RU" sz="4000" b="1" dirty="0">
              <a:solidFill>
                <a:schemeClr val="bg1"/>
              </a:solidFill>
            </a:endParaRPr>
          </a:p>
        </p:txBody>
      </p:sp>
      <p:grpSp>
        <p:nvGrpSpPr>
          <p:cNvPr id="2" name="Группа 1"/>
          <p:cNvGrpSpPr/>
          <p:nvPr/>
        </p:nvGrpSpPr>
        <p:grpSpPr>
          <a:xfrm>
            <a:off x="216399" y="1738016"/>
            <a:ext cx="3799317" cy="4030496"/>
            <a:chOff x="153263" y="1685367"/>
            <a:chExt cx="3799317" cy="4030496"/>
          </a:xfrm>
        </p:grpSpPr>
        <p:pic>
          <p:nvPicPr>
            <p:cNvPr id="14" name="Рисунок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89918" l="9900" r="89000">
                          <a14:foregroundMark x1="56000" y1="61547" x2="56000" y2="61547"/>
                          <a14:foregroundMark x1="44900" y1="23447" x2="44900" y2="23447"/>
                          <a14:foregroundMark x1="50700" y1="60375" x2="50700" y2="60375"/>
                          <a14:foregroundMark x1="44400" y1="54631" x2="44400" y2="54631"/>
                          <a14:foregroundMark x1="50200" y1="62016" x2="50200" y2="62016"/>
                          <a14:foregroundMark x1="44900" y1="60961" x2="44900" y2="60961"/>
                          <a14:foregroundMark x1="36600" y1="57562" x2="36600" y2="57562"/>
                          <a14:foregroundMark x1="49700" y1="55803" x2="49700" y2="55803"/>
                          <a14:foregroundMark x1="60400" y1="62016" x2="60400" y2="62016"/>
                          <a14:foregroundMark x1="51700" y1="66589" x2="51700" y2="6658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74" r="10987" b="11826"/>
            <a:stretch/>
          </p:blipFill>
          <p:spPr>
            <a:xfrm flipH="1">
              <a:off x="1037555" y="1685367"/>
              <a:ext cx="2915025" cy="2770430"/>
            </a:xfrm>
            <a:prstGeom prst="rect">
              <a:avLst/>
            </a:prstGeom>
          </p:spPr>
        </p:pic>
        <p:pic>
          <p:nvPicPr>
            <p:cNvPr id="27" name="Рисунок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7176" l="11000" r="90300">
                          <a14:foregroundMark x1="52800" y1="55294" x2="52800" y2="55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77" r="10334" b="12778"/>
            <a:stretch/>
          </p:blipFill>
          <p:spPr>
            <a:xfrm flipH="1">
              <a:off x="153263" y="2961295"/>
              <a:ext cx="2912474" cy="2754568"/>
            </a:xfrm>
            <a:prstGeom prst="rect">
              <a:avLst/>
            </a:prstGeom>
          </p:spPr>
        </p:pic>
      </p:grpSp>
      <p:grpSp>
        <p:nvGrpSpPr>
          <p:cNvPr id="6" name="Группа 5"/>
          <p:cNvGrpSpPr/>
          <p:nvPr/>
        </p:nvGrpSpPr>
        <p:grpSpPr>
          <a:xfrm>
            <a:off x="8164290" y="2796266"/>
            <a:ext cx="1183573" cy="326965"/>
            <a:chOff x="1926340" y="-1834819"/>
            <a:chExt cx="1090366" cy="568728"/>
          </a:xfrm>
        </p:grpSpPr>
        <p:pic>
          <p:nvPicPr>
            <p:cNvPr id="614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8" name="Прямая соединительная линия 7"/>
          <p:cNvCxnSpPr/>
          <p:nvPr/>
        </p:nvCxnSpPr>
        <p:spPr>
          <a:xfrm flipV="1">
            <a:off x="9529010" y="2959748"/>
            <a:ext cx="842211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Прямая соединительная линия 21"/>
          <p:cNvCxnSpPr/>
          <p:nvPr/>
        </p:nvCxnSpPr>
        <p:spPr>
          <a:xfrm flipV="1">
            <a:off x="5915960" y="3449032"/>
            <a:ext cx="842211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3" name="Группа 22"/>
          <p:cNvGrpSpPr/>
          <p:nvPr/>
        </p:nvGrpSpPr>
        <p:grpSpPr>
          <a:xfrm>
            <a:off x="4464625" y="3285549"/>
            <a:ext cx="1183573" cy="326965"/>
            <a:chOff x="1926340" y="-1834819"/>
            <a:chExt cx="1090366" cy="568728"/>
          </a:xfrm>
        </p:grpSpPr>
        <p:pic>
          <p:nvPicPr>
            <p:cNvPr id="24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26" name="Прямая соединительная линия 25"/>
          <p:cNvCxnSpPr/>
          <p:nvPr/>
        </p:nvCxnSpPr>
        <p:spPr>
          <a:xfrm>
            <a:off x="8416688" y="3460461"/>
            <a:ext cx="1268733" cy="150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8" name="Группа 27"/>
          <p:cNvGrpSpPr/>
          <p:nvPr/>
        </p:nvGrpSpPr>
        <p:grpSpPr>
          <a:xfrm>
            <a:off x="7076436" y="3298427"/>
            <a:ext cx="1183573" cy="326965"/>
            <a:chOff x="1926340" y="-1834819"/>
            <a:chExt cx="1090366" cy="568728"/>
          </a:xfrm>
        </p:grpSpPr>
        <p:pic>
          <p:nvPicPr>
            <p:cNvPr id="29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6340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Иконка «Волнистая линия» — скачай бесплатно PNG и векторе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7978" y="-1834819"/>
              <a:ext cx="568728" cy="568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3200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28"/>
            <a:ext cx="8732066" cy="678664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Цікаво знати! Це – Україна. За інтернет-джерелами. </a:t>
            </a:r>
            <a:r>
              <a:rPr lang="uk-UA" sz="2000" b="1" dirty="0" err="1">
                <a:solidFill>
                  <a:schemeClr val="bg1"/>
                </a:solidFill>
              </a:rPr>
              <a:t>Вікіпедія</a:t>
            </a:r>
            <a:r>
              <a:rPr lang="uk-UA" sz="20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026" name="Picture 2" descr="Файл:Wikipedia-logo-v2 uk embroidery v5.png — Вікіпедія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90" y="1388335"/>
            <a:ext cx="2763306" cy="317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Скругленный прямоугольник 1"/>
          <p:cNvSpPr/>
          <p:nvPr/>
        </p:nvSpPr>
        <p:spPr>
          <a:xfrm>
            <a:off x="1165747" y="4775703"/>
            <a:ext cx="9934800" cy="17268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7" name="TextBox 16"/>
          <p:cNvSpPr txBox="1"/>
          <p:nvPr/>
        </p:nvSpPr>
        <p:spPr>
          <a:xfrm>
            <a:off x="1452282" y="4844933"/>
            <a:ext cx="953396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3200" b="1" dirty="0"/>
              <a:t>      </a:t>
            </a:r>
            <a:r>
              <a:rPr lang="uk-UA" sz="2000" b="1" dirty="0">
                <a:solidFill>
                  <a:srgbClr val="202122"/>
                </a:solidFill>
              </a:rPr>
              <a:t>Олешківські піски́</a:t>
            </a:r>
            <a:r>
              <a:rPr lang="uk-UA" sz="2000" dirty="0">
                <a:solidFill>
                  <a:srgbClr val="202122"/>
                </a:solidFill>
              </a:rPr>
              <a:t> — піщаний масив, один із найбільших у </a:t>
            </a:r>
            <a:r>
              <a:rPr lang="uk-UA" sz="2000" dirty="0" err="1">
                <a:solidFill>
                  <a:srgbClr val="202122"/>
                </a:solidFill>
              </a:rPr>
              <a:t>сухостеповій</a:t>
            </a:r>
            <a:r>
              <a:rPr lang="uk-UA" sz="2000" dirty="0">
                <a:solidFill>
                  <a:srgbClr val="202122"/>
                </a:solidFill>
              </a:rPr>
              <a:t> (не пустельній) частині Європи, розташований в лівобережній частині пониззя Дніпра (Лівобережжя Нижнього Дніпра), простягається на 158 км від берегів Чорного моря на заході до м. Каховка на сході.</a:t>
            </a:r>
            <a:endParaRPr lang="uk-UA" sz="2000" dirty="0"/>
          </a:p>
        </p:txBody>
      </p:sp>
      <p:pic>
        <p:nvPicPr>
          <p:cNvPr id="10" name="Picture 2" descr="ОЛЕШКІВСЬКІ ПІСКИ — пустеля в Україні, карта, як доїхати | Virtual travel,  Scenic, Bea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769" y="1559247"/>
            <a:ext cx="5036214" cy="2830401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Похожее изображение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83214" y="1440225"/>
            <a:ext cx="2046785" cy="294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77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1"/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3355596" y="494530"/>
            <a:ext cx="8732066" cy="500208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Пояснення домашнього завдання.</a:t>
            </a:r>
          </a:p>
        </p:txBody>
      </p:sp>
      <p:sp>
        <p:nvSpPr>
          <p:cNvPr id="23" name="Прямокутник: округлені кути 21">
            <a:extLst>
              <a:ext uri="{FF2B5EF4-FFF2-40B4-BE49-F238E27FC236}">
                <a16:creationId xmlns:a16="http://schemas.microsoft.com/office/drawing/2014/main" id="{95D2D168-3634-4996-8FC4-371AAB04392C}"/>
              </a:ext>
            </a:extLst>
          </p:cNvPr>
          <p:cNvSpPr/>
          <p:nvPr/>
        </p:nvSpPr>
        <p:spPr>
          <a:xfrm>
            <a:off x="514350" y="1638300"/>
            <a:ext cx="5467350" cy="4552950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endParaRPr lang="uk-UA" sz="2400" b="1" dirty="0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0583" y="2012264"/>
            <a:ext cx="493297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Підручник с.95, </a:t>
            </a:r>
          </a:p>
          <a:p>
            <a:pPr algn="ctr"/>
            <a:r>
              <a:rPr lang="uk-UA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вправа 8. </a:t>
            </a:r>
          </a:p>
          <a:p>
            <a:pPr algn="ctr"/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Прочитай текст. Спиши,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розкриваючи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дужки.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Підкресли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прикметники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хвилястою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лінією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а </a:t>
            </a:r>
            <a:r>
              <a:rPr lang="ru-RU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іменники</a:t>
            </a:r>
            <a:r>
              <a:rPr lang="ru-RU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—  прямою. </a:t>
            </a:r>
            <a:endParaRPr lang="uk-UA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680" y="1152525"/>
            <a:ext cx="5236407" cy="5236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01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id="{6F18290F-02C1-493B-B24A-343BB9484D7F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Рефлексія.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uk-UA" sz="2000" b="1" dirty="0">
                <a:solidFill>
                  <a:schemeClr val="bg1"/>
                </a:solidFill>
              </a:rPr>
              <a:t>Оберіть відповідну цеглинку </a:t>
            </a:r>
            <a:r>
              <a:rPr lang="uk-UA" sz="2000" b="1" dirty="0" err="1">
                <a:solidFill>
                  <a:schemeClr val="bg1"/>
                </a:solidFill>
              </a:rPr>
              <a:t>лего</a:t>
            </a:r>
            <a:r>
              <a:rPr lang="uk-UA" sz="2000" b="1" dirty="0">
                <a:solidFill>
                  <a:schemeClr val="bg1"/>
                </a:solidFill>
              </a:rPr>
              <a:t>.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8" name="Дата 1">
            <a:extLst>
              <a:ext uri="{FF2B5EF4-FFF2-40B4-BE49-F238E27FC236}">
                <a16:creationId xmlns:a16="http://schemas.microsoft.com/office/drawing/2014/main" id="{37B11F9D-A2DF-4436-8B3D-7D173A225923}"/>
              </a:ext>
            </a:extLst>
          </p:cNvPr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F4C5E1-3716-4492-BBB5-B41AA4913A2C}"/>
              </a:ext>
            </a:extLst>
          </p:cNvPr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5E43342-029B-4C75-BB88-C367F6B941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02" y="4863667"/>
            <a:ext cx="4966283" cy="1821148"/>
          </a:xfrm>
          <a:prstGeom prst="rect">
            <a:avLst/>
          </a:prstGeom>
        </p:spPr>
      </p:pic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9CD629D0-336C-419F-A8A4-2C0197B936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5844" y="2935280"/>
            <a:ext cx="5298087" cy="1942820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3CA90978-B131-4245-BEFF-17900FECEFC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4359" y="1054570"/>
            <a:ext cx="5103303" cy="187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38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оугольник 4">
            <a:extLst>
              <a:ext uri="{FF2B5EF4-FFF2-40B4-BE49-F238E27FC236}">
                <a16:creationId xmlns:a16="http://schemas.microsoft.com/office/drawing/2014/main" id="{6F18290F-02C1-493B-B24A-343BB9484D7F}"/>
              </a:ext>
            </a:extLst>
          </p:cNvPr>
          <p:cNvSpPr/>
          <p:nvPr/>
        </p:nvSpPr>
        <p:spPr>
          <a:xfrm>
            <a:off x="3355596" y="494529"/>
            <a:ext cx="8732066" cy="485775"/>
          </a:xfrm>
          <a:prstGeom prst="rect">
            <a:avLst/>
          </a:prstGeom>
          <a:solidFill>
            <a:srgbClr val="2F324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uk-UA" sz="2000" b="1" dirty="0">
                <a:solidFill>
                  <a:schemeClr val="bg1"/>
                </a:solidFill>
              </a:rPr>
              <a:t>Рефлексія.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uk-UA" sz="2000" b="1" dirty="0">
                <a:solidFill>
                  <a:schemeClr val="bg1"/>
                </a:solidFill>
              </a:rPr>
              <a:t>Створимо пірамідку нашого настрою.</a:t>
            </a:r>
            <a:endParaRPr lang="ru-RU" sz="2000" b="1" dirty="0">
              <a:solidFill>
                <a:schemeClr val="bg1"/>
              </a:solidFill>
            </a:endParaRPr>
          </a:p>
        </p:txBody>
      </p:sp>
      <p:sp>
        <p:nvSpPr>
          <p:cNvPr id="8" name="Дата 1">
            <a:extLst>
              <a:ext uri="{FF2B5EF4-FFF2-40B4-BE49-F238E27FC236}">
                <a16:creationId xmlns:a16="http://schemas.microsoft.com/office/drawing/2014/main" id="{37B11F9D-A2DF-4436-8B3D-7D173A225923}"/>
              </a:ext>
            </a:extLst>
          </p:cNvPr>
          <p:cNvSpPr txBox="1">
            <a:spLocks/>
          </p:cNvSpPr>
          <p:nvPr/>
        </p:nvSpPr>
        <p:spPr>
          <a:xfrm>
            <a:off x="1609500" y="620773"/>
            <a:ext cx="1581665" cy="373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22185A-496F-4C70-9D8D-D70AC743BCEE}" type="datetime1">
              <a:rPr lang="uk-UA" sz="2400" b="1" smtClean="0">
                <a:solidFill>
                  <a:schemeClr val="bg1"/>
                </a:solidFill>
              </a:rPr>
              <a:pPr algn="ctr"/>
              <a:t>18.01.2021</a:t>
            </a:fld>
            <a:endParaRPr lang="ru-RU" sz="24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F4C5E1-3716-4492-BBB5-B41AA4913A2C}"/>
              </a:ext>
            </a:extLst>
          </p:cNvPr>
          <p:cNvSpPr txBox="1"/>
          <p:nvPr/>
        </p:nvSpPr>
        <p:spPr>
          <a:xfrm>
            <a:off x="1733068" y="159108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uk-UA" sz="2400" b="1" dirty="0">
                <a:solidFill>
                  <a:schemeClr val="bg1"/>
                </a:solidFill>
              </a:rPr>
              <a:t>Сьогодні</a:t>
            </a:r>
            <a:endParaRPr lang="ru-RU" sz="2400" b="1" dirty="0">
              <a:solidFill>
                <a:schemeClr val="bg1"/>
              </a:solidFill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CDC0D07-BCA4-43BA-943E-A61F5BC9D66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9996" y="4592171"/>
            <a:ext cx="2195234" cy="804997"/>
          </a:xfrm>
          <a:prstGeom prst="rect">
            <a:avLst/>
          </a:prstGeom>
        </p:spPr>
      </p:pic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7FD3DB48-8647-4217-B1DE-6D0B98708E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4316" y="4592171"/>
            <a:ext cx="2195234" cy="804997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3CFCFC9C-D992-4D0F-97AF-CA4B6B7835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361" y="4592171"/>
            <a:ext cx="2195234" cy="804997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ECD47C33-D5B9-4E96-83DF-AEF1FE0CFB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4680" y="4592171"/>
            <a:ext cx="2195234" cy="804997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BF01A5CB-26BD-45DD-88D0-A1E9B453F5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0725" y="4592169"/>
            <a:ext cx="2195234" cy="804997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F0C88430-E17B-4753-864B-FCDF9CDAFC2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770" y="4592167"/>
            <a:ext cx="2195234" cy="804997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062CD9BD-64E4-4776-83D0-02385D6A526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5424" y="4087132"/>
            <a:ext cx="2195234" cy="804997"/>
          </a:xfrm>
          <a:prstGeom prst="rect">
            <a:avLst/>
          </a:prstGeom>
        </p:spPr>
      </p:pic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61CFA840-AB05-4EAD-9BF5-8BA20D03CB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94" y="4087132"/>
            <a:ext cx="2195234" cy="804997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0CAE8A8F-ED90-45B6-9BFE-936E2D4D906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7839" y="4087130"/>
            <a:ext cx="2195234" cy="804997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2A56DD96-B1F7-4F1C-ADA8-96AA5C7F50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884" y="4096296"/>
            <a:ext cx="2195234" cy="804997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E11BBB4F-404C-4E5B-A942-0561BF9D85D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092" y="4078729"/>
            <a:ext cx="2195234" cy="804997"/>
          </a:xfrm>
          <a:prstGeom prst="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0DCA355C-9011-4AA5-8EB6-B254531EB2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742" y="3582094"/>
            <a:ext cx="2195234" cy="804997"/>
          </a:xfrm>
          <a:prstGeom prst="rect">
            <a:avLst/>
          </a:prstGeom>
        </p:spPr>
      </p:pic>
      <p:pic>
        <p:nvPicPr>
          <p:cNvPr id="33" name="Рисунок 32">
            <a:extLst>
              <a:ext uri="{FF2B5EF4-FFF2-40B4-BE49-F238E27FC236}">
                <a16:creationId xmlns:a16="http://schemas.microsoft.com/office/drawing/2014/main" id="{D78B8658-2E7D-457C-B7BF-AABF9F0ED1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7765" y="3569188"/>
            <a:ext cx="2195234" cy="804997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2C337BD8-1A07-4057-9340-4CF9529A0E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992" y="3578353"/>
            <a:ext cx="2195234" cy="804997"/>
          </a:xfrm>
          <a:prstGeom prst="rect">
            <a:avLst/>
          </a:prstGeom>
        </p:spPr>
      </p:pic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35541D30-3110-49B0-B435-C9AA00F5C19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037" y="3578353"/>
            <a:ext cx="2195234" cy="804997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7B18C06D-0181-41C6-A3E2-2C099413BD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895" y="3104350"/>
            <a:ext cx="2195234" cy="804997"/>
          </a:xfrm>
          <a:prstGeom prst="rect">
            <a:avLst/>
          </a:prstGeom>
        </p:spPr>
      </p:pic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40088A84-4338-4DB1-AAF9-E9BA8FBA46A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500" y="3104350"/>
            <a:ext cx="2195234" cy="804997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4681C890-2938-4826-8E65-94D2B61CA8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665" y="3102683"/>
            <a:ext cx="2195234" cy="804997"/>
          </a:xfrm>
          <a:prstGeom prst="rect">
            <a:avLst/>
          </a:prstGeom>
        </p:spPr>
      </p:pic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D56E03B9-4415-403C-833B-8A9DEF3BC48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921" y="2627115"/>
            <a:ext cx="2195234" cy="804997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DEF81BC7-2234-4250-B943-8CF44F2C9C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5061" y="2627012"/>
            <a:ext cx="2195234" cy="804997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36CA5EBA-688D-4105-BC6C-C57F519E21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521" y="2131040"/>
            <a:ext cx="2195234" cy="804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34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39997</TotalTime>
  <Words>1217</Words>
  <Application>Microsoft Office PowerPoint</Application>
  <PresentationFormat>Широкий екран</PresentationFormat>
  <Paragraphs>232</Paragraphs>
  <Slides>28</Slides>
  <Notes>1</Notes>
  <HiddenSlides>0</HiddenSlides>
  <MMClips>2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Monotype Corsiva</vt:lpstr>
      <vt:lpstr>Тема Office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Vasyl Tsupa</dc:creator>
  <cp:lastModifiedBy>Василь Цупа</cp:lastModifiedBy>
  <cp:revision>2574</cp:revision>
  <dcterms:created xsi:type="dcterms:W3CDTF">2018-01-05T16:38:53Z</dcterms:created>
  <dcterms:modified xsi:type="dcterms:W3CDTF">2021-01-18T15:11:23Z</dcterms:modified>
</cp:coreProperties>
</file>