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ТЕМА: </a:t>
            </a:r>
            <a:r>
              <a:rPr lang="uk-UA" dirty="0" smtClean="0"/>
              <a:t>ПРАВОПИС СКЛАДНИХ ІМЕННИКІВ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6" y="4221088"/>
            <a:ext cx="4800600" cy="1930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2000" i="1" dirty="0" smtClean="0">
              <a:solidFill>
                <a:schemeClr val="bg1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634"/>
    </mc:Choice>
    <mc:Fallback>
      <p:transition spd="slow" advTm="9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9) назви рослин: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розрив-трава,</a:t>
            </a:r>
          </a:p>
          <a:p>
            <a:r>
              <a:rPr lang="uk-UA" sz="4800" dirty="0" smtClean="0"/>
              <a:t>чар-зілля,</a:t>
            </a:r>
          </a:p>
          <a:p>
            <a:r>
              <a:rPr lang="uk-UA" sz="4800" dirty="0" smtClean="0"/>
              <a:t>сон-трава,</a:t>
            </a:r>
          </a:p>
          <a:p>
            <a:r>
              <a:rPr lang="uk-UA" sz="4800" dirty="0" smtClean="0"/>
              <a:t>брат-і-сестра,</a:t>
            </a:r>
          </a:p>
          <a:p>
            <a:r>
              <a:rPr lang="uk-UA" sz="4800" dirty="0" smtClean="0"/>
              <a:t>люби-мене.</a:t>
            </a:r>
            <a:endParaRPr lang="ru-RU" sz="4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219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uk-UA" sz="8800" dirty="0"/>
              <a:t>Разом пишуться</a:t>
            </a:r>
            <a:endParaRPr lang="ru-RU" sz="8800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112964"/>
      </p:ext>
    </p:extLst>
  </p:cSld>
  <p:clrMapOvr>
    <a:masterClrMapping/>
  </p:clrMapOvr>
  <p:transition spd="slow" advTm="295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З інтерфіксами о, е:</a:t>
            </a:r>
          </a:p>
          <a:p>
            <a:pPr>
              <a:buNone/>
            </a:pPr>
            <a:r>
              <a:rPr lang="uk-UA" sz="4400" dirty="0" smtClean="0"/>
              <a:t>пароплав, буревій, лісостеп, </a:t>
            </a:r>
            <a:r>
              <a:rPr lang="uk-UA" sz="4400" dirty="0" err="1" smtClean="0"/>
              <a:t>Сивобород</a:t>
            </a:r>
            <a:r>
              <a:rPr lang="uk-UA" sz="4400" dirty="0" smtClean="0"/>
              <a:t>, тигролов, чорнозем, шлакоблок, овочерізка.</a:t>
            </a:r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92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3307">
        <p14:prism isContent="1" isInverted="1"/>
      </p:transition>
    </mc:Choice>
    <mc:Fallback>
      <p:transition spd="slow" advTm="23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2. </a:t>
            </a:r>
            <a:r>
              <a:rPr lang="uk-UA" dirty="0"/>
              <a:t>С</a:t>
            </a:r>
            <a:r>
              <a:rPr lang="uk-UA" dirty="0" smtClean="0"/>
              <a:t>кладні </a:t>
            </a:r>
            <a:r>
              <a:rPr lang="uk-UA" dirty="0"/>
              <a:t>іменники, що починаються </a:t>
            </a:r>
            <a:r>
              <a:rPr lang="uk-UA" dirty="0" smtClean="0"/>
              <a:t>на: </a:t>
            </a:r>
          </a:p>
          <a:p>
            <a:r>
              <a:rPr lang="uk-UA" sz="4400" dirty="0" smtClean="0"/>
              <a:t>авіа, </a:t>
            </a:r>
            <a:r>
              <a:rPr lang="uk-UA" sz="4400" dirty="0" err="1" smtClean="0"/>
              <a:t>агро</a:t>
            </a:r>
            <a:r>
              <a:rPr lang="uk-UA" sz="4400" dirty="0" smtClean="0"/>
              <a:t>, </a:t>
            </a:r>
            <a:r>
              <a:rPr lang="uk-UA" sz="4400" dirty="0" err="1" smtClean="0"/>
              <a:t>біо</a:t>
            </a:r>
            <a:r>
              <a:rPr lang="uk-UA" sz="4400" dirty="0" smtClean="0"/>
              <a:t>, </a:t>
            </a:r>
            <a:r>
              <a:rPr lang="uk-UA" sz="4000" dirty="0" smtClean="0"/>
              <a:t>вело,</a:t>
            </a:r>
            <a:r>
              <a:rPr lang="en-US" sz="4000" dirty="0" smtClean="0"/>
              <a:t> </a:t>
            </a:r>
            <a:r>
              <a:rPr lang="uk-UA" sz="4000" dirty="0" smtClean="0"/>
              <a:t>відео, водо</a:t>
            </a:r>
            <a:r>
              <a:rPr lang="uk-UA" sz="4000" dirty="0"/>
              <a:t>,</a:t>
            </a:r>
            <a:r>
              <a:rPr lang="uk-UA" sz="4000" dirty="0" smtClean="0"/>
              <a:t> газо, </a:t>
            </a:r>
            <a:r>
              <a:rPr lang="uk-UA" sz="4000" dirty="0" err="1" smtClean="0"/>
              <a:t>геліо</a:t>
            </a:r>
            <a:r>
              <a:rPr lang="uk-UA" sz="4000" dirty="0" smtClean="0"/>
              <a:t>, </a:t>
            </a:r>
            <a:r>
              <a:rPr lang="uk-UA" sz="4000" dirty="0" err="1" smtClean="0"/>
              <a:t>гео</a:t>
            </a:r>
            <a:r>
              <a:rPr lang="uk-UA" sz="4000" dirty="0" smtClean="0"/>
              <a:t>, гідро,  </a:t>
            </a:r>
            <a:r>
              <a:rPr lang="uk-UA" sz="4000" dirty="0" err="1" smtClean="0"/>
              <a:t>екзо</a:t>
            </a:r>
            <a:r>
              <a:rPr lang="uk-UA" sz="4000" dirty="0" smtClean="0"/>
              <a:t>, екстра, </a:t>
            </a:r>
            <a:r>
              <a:rPr lang="uk-UA" sz="4000" dirty="0" err="1" smtClean="0"/>
              <a:t>електро</a:t>
            </a:r>
            <a:r>
              <a:rPr lang="uk-UA" sz="4000" dirty="0" smtClean="0"/>
              <a:t>, </a:t>
            </a:r>
            <a:r>
              <a:rPr lang="uk-UA" sz="4000" dirty="0" err="1" smtClean="0"/>
              <a:t>зоо</a:t>
            </a:r>
            <a:r>
              <a:rPr lang="uk-UA" sz="4000" dirty="0" smtClean="0"/>
              <a:t>, </a:t>
            </a:r>
            <a:r>
              <a:rPr lang="uk-UA" sz="4000" dirty="0" err="1" smtClean="0"/>
              <a:t>ізо</a:t>
            </a:r>
            <a:r>
              <a:rPr lang="uk-UA" sz="4000" dirty="0" smtClean="0"/>
              <a:t>,</a:t>
            </a:r>
            <a:r>
              <a:rPr lang="uk-UA" sz="4000" dirty="0"/>
              <a:t> </a:t>
            </a:r>
            <a:r>
              <a:rPr lang="uk-UA" sz="4000" dirty="0" err="1" smtClean="0"/>
              <a:t>квазі</a:t>
            </a:r>
            <a:r>
              <a:rPr lang="uk-UA" sz="4000" dirty="0" smtClean="0"/>
              <a:t>,</a:t>
            </a:r>
            <a:r>
              <a:rPr lang="uk-UA" sz="4000" dirty="0"/>
              <a:t> </a:t>
            </a:r>
            <a:r>
              <a:rPr lang="uk-UA" sz="4000" dirty="0" smtClean="0"/>
              <a:t>кіно,</a:t>
            </a:r>
            <a:r>
              <a:rPr lang="uk-UA" sz="4000" dirty="0"/>
              <a:t> </a:t>
            </a:r>
            <a:r>
              <a:rPr lang="uk-UA" sz="4000" dirty="0" err="1" smtClean="0"/>
              <a:t>космо</a:t>
            </a:r>
            <a:r>
              <a:rPr lang="uk-UA" sz="4000" dirty="0" smtClean="0"/>
              <a:t>,</a:t>
            </a:r>
            <a:r>
              <a:rPr lang="uk-UA" sz="4000" dirty="0"/>
              <a:t> </a:t>
            </a:r>
            <a:r>
              <a:rPr lang="uk-UA" sz="4000" dirty="0" err="1" smtClean="0"/>
              <a:t>лже</a:t>
            </a:r>
            <a:r>
              <a:rPr lang="uk-UA" sz="4000" dirty="0" smtClean="0"/>
              <a:t>, </a:t>
            </a:r>
            <a:r>
              <a:rPr lang="uk-UA" sz="4000" dirty="0" err="1" smtClean="0"/>
              <a:t>макро</a:t>
            </a:r>
            <a:r>
              <a:rPr lang="uk-UA" sz="4000" dirty="0" smtClean="0"/>
              <a:t>,</a:t>
            </a:r>
            <a:r>
              <a:rPr lang="uk-UA" sz="4000" dirty="0"/>
              <a:t> мета, </a:t>
            </a:r>
            <a:r>
              <a:rPr lang="uk-UA" sz="4000" dirty="0" err="1" smtClean="0"/>
              <a:t>метео</a:t>
            </a:r>
            <a:r>
              <a:rPr lang="uk-UA" sz="4000" dirty="0" smtClean="0"/>
              <a:t>, мікро, </a:t>
            </a:r>
            <a:r>
              <a:rPr lang="uk-UA" sz="4000" dirty="0" err="1" smtClean="0"/>
              <a:t>мілі</a:t>
            </a:r>
            <a:r>
              <a:rPr lang="uk-UA" sz="4000" dirty="0" smtClean="0"/>
              <a:t>, </a:t>
            </a:r>
            <a:r>
              <a:rPr lang="uk-UA" sz="4000" dirty="0" err="1" smtClean="0"/>
              <a:t>моно</a:t>
            </a:r>
            <a:r>
              <a:rPr lang="uk-UA" sz="4000" dirty="0" smtClean="0"/>
              <a:t>, </a:t>
            </a:r>
            <a:r>
              <a:rPr lang="uk-UA" sz="4000" dirty="0" err="1" smtClean="0"/>
              <a:t>мото</a:t>
            </a:r>
            <a:r>
              <a:rPr lang="uk-UA" sz="4000" dirty="0" smtClean="0"/>
              <a:t>, </a:t>
            </a:r>
            <a:r>
              <a:rPr lang="uk-UA" sz="4000" dirty="0" err="1" smtClean="0"/>
              <a:t>нео</a:t>
            </a:r>
            <a:r>
              <a:rPr lang="uk-UA" sz="4000" dirty="0" smtClean="0"/>
              <a:t>, </a:t>
            </a:r>
            <a:r>
              <a:rPr lang="uk-UA" sz="4000" dirty="0" err="1" smtClean="0"/>
              <a:t>палео</a:t>
            </a:r>
            <a:r>
              <a:rPr lang="uk-UA" sz="4000" dirty="0" smtClean="0"/>
              <a:t>, псевдо,</a:t>
            </a:r>
            <a:r>
              <a:rPr lang="uk-UA" sz="4000" dirty="0"/>
              <a:t> </a:t>
            </a:r>
            <a:r>
              <a:rPr lang="uk-UA" sz="4000" dirty="0" smtClean="0"/>
              <a:t>радіо,  </a:t>
            </a:r>
            <a:r>
              <a:rPr lang="uk-UA" sz="4000" dirty="0" err="1" smtClean="0"/>
              <a:t>рентгено</a:t>
            </a:r>
            <a:r>
              <a:rPr lang="uk-UA" sz="4000" dirty="0" smtClean="0"/>
              <a:t>, </a:t>
            </a:r>
            <a:r>
              <a:rPr lang="uk-UA" sz="4000" dirty="0" err="1" smtClean="0"/>
              <a:t>соціо</a:t>
            </a:r>
            <a:r>
              <a:rPr lang="uk-UA" sz="4000" dirty="0" smtClean="0"/>
              <a:t>, стерео, </a:t>
            </a:r>
            <a:r>
              <a:rPr lang="uk-UA" sz="4000" dirty="0" err="1" smtClean="0"/>
              <a:t>супертеле</a:t>
            </a:r>
            <a:r>
              <a:rPr lang="uk-UA" sz="4000" dirty="0" smtClean="0"/>
              <a:t>, </a:t>
            </a:r>
            <a:r>
              <a:rPr lang="uk-UA" sz="4000" dirty="0" err="1" smtClean="0"/>
              <a:t>термо</a:t>
            </a:r>
            <a:r>
              <a:rPr lang="uk-UA" sz="4000" dirty="0" smtClean="0"/>
              <a:t>, </a:t>
            </a:r>
            <a:r>
              <a:rPr lang="uk-UA" sz="4000" dirty="0" err="1" smtClean="0"/>
              <a:t>турбо</a:t>
            </a:r>
            <a:r>
              <a:rPr lang="uk-UA" sz="4000" dirty="0" smtClean="0"/>
              <a:t>, </a:t>
            </a:r>
            <a:r>
              <a:rPr lang="uk-UA" sz="3600" dirty="0" err="1" smtClean="0"/>
              <a:t>фоно</a:t>
            </a:r>
            <a:r>
              <a:rPr lang="uk-UA" sz="3600" dirty="0" smtClean="0"/>
              <a:t>,  фото, фіто.</a:t>
            </a:r>
            <a:endParaRPr lang="ru-RU" sz="4000" dirty="0"/>
          </a:p>
          <a:p>
            <a:endParaRPr lang="ru-RU" sz="4000" dirty="0"/>
          </a:p>
          <a:p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16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1855">
        <p14:window dir="vert"/>
      </p:transition>
    </mc:Choice>
    <mc:Fallback>
      <p:transition spd="slow" advTm="61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/>
          </a:bodyPr>
          <a:lstStyle/>
          <a:p>
            <a:r>
              <a:rPr lang="uk-UA" dirty="0"/>
              <a:t>іменники, що утворилися від словосполучень із імперативами</a:t>
            </a:r>
            <a:r>
              <a:rPr lang="uk-UA" dirty="0" smtClean="0"/>
              <a:t>:</a:t>
            </a:r>
          </a:p>
          <a:p>
            <a:r>
              <a:rPr lang="uk-UA" sz="4000" dirty="0" err="1"/>
              <a:t>Перебийніс</a:t>
            </a:r>
            <a:r>
              <a:rPr lang="uk-UA" sz="4000" dirty="0"/>
              <a:t>, </a:t>
            </a:r>
            <a:r>
              <a:rPr lang="uk-UA" sz="4000" dirty="0" err="1"/>
              <a:t>Убийвовк</a:t>
            </a:r>
            <a:r>
              <a:rPr lang="uk-UA" sz="4000" dirty="0"/>
              <a:t>, </a:t>
            </a:r>
            <a:r>
              <a:rPr lang="uk-UA" sz="4000" dirty="0" err="1"/>
              <a:t>Непийпиво</a:t>
            </a:r>
            <a:r>
              <a:rPr lang="uk-UA" sz="4000" dirty="0"/>
              <a:t>, горицвіт, зірвиголова, болиголов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8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143">
        <p14:prism isContent="1"/>
      </p:transition>
    </mc:Choice>
    <mc:Fallback>
      <p:transition spd="slow" advTm="18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/>
              <a:t>Іменники з першою частиною, представленою кількісним числівником</a:t>
            </a:r>
            <a:r>
              <a:rPr lang="uk-UA" sz="4000" dirty="0" smtClean="0"/>
              <a:t>:</a:t>
            </a:r>
          </a:p>
          <a:p>
            <a:r>
              <a:rPr lang="uk-UA" sz="4000" dirty="0" err="1"/>
              <a:t>двадцятитонка</a:t>
            </a:r>
            <a:r>
              <a:rPr lang="uk-UA" sz="4000" dirty="0"/>
              <a:t>, семирічка, століття, п</a:t>
            </a:r>
            <a:r>
              <a:rPr lang="en-US" sz="4000" dirty="0"/>
              <a:t>’</a:t>
            </a:r>
            <a:r>
              <a:rPr lang="uk-UA" sz="4000" dirty="0" err="1"/>
              <a:t>ятиденка</a:t>
            </a:r>
            <a:r>
              <a:rPr lang="uk-UA" sz="4000" dirty="0"/>
              <a:t>, Семипалатинськ, </a:t>
            </a:r>
            <a:r>
              <a:rPr lang="uk-UA" sz="4000" dirty="0" err="1"/>
              <a:t>Першотравенськ</a:t>
            </a:r>
            <a:r>
              <a:rPr lang="uk-UA" sz="4000" dirty="0"/>
              <a:t>, </a:t>
            </a:r>
            <a:r>
              <a:rPr lang="uk-UA" sz="4000" dirty="0" err="1"/>
              <a:t>трикутка</a:t>
            </a:r>
            <a:r>
              <a:rPr lang="uk-UA" sz="4000" dirty="0"/>
              <a:t>, двотомник, восьмикутник, </a:t>
            </a:r>
            <a:r>
              <a:rPr lang="uk-UA" sz="4000" dirty="0" err="1"/>
              <a:t>чотирикамерка</a:t>
            </a:r>
            <a:r>
              <a:rPr lang="uk-UA" sz="4000" dirty="0"/>
              <a:t>.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6655">
        <p14:conveyor dir="l"/>
      </p:transition>
    </mc:Choice>
    <mc:Fallback>
      <p:transition spd="slow" advTm="26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Але</a:t>
            </a:r>
            <a:r>
              <a:rPr lang="uk-UA" sz="4000" dirty="0" smtClean="0"/>
              <a:t>!!!!!!!!!!!!!!!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uk-UA" sz="4000" dirty="0"/>
              <a:t>55-річчя, 127-поверхівка, 16-томник.</a:t>
            </a:r>
            <a:endParaRPr lang="ru-RU" sz="4000" dirty="0"/>
          </a:p>
          <a:p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1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91">
        <p14:ferris dir="l"/>
      </p:transition>
    </mc:Choice>
    <mc:Fallback>
      <p:transition spd="slow" advTm="11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З </a:t>
            </a:r>
            <a:r>
              <a:rPr lang="uk-UA" sz="4000" dirty="0" err="1" smtClean="0"/>
              <a:t>напів</a:t>
            </a:r>
            <a:r>
              <a:rPr lang="uk-UA" sz="4000" dirty="0" smtClean="0"/>
              <a:t>-</a:t>
            </a:r>
            <a:r>
              <a:rPr lang="uk-UA" sz="4000" dirty="0"/>
              <a:t>, полу-</a:t>
            </a:r>
            <a:r>
              <a:rPr lang="uk-UA" sz="4000" dirty="0" smtClean="0"/>
              <a:t>:</a:t>
            </a:r>
          </a:p>
          <a:p>
            <a:pPr marL="0" indent="0" algn="ctr">
              <a:buNone/>
            </a:pPr>
            <a:endParaRPr lang="uk-UA" sz="4000" dirty="0" smtClean="0"/>
          </a:p>
          <a:p>
            <a:pPr marL="0" indent="0" algn="ctr">
              <a:buNone/>
            </a:pPr>
            <a:r>
              <a:rPr lang="uk-UA" sz="4000" dirty="0"/>
              <a:t>напівсон, полумисок</a:t>
            </a: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49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11178">
        <p14:pan dir="u"/>
      </p:transition>
    </mc:Choice>
    <mc:Fallback>
      <p:transition spd="slow" advTm="11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/>
              <a:t>З </a:t>
            </a:r>
            <a:r>
              <a:rPr lang="uk-UA" sz="4000" dirty="0" err="1" smtClean="0"/>
              <a:t>напів</a:t>
            </a:r>
            <a:r>
              <a:rPr lang="uk-UA" sz="4000" dirty="0" smtClean="0"/>
              <a:t>-</a:t>
            </a:r>
            <a:r>
              <a:rPr lang="uk-UA" sz="4000" dirty="0"/>
              <a:t>, полу-</a:t>
            </a:r>
            <a:r>
              <a:rPr lang="uk-UA" sz="4000" dirty="0" smtClean="0"/>
              <a:t>:</a:t>
            </a:r>
          </a:p>
          <a:p>
            <a:pPr marL="0" indent="0" algn="ctr">
              <a:buNone/>
            </a:pPr>
            <a:endParaRPr lang="uk-UA" sz="4000" dirty="0" smtClean="0"/>
          </a:p>
          <a:p>
            <a:pPr marL="0" indent="0" algn="ctr">
              <a:buNone/>
            </a:pPr>
            <a:r>
              <a:rPr lang="uk-UA" sz="4000" dirty="0"/>
              <a:t>напівсон, полумисок</a:t>
            </a:r>
            <a:endParaRPr lang="ru-RU" sz="4000" dirty="0"/>
          </a:p>
          <a:p>
            <a:pPr marL="0" indent="0" algn="ctr">
              <a:buNone/>
            </a:pPr>
            <a:endParaRPr lang="ru-RU" sz="4000" dirty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90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2333">
        <p14:warp dir="in"/>
      </p:transition>
    </mc:Choice>
    <mc:Fallback>
      <p:transition spd="slow" advTm="2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8640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4000" i="1" dirty="0"/>
              <a:t>Запишіть у дві колонки слова: 1) які пишуться через дефіс; 2) які пишуться разом.</a:t>
            </a:r>
            <a:endParaRPr lang="uk-UA" sz="4000" dirty="0" smtClean="0"/>
          </a:p>
          <a:p>
            <a:pPr marL="0" indent="0" algn="ctr">
              <a:buNone/>
            </a:pPr>
            <a:endParaRPr lang="ru-RU" sz="4000" dirty="0"/>
          </a:p>
          <a:p>
            <a:endParaRPr lang="ru-RU" sz="44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83568" y="1772816"/>
            <a:ext cx="8229600" cy="35283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4000" dirty="0"/>
              <a:t>Унтер\офіцер, вакуум\апарат, соціал\демократ, само\хід, </a:t>
            </a:r>
            <a:r>
              <a:rPr lang="uk-UA" sz="4000" dirty="0" err="1"/>
              <a:t>ячміно</a:t>
            </a:r>
            <a:r>
              <a:rPr lang="uk-UA" sz="4000" dirty="0"/>
              <a:t>\житній, вербо\ліз, </a:t>
            </a:r>
            <a:r>
              <a:rPr lang="uk-UA" sz="4000" dirty="0" err="1"/>
              <a:t>кисло</a:t>
            </a:r>
            <a:r>
              <a:rPr lang="uk-UA" sz="4000" dirty="0"/>
              <a:t>\солодкий, овоче\сховище, єдино\початок, </a:t>
            </a:r>
            <a:r>
              <a:rPr lang="uk-UA" sz="4000" dirty="0" err="1" smtClean="0"/>
              <a:t>олійниково</a:t>
            </a:r>
            <a:r>
              <a:rPr lang="uk-UA" sz="4000" dirty="0" smtClean="0"/>
              <a:t>\слобідський</a:t>
            </a:r>
            <a:r>
              <a:rPr lang="uk-UA" sz="4000" dirty="0"/>
              <a:t>, м'ясо\молочний, право\бережний, </a:t>
            </a:r>
            <a:r>
              <a:rPr lang="uk-UA" sz="4000" dirty="0" err="1"/>
              <a:t>обл</a:t>
            </a:r>
            <a:r>
              <a:rPr lang="uk-UA" sz="4000" dirty="0"/>
              <a:t>\виконком, учитель\фізик, південно\східний, </a:t>
            </a:r>
            <a:r>
              <a:rPr lang="uk-UA" sz="4000" dirty="0" err="1"/>
              <a:t>олійно</a:t>
            </a:r>
            <a:r>
              <a:rPr lang="uk-UA" sz="4000" dirty="0"/>
              <a:t>\екстракційний, дизель\мотор, </a:t>
            </a:r>
            <a:r>
              <a:rPr lang="uk-UA" sz="4000" dirty="0" smtClean="0"/>
              <a:t>віце\президент</a:t>
            </a:r>
            <a:r>
              <a:rPr lang="uk-UA" sz="4000" dirty="0"/>
              <a:t>, воле\</a:t>
            </a:r>
            <a:r>
              <a:rPr lang="uk-UA" sz="4000" dirty="0" err="1"/>
              <a:t>любний</a:t>
            </a:r>
            <a:r>
              <a:rPr lang="uk-UA" sz="4000" dirty="0"/>
              <a:t>, індо\китайський, радіо\фізичний, яйце\подібний, історико\культурний, розтяг\стиск, їдальня\зимівниця.</a:t>
            </a:r>
            <a:endParaRPr lang="ru-RU" sz="4000" dirty="0" smtClean="0"/>
          </a:p>
          <a:p>
            <a:endParaRPr lang="ru-RU" sz="44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2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732">
        <p14:vortex dir="r"/>
      </p:transition>
    </mc:Choice>
    <mc:Fallback>
      <p:transition spd="slow" advTm="20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Складні іменники, що пишуться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tx1"/>
                </a:solidFill>
              </a:rPr>
              <a:t>через дефіс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99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376">
        <p14:flythrough/>
      </p:transition>
    </mc:Choice>
    <mc:Fallback>
      <p:transition spd="slow" advTm="5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/>
              <a:t>Розподільний диктант: </a:t>
            </a:r>
            <a:endParaRPr lang="ru-RU" sz="4000" dirty="0"/>
          </a:p>
          <a:p>
            <a:endParaRPr lang="ru-RU" sz="44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2060848"/>
            <a:ext cx="8229600" cy="3528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uk-UA" sz="2400" b="1" i="1" dirty="0"/>
              <a:t>З</a:t>
            </a:r>
            <a:r>
              <a:rPr lang="uk-UA" sz="2400" b="1" i="1" dirty="0" smtClean="0"/>
              <a:t>апропоновані </a:t>
            </a:r>
            <a:r>
              <a:rPr lang="uk-UA" sz="2400" b="1" i="1" dirty="0"/>
              <a:t>слова записати у дві колонки: 1 - слова, що пишемо разом, 2 - слова, що пишемо через дефіс</a:t>
            </a:r>
            <a:r>
              <a:rPr lang="uk-UA" sz="2400" b="1" i="1" dirty="0" smtClean="0"/>
              <a:t>.</a:t>
            </a:r>
            <a:endParaRPr lang="ru-RU" sz="4400" b="1" dirty="0" smtClean="0"/>
          </a:p>
          <a:p>
            <a:pPr marL="0" indent="0">
              <a:buNone/>
            </a:pPr>
            <a:r>
              <a:rPr lang="uk-UA" sz="2400" i="1" dirty="0"/>
              <a:t>(Мікро)процесор, (</a:t>
            </a:r>
            <a:r>
              <a:rPr lang="uk-UA" sz="2400" i="1" dirty="0" err="1"/>
              <a:t>теле</a:t>
            </a:r>
            <a:r>
              <a:rPr lang="uk-UA" sz="2400" i="1" dirty="0"/>
              <a:t>)шоу, (купівля)продаж, (чисто)тіл, (шести)</a:t>
            </a:r>
            <a:r>
              <a:rPr lang="uk-UA" sz="2400" i="1" dirty="0" err="1"/>
              <a:t>денка</a:t>
            </a:r>
            <a:r>
              <a:rPr lang="uk-UA" sz="2400" i="1" dirty="0"/>
              <a:t>, (авіа)лайнер, (диско)тека, (авто)стоп, (прем'єр)міністр, (радіо)вузол, (яхт)клуб, (школа)інтернат, (сіно)</a:t>
            </a:r>
            <a:r>
              <a:rPr lang="uk-UA" sz="2400" i="1" dirty="0" err="1"/>
              <a:t>в'язалка</a:t>
            </a:r>
            <a:r>
              <a:rPr lang="uk-UA" sz="2400" i="1" dirty="0"/>
              <a:t>.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 </a:t>
            </a:r>
            <a:endParaRPr lang="ru-RU" sz="2400" dirty="0"/>
          </a:p>
          <a:p>
            <a:pPr marL="0" lvl="0" indent="0" algn="ctr">
              <a:buNone/>
            </a:pPr>
            <a:endParaRPr lang="ru-RU" sz="2400" i="1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04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16624">
        <p15:prstTrans prst="origami"/>
      </p:transition>
    </mc:Choice>
    <mc:Fallback>
      <p:transition spd="slow" advTm="166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1) протилежні за змістом (антоніми)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7200" dirty="0" smtClean="0"/>
              <a:t>Купівля-продаж, розтяг-стискання</a:t>
            </a:r>
            <a:endParaRPr lang="ru-RU" sz="7200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Tm="10529">
        <p:cut/>
      </p:transition>
    </mc:Choice>
    <mc:Fallback>
      <p:transition advTm="1052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2) спеціальність, професія: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акушер-гінеколог,</a:t>
            </a:r>
          </a:p>
          <a:p>
            <a:r>
              <a:rPr lang="uk-UA" sz="4800" dirty="0" smtClean="0"/>
              <a:t>магнітолог-астроном,</a:t>
            </a:r>
          </a:p>
          <a:p>
            <a:r>
              <a:rPr lang="uk-UA" sz="4800" dirty="0" smtClean="0"/>
              <a:t>геолог-еколог,</a:t>
            </a:r>
          </a:p>
          <a:p>
            <a:r>
              <a:rPr lang="uk-UA" sz="4800" dirty="0" smtClean="0"/>
              <a:t>лікар-педіатр,</a:t>
            </a:r>
          </a:p>
          <a:p>
            <a:r>
              <a:rPr lang="uk-UA" sz="4800" dirty="0" smtClean="0"/>
              <a:t>учитель-філолог.</a:t>
            </a:r>
            <a:endParaRPr lang="ru-RU" sz="4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655">
        <p:fade/>
      </p:transition>
    </mc:Choice>
    <mc:Fallback>
      <p:transition spd="med" advTm="15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3) казкові персонажі: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r>
              <a:rPr lang="uk-UA" sz="5400" dirty="0" smtClean="0"/>
              <a:t>Лисичка-сестричка, </a:t>
            </a:r>
          </a:p>
          <a:p>
            <a:r>
              <a:rPr lang="uk-UA" sz="5400" dirty="0" smtClean="0"/>
              <a:t>Вовчик-братик,</a:t>
            </a:r>
          </a:p>
          <a:p>
            <a:r>
              <a:rPr lang="uk-UA" sz="5400" dirty="0" smtClean="0"/>
              <a:t>Ведмідь-набрід, </a:t>
            </a:r>
          </a:p>
          <a:p>
            <a:r>
              <a:rPr lang="uk-UA" sz="5400" dirty="0" err="1" smtClean="0"/>
              <a:t>Мишка-норушка</a:t>
            </a:r>
            <a:r>
              <a:rPr lang="uk-UA" sz="5400" dirty="0" smtClean="0"/>
              <a:t>, </a:t>
            </a:r>
          </a:p>
          <a:p>
            <a:r>
              <a:rPr lang="uk-UA" sz="5400" dirty="0" smtClean="0"/>
              <a:t>Зайчик-побігайчик.</a:t>
            </a:r>
            <a:endParaRPr lang="ru-RU" sz="54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7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4) із другою відмінюваною частиною: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err="1" smtClean="0"/>
              <a:t>Свят-вечір</a:t>
            </a:r>
            <a:r>
              <a:rPr lang="uk-UA" sz="3200" dirty="0" smtClean="0"/>
              <a:t>,</a:t>
            </a:r>
          </a:p>
          <a:p>
            <a:r>
              <a:rPr lang="uk-UA" sz="3200" dirty="0" smtClean="0"/>
              <a:t>стоп-кран,</a:t>
            </a:r>
          </a:p>
          <a:p>
            <a:r>
              <a:rPr lang="uk-UA" sz="3200" dirty="0" smtClean="0"/>
              <a:t>жар-птиця,</a:t>
            </a:r>
          </a:p>
          <a:p>
            <a:r>
              <a:rPr lang="uk-UA" sz="3200" dirty="0" smtClean="0"/>
              <a:t>козир-дівка,</a:t>
            </a:r>
          </a:p>
          <a:p>
            <a:r>
              <a:rPr lang="uk-UA" sz="3200" dirty="0" smtClean="0"/>
              <a:t>блок-система,</a:t>
            </a:r>
          </a:p>
          <a:p>
            <a:r>
              <a:rPr lang="uk-UA" sz="3200" dirty="0" err="1" smtClean="0"/>
              <a:t>клінінг-процес</a:t>
            </a:r>
            <a:r>
              <a:rPr lang="uk-UA" sz="3200" dirty="0" smtClean="0"/>
              <a:t>,</a:t>
            </a:r>
          </a:p>
          <a:p>
            <a:r>
              <a:rPr lang="uk-UA" sz="3200" dirty="0" smtClean="0"/>
              <a:t>кастинг-схема,</a:t>
            </a:r>
          </a:p>
          <a:p>
            <a:r>
              <a:rPr lang="uk-UA" sz="3200" dirty="0" smtClean="0"/>
              <a:t>ракета-носій.</a:t>
            </a:r>
            <a:endParaRPr lang="ru-RU" sz="32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71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5) складні одиниці вимірювання: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кіловат-година,</a:t>
            </a:r>
          </a:p>
          <a:p>
            <a:r>
              <a:rPr lang="uk-UA" sz="6600" dirty="0" smtClean="0"/>
              <a:t>людино-день,</a:t>
            </a:r>
          </a:p>
          <a:p>
            <a:r>
              <a:rPr lang="uk-UA" sz="6600" dirty="0" smtClean="0"/>
              <a:t>тонно-кілометр.</a:t>
            </a:r>
            <a:endParaRPr lang="ru-RU" sz="66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9257">
        <p:split orient="vert"/>
      </p:transition>
    </mc:Choice>
    <mc:Fallback>
      <p:transition spd="slow" advTm="92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6) державні, наукові звання: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Генерал-майор, обер-прокурор, лейб-гвардієць, унтер-офіцер, контр-адмірал, </a:t>
            </a:r>
            <a:r>
              <a:rPr lang="uk-UA" sz="4800" dirty="0" err="1" smtClean="0"/>
              <a:t>прем</a:t>
            </a:r>
            <a:r>
              <a:rPr lang="en-US" sz="4800" dirty="0" smtClean="0"/>
              <a:t>’</a:t>
            </a:r>
            <a:r>
              <a:rPr lang="uk-UA" sz="4800" dirty="0" err="1" smtClean="0"/>
              <a:t>єр-міністр</a:t>
            </a:r>
            <a:r>
              <a:rPr lang="uk-UA" sz="4800" dirty="0" smtClean="0"/>
              <a:t>, член-кореспондент, штабс-капітан.</a:t>
            </a:r>
            <a:endParaRPr lang="ru-RU" sz="48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9896">
        <p14:reveal/>
      </p:transition>
    </mc:Choice>
    <mc:Fallback>
      <p:transition spd="slow" advTm="19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8) Проміжні сторони світу: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uk-UA" sz="7200" dirty="0" smtClean="0"/>
              <a:t>норд-ост,</a:t>
            </a:r>
          </a:p>
          <a:p>
            <a:r>
              <a:rPr lang="uk-UA" sz="7200" dirty="0" smtClean="0"/>
              <a:t>зюйд-вест</a:t>
            </a:r>
            <a:endParaRPr lang="ru-RU" sz="7200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528">
        <p:circle/>
      </p:transition>
    </mc:Choice>
    <mc:Fallback>
      <p:transition spd="slow" advTm="75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461</Words>
  <Application>Microsoft Office PowerPoint</Application>
  <PresentationFormat>Экран (4:3)</PresentationFormat>
  <Paragraphs>68</Paragraphs>
  <Slides>20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ТЕМА: ПРАВОПИС СКЛАДНИХ ІМЕННИКІВ</vt:lpstr>
      <vt:lpstr>Складні іменники, що пишуться</vt:lpstr>
      <vt:lpstr>1) протилежні за змістом (антоніми)</vt:lpstr>
      <vt:lpstr>2) спеціальність, професія: </vt:lpstr>
      <vt:lpstr>3) казкові персонажі:</vt:lpstr>
      <vt:lpstr>4) із другою відмінюваною частиною:</vt:lpstr>
      <vt:lpstr>5) складні одиниці вимірювання:</vt:lpstr>
      <vt:lpstr>6) державні, наукові звання:</vt:lpstr>
      <vt:lpstr>8) Проміжні сторони світу:</vt:lpstr>
      <vt:lpstr>9) назви рослин:</vt:lpstr>
      <vt:lpstr>Разом пишуться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Складні іменники, що пишуться</dc:title>
  <dc:creator>admin</dc:creator>
  <cp:lastModifiedBy>i</cp:lastModifiedBy>
  <cp:revision>13</cp:revision>
  <dcterms:created xsi:type="dcterms:W3CDTF">2018-12-08T09:47:38Z</dcterms:created>
  <dcterms:modified xsi:type="dcterms:W3CDTF">2022-01-30T13:24:46Z</dcterms:modified>
</cp:coreProperties>
</file>