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3" r:id="rId10"/>
    <p:sldId id="264" r:id="rId11"/>
    <p:sldId id="265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00"/>
    <a:srgbClr val="993300"/>
    <a:srgbClr val="FF9900"/>
    <a:srgbClr val="00CC00"/>
    <a:srgbClr val="663300"/>
    <a:srgbClr val="FF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ФОН для презентацій\осень 17.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37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365104"/>
            <a:ext cx="7772400" cy="1470025"/>
          </a:xfrm>
        </p:spPr>
        <p:txBody>
          <a:bodyPr>
            <a:noAutofit/>
          </a:bodyPr>
          <a:lstStyle/>
          <a:p>
            <a:r>
              <a:rPr lang="uk-UA" sz="5400" dirty="0" smtClean="0">
                <a:solidFill>
                  <a:srgbClr val="C00000"/>
                </a:solidFill>
                <a:latin typeface="Arial Black" pitchFamily="34" charset="0"/>
              </a:rPr>
              <a:t>Усім доброго ранку і  хорошого дня!!!</a:t>
            </a:r>
            <a:endParaRPr lang="uk-UA" sz="5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031" name="Picture 7" descr="Картинки по запросу смайлик анимация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556792"/>
            <a:ext cx="2664296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306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D:\ФОН для презентацій\осень 17.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4988"/>
            <a:ext cx="9144000" cy="686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09600" y="-19276"/>
            <a:ext cx="8229600" cy="855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Розподільний диктант</a:t>
            </a:r>
            <a:endParaRPr lang="uk-UA" sz="3600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69135481"/>
              </p:ext>
            </p:extLst>
          </p:nvPr>
        </p:nvGraphicFramePr>
        <p:xfrm>
          <a:off x="1475656" y="836712"/>
          <a:ext cx="6096000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solidFill>
                            <a:srgbClr val="663300"/>
                          </a:solidFill>
                        </a:rPr>
                        <a:t>З апострофом</a:t>
                      </a:r>
                      <a:endParaRPr lang="uk-UA" sz="2800" dirty="0">
                        <a:solidFill>
                          <a:srgbClr val="6633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solidFill>
                            <a:srgbClr val="663300"/>
                          </a:solidFill>
                        </a:rPr>
                        <a:t>Без апострофа</a:t>
                      </a:r>
                      <a:endParaRPr lang="uk-UA" sz="2800" dirty="0">
                        <a:solidFill>
                          <a:srgbClr val="663300"/>
                        </a:solidFill>
                      </a:endParaRPr>
                    </a:p>
                  </a:txBody>
                  <a:tcPr>
                    <a:solidFill>
                      <a:srgbClr val="FF9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latin typeface="Arial" pitchFamily="34" charset="0"/>
                          <a:cs typeface="Arial" pitchFamily="34" charset="0"/>
                        </a:rPr>
                        <a:t>в’янути</a:t>
                      </a:r>
                    </a:p>
                    <a:p>
                      <a:r>
                        <a:rPr lang="uk-UA" sz="2400" dirty="0" smtClean="0">
                          <a:latin typeface="Arial" pitchFamily="34" charset="0"/>
                          <a:cs typeface="Arial" pitchFamily="34" charset="0"/>
                        </a:rPr>
                        <a:t>об’єднання</a:t>
                      </a:r>
                    </a:p>
                    <a:p>
                      <a:r>
                        <a:rPr lang="uk-UA" sz="2400" dirty="0" smtClean="0">
                          <a:latin typeface="Arial" pitchFamily="34" charset="0"/>
                          <a:cs typeface="Arial" pitchFamily="34" charset="0"/>
                        </a:rPr>
                        <a:t>сузір’я</a:t>
                      </a:r>
                    </a:p>
                    <a:p>
                      <a:r>
                        <a:rPr lang="uk-UA" sz="2400" dirty="0" smtClean="0">
                          <a:latin typeface="Arial" pitchFamily="34" charset="0"/>
                          <a:cs typeface="Arial" pitchFamily="34" charset="0"/>
                        </a:rPr>
                        <a:t>ін’єкція</a:t>
                      </a:r>
                    </a:p>
                    <a:p>
                      <a:r>
                        <a:rPr lang="uk-UA" sz="2400" dirty="0" smtClean="0">
                          <a:latin typeface="Arial" pitchFamily="34" charset="0"/>
                          <a:cs typeface="Arial" pitchFamily="34" charset="0"/>
                        </a:rPr>
                        <a:t>нав’язав</a:t>
                      </a:r>
                    </a:p>
                    <a:p>
                      <a:r>
                        <a:rPr lang="uk-UA" sz="2400" dirty="0" smtClean="0">
                          <a:latin typeface="Arial" pitchFamily="34" charset="0"/>
                          <a:cs typeface="Arial" pitchFamily="34" charset="0"/>
                        </a:rPr>
                        <a:t>напам’ять</a:t>
                      </a:r>
                    </a:p>
                    <a:p>
                      <a:r>
                        <a:rPr lang="uk-UA" sz="2400" dirty="0" smtClean="0">
                          <a:latin typeface="Arial" pitchFamily="34" charset="0"/>
                          <a:cs typeface="Arial" pitchFamily="34" charset="0"/>
                        </a:rPr>
                        <a:t>ім’я</a:t>
                      </a:r>
                    </a:p>
                    <a:p>
                      <a:r>
                        <a:rPr lang="uk-UA" sz="2400" dirty="0" smtClean="0">
                          <a:latin typeface="Arial" pitchFamily="34" charset="0"/>
                          <a:cs typeface="Arial" pitchFamily="34" charset="0"/>
                        </a:rPr>
                        <a:t>йоркшир-тер’єр</a:t>
                      </a:r>
                    </a:p>
                    <a:p>
                      <a:r>
                        <a:rPr lang="uk-UA" sz="2400" dirty="0" smtClean="0">
                          <a:latin typeface="Arial" pitchFamily="34" charset="0"/>
                          <a:cs typeface="Arial" pitchFamily="34" charset="0"/>
                        </a:rPr>
                        <a:t>черв’як</a:t>
                      </a:r>
                    </a:p>
                    <a:p>
                      <a:r>
                        <a:rPr lang="uk-UA" sz="2400" dirty="0" err="1" smtClean="0">
                          <a:latin typeface="Arial" pitchFamily="34" charset="0"/>
                          <a:cs typeface="Arial" pitchFamily="34" charset="0"/>
                        </a:rPr>
                        <a:t>Авер’янов</a:t>
                      </a:r>
                      <a:endParaRPr lang="uk-UA" sz="2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uk-UA" sz="2400" dirty="0" smtClean="0">
                          <a:latin typeface="Arial" pitchFamily="34" charset="0"/>
                          <a:cs typeface="Arial" pitchFamily="34" charset="0"/>
                        </a:rPr>
                        <a:t>сап’янці</a:t>
                      </a:r>
                      <a:endParaRPr lang="uk-UA" sz="2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latin typeface="Arial" pitchFamily="34" charset="0"/>
                          <a:cs typeface="Arial" pitchFamily="34" charset="0"/>
                        </a:rPr>
                        <a:t>салют</a:t>
                      </a:r>
                    </a:p>
                    <a:p>
                      <a:r>
                        <a:rPr lang="uk-UA" sz="2400" dirty="0" smtClean="0">
                          <a:latin typeface="Arial" pitchFamily="34" charset="0"/>
                          <a:cs typeface="Arial" pitchFamily="34" charset="0"/>
                        </a:rPr>
                        <a:t>ізюбр</a:t>
                      </a:r>
                    </a:p>
                    <a:p>
                      <a:r>
                        <a:rPr lang="uk-UA" sz="2400" dirty="0" smtClean="0">
                          <a:latin typeface="Arial" pitchFamily="34" charset="0"/>
                          <a:cs typeface="Arial" pitchFamily="34" charset="0"/>
                        </a:rPr>
                        <a:t>Мюнхен</a:t>
                      </a:r>
                    </a:p>
                    <a:p>
                      <a:r>
                        <a:rPr lang="uk-UA" sz="2400" dirty="0" smtClean="0">
                          <a:latin typeface="Arial" pitchFamily="34" charset="0"/>
                          <a:cs typeface="Arial" pitchFamily="34" charset="0"/>
                        </a:rPr>
                        <a:t>пюре</a:t>
                      </a:r>
                    </a:p>
                    <a:p>
                      <a:r>
                        <a:rPr lang="uk-UA" sz="2400" dirty="0" smtClean="0">
                          <a:latin typeface="Arial" pitchFamily="34" charset="0"/>
                          <a:cs typeface="Arial" pitchFamily="34" charset="0"/>
                        </a:rPr>
                        <a:t>освячений</a:t>
                      </a:r>
                    </a:p>
                    <a:p>
                      <a:r>
                        <a:rPr lang="uk-UA" sz="2400" dirty="0" smtClean="0">
                          <a:latin typeface="Arial" pitchFamily="34" charset="0"/>
                          <a:cs typeface="Arial" pitchFamily="34" charset="0"/>
                        </a:rPr>
                        <a:t>грюкнути</a:t>
                      </a:r>
                    </a:p>
                    <a:p>
                      <a:r>
                        <a:rPr lang="uk-UA" sz="2400" dirty="0" smtClean="0">
                          <a:latin typeface="Arial" pitchFamily="34" charset="0"/>
                          <a:cs typeface="Arial" pitchFamily="34" charset="0"/>
                        </a:rPr>
                        <a:t>ілюмінатор</a:t>
                      </a:r>
                    </a:p>
                    <a:p>
                      <a:r>
                        <a:rPr lang="uk-UA" sz="2400" dirty="0" smtClean="0">
                          <a:latin typeface="Arial" pitchFamily="34" charset="0"/>
                          <a:cs typeface="Arial" pitchFamily="34" charset="0"/>
                        </a:rPr>
                        <a:t>дебют</a:t>
                      </a:r>
                    </a:p>
                    <a:p>
                      <a:r>
                        <a:rPr lang="uk-UA" sz="2400" dirty="0" smtClean="0">
                          <a:latin typeface="Arial" pitchFamily="34" charset="0"/>
                          <a:cs typeface="Arial" pitchFamily="34" charset="0"/>
                        </a:rPr>
                        <a:t>узлісся</a:t>
                      </a:r>
                    </a:p>
                    <a:p>
                      <a:r>
                        <a:rPr lang="uk-UA" sz="2400" dirty="0" smtClean="0">
                          <a:latin typeface="Arial" pitchFamily="34" charset="0"/>
                          <a:cs typeface="Arial" pitchFamily="34" charset="0"/>
                        </a:rPr>
                        <a:t>наллю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smtClean="0">
                          <a:latin typeface="Arial" pitchFamily="34" charset="0"/>
                          <a:cs typeface="Arial" pitchFamily="34" charset="0"/>
                        </a:rPr>
                        <a:t>ательє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smtClean="0">
                          <a:latin typeface="Arial" pitchFamily="34" charset="0"/>
                          <a:cs typeface="Arial" pitchFamily="34" charset="0"/>
                        </a:rPr>
                        <a:t>Соловйов</a:t>
                      </a:r>
                      <a:endParaRPr lang="uk-UA" sz="2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36983" y="5877272"/>
            <a:ext cx="9036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КЛЮЧ:</a:t>
            </a:r>
            <a:r>
              <a:rPr lang="ru-RU" sz="40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4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осінній</a:t>
            </a:r>
            <a:r>
              <a:rPr lang="ru-RU" sz="4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час </a:t>
            </a:r>
            <a:r>
              <a:rPr lang="ru-RU" sz="4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сім</a:t>
            </a:r>
            <a:r>
              <a:rPr lang="ru-RU" sz="4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погід</a:t>
            </a:r>
            <a:r>
              <a:rPr lang="ru-RU" sz="4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у нас</a:t>
            </a:r>
            <a:r>
              <a:rPr lang="ru-RU" sz="40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4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27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ФОН для презентацій\осень 17.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3768" y="2348880"/>
            <a:ext cx="3872762" cy="2753147"/>
          </a:xfrm>
        </p:spPr>
        <p:txBody>
          <a:bodyPr/>
          <a:lstStyle/>
          <a:p>
            <a:r>
              <a:rPr lang="uk-UA" dirty="0" smtClean="0"/>
              <a:t>              </a:t>
            </a:r>
            <a:r>
              <a:rPr lang="uk-UA" sz="3600" dirty="0" smtClean="0">
                <a:latin typeface="Arial" pitchFamily="34" charset="0"/>
                <a:cs typeface="Arial" pitchFamily="34" charset="0"/>
              </a:rPr>
              <a:t>М’яка,  з’являються,  пір’я,  рум'яний в'ються.</a:t>
            </a:r>
            <a:endParaRPr lang="uk-UA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98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6146" name="Picture 2" descr="D:\Уроки\5 мова\Апостроф\Ілюстрації до уроку\QXRU_l9X3E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0432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7170" name="Picture 2" descr="D:\Уроки\5 мова\Апостроф\Ілюстрації до уроку\осінь в Ен-рі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42" y="0"/>
            <a:ext cx="9133858" cy="685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368" y="5949280"/>
            <a:ext cx="90986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ДОВІДКА. </a:t>
            </a:r>
            <a:r>
              <a:rPr lang="uk-UA" sz="2800" b="1" i="1" dirty="0">
                <a:latin typeface="Arial" pitchFamily="34" charset="0"/>
                <a:cs typeface="Arial" pitchFamily="34" charset="0"/>
              </a:rPr>
              <a:t>Солов’ї,</a:t>
            </a:r>
            <a:r>
              <a:rPr lang="uk-UA" sz="2800" b="1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800" b="1" i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пів’</a:t>
            </a:r>
            <a:r>
              <a:rPr lang="uk-UA" sz="2800" b="1" i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яблуні, </a:t>
            </a:r>
            <a:r>
              <a:rPr lang="uk-UA" sz="2800" b="1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в’ється,</a:t>
            </a:r>
            <a:r>
              <a:rPr lang="uk-UA" sz="2800" b="1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8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зв'язок,</a:t>
            </a:r>
            <a:r>
              <a:rPr lang="uk-UA" sz="2800" b="1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тьмяніє,</a:t>
            </a:r>
            <a:r>
              <a:rPr lang="uk-UA" sz="2800" b="1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800" b="1" i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трав’яний,</a:t>
            </a:r>
            <a:r>
              <a:rPr lang="uk-UA" sz="2800" b="1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8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розм’як.</a:t>
            </a:r>
            <a:r>
              <a:rPr lang="uk-UA" sz="2800" b="1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b="1" dirty="0">
              <a:solidFill>
                <a:schemeClr val="accent3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19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ФОН для презентацій\осень 17.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41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>
                <a:solidFill>
                  <a:srgbClr val="C00000"/>
                </a:solidFill>
                <a:latin typeface="Arial Black" pitchFamily="34" charset="0"/>
              </a:rPr>
              <a:t>Домашнє завдання</a:t>
            </a:r>
            <a:endParaRPr lang="uk-UA" sz="4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290" y="2276872"/>
            <a:ext cx="8229600" cy="2620888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§</a:t>
            </a:r>
            <a:r>
              <a:rPr lang="uk-UA" b="1" i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41 – вивчити </a:t>
            </a:r>
            <a:r>
              <a:rPr lang="uk-UA" b="1" i="1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uk-UA" b="1" i="1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 Вправа333.</a:t>
            </a:r>
            <a:endParaRPr lang="ru-RU" b="1" i="1" dirty="0">
              <a:solidFill>
                <a:srgbClr val="993300"/>
              </a:solidFill>
              <a:latin typeface="Arial" pitchFamily="34" charset="0"/>
              <a:cs typeface="Arial" pitchFamily="34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33245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 descr="D:\ФОН для презентацій\осень 17.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797510"/>
            <a:ext cx="53285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3200" b="1" dirty="0">
                <a:solidFill>
                  <a:srgbClr val="C00000"/>
                </a:solidFill>
              </a:rPr>
              <a:t>Я такий же, як знак розділовий,</a:t>
            </a:r>
            <a:endParaRPr lang="ru-RU" sz="3200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uk-UA" sz="3200" b="1" dirty="0">
                <a:solidFill>
                  <a:srgbClr val="C00000"/>
                </a:solidFill>
              </a:rPr>
              <a:t>І відомий шкільній дітворі</a:t>
            </a:r>
            <a:endParaRPr lang="ru-RU" sz="3200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uk-UA" sz="3200" b="1" dirty="0">
                <a:solidFill>
                  <a:srgbClr val="C00000"/>
                </a:solidFill>
              </a:rPr>
              <a:t>Та в словах української мови</a:t>
            </a:r>
            <a:endParaRPr lang="ru-RU" sz="3200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uk-UA" sz="3200" b="1" dirty="0">
                <a:solidFill>
                  <a:srgbClr val="C00000"/>
                </a:solidFill>
              </a:rPr>
              <a:t>Я пишусь не внизу, а вгорі.</a:t>
            </a:r>
            <a:endParaRPr lang="ru-RU" sz="3200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uk-UA" sz="3200" b="1" dirty="0">
                <a:solidFill>
                  <a:srgbClr val="C00000"/>
                </a:solidFill>
              </a:rPr>
              <a:t>Спробуй лиш написати </a:t>
            </a:r>
            <a:r>
              <a:rPr lang="uk-UA" sz="3200" b="1" dirty="0" err="1">
                <a:solidFill>
                  <a:srgbClr val="C00000"/>
                </a:solidFill>
              </a:rPr>
              <a:t>ім</a:t>
            </a:r>
            <a:r>
              <a:rPr lang="en-US" sz="3200" b="1" dirty="0">
                <a:solidFill>
                  <a:srgbClr val="C00000"/>
                </a:solidFill>
              </a:rPr>
              <a:t>’</a:t>
            </a:r>
            <a:r>
              <a:rPr lang="uk-UA" sz="3200" b="1" dirty="0">
                <a:solidFill>
                  <a:srgbClr val="C00000"/>
                </a:solidFill>
              </a:rPr>
              <a:t>я – </a:t>
            </a:r>
            <a:endParaRPr lang="ru-RU" sz="3200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uk-UA" sz="3200" b="1" dirty="0">
                <a:solidFill>
                  <a:srgbClr val="C00000"/>
                </a:solidFill>
              </a:rPr>
              <a:t>Зразу стану потрібним і я.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6060489"/>
            <a:ext cx="2520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chemeClr val="accent2">
                    <a:lumMod val="50000"/>
                  </a:schemeClr>
                </a:solidFill>
              </a:rPr>
              <a:t>Апостроф</a:t>
            </a:r>
          </a:p>
        </p:txBody>
      </p:sp>
    </p:spTree>
    <p:extLst>
      <p:ext uri="{BB962C8B-B14F-4D97-AF65-F5344CB8AC3E}">
        <p14:creationId xmlns:p14="http://schemas.microsoft.com/office/powerpoint/2010/main" xmlns="" val="407256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ФОН для презентацій\осень 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3" y="4394"/>
            <a:ext cx="9166179" cy="685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2420888"/>
            <a:ext cx="7054552" cy="147002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uk-UA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Тридцять перше січня</a:t>
            </a:r>
            <a:r>
              <a:rPr lang="uk-UA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uk-UA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Класна робота</a:t>
            </a:r>
            <a:br>
              <a:rPr lang="uk-UA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uk-UA" b="1" dirty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Правила вживання апострофа. Правильна вимова та написання слів з апострофом</a:t>
            </a:r>
          </a:p>
        </p:txBody>
      </p:sp>
    </p:spTree>
    <p:extLst>
      <p:ext uri="{BB962C8B-B14F-4D97-AF65-F5344CB8AC3E}">
        <p14:creationId xmlns:p14="http://schemas.microsoft.com/office/powerpoint/2010/main" xmlns="" val="359803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Уроки\5 мова\Апостроф\Ілюстрації до уроку\две карт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5970" y="-2028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138947">
            <a:off x="3870646" y="3924424"/>
            <a:ext cx="2242592" cy="490066"/>
          </a:xfrm>
        </p:spPr>
        <p:txBody>
          <a:bodyPr>
            <a:normAutofit/>
          </a:bodyPr>
          <a:lstStyle/>
          <a:p>
            <a:r>
              <a:rPr lang="uk-UA" sz="2400" b="1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Фонетика</a:t>
            </a:r>
            <a:endParaRPr lang="uk-UA" sz="2400" b="1" i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1756654">
            <a:off x="3234484" y="5188893"/>
            <a:ext cx="2386608" cy="748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Пунктуація</a:t>
            </a:r>
            <a:endParaRPr lang="uk-UA" sz="2400" b="1" i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D:\Уроки\5 мова\Апостроф\Ілюстрації до уроку\кома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78867"/>
            <a:ext cx="1440160" cy="143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Уроки\5 мова\Апостроф\Ілюстрації до уроку\апостроф син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140968"/>
            <a:ext cx="1491885" cy="149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87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ФОН для презентацій\осень 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7403"/>
            <a:ext cx="9144001" cy="686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795320" cy="45259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uk-UA" sz="35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Що таке фонетика</a:t>
            </a:r>
            <a:r>
              <a:rPr lang="ru-RU" sz="35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? </a:t>
            </a:r>
          </a:p>
          <a:p>
            <a:pPr lvl="0"/>
            <a:r>
              <a:rPr lang="uk-UA" sz="35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Що таке графіка</a:t>
            </a:r>
            <a:r>
              <a:rPr lang="ru-RU" sz="35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lvl="0"/>
            <a:r>
              <a:rPr lang="uk-UA" sz="35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Що таке орфографія</a:t>
            </a:r>
            <a:r>
              <a:rPr lang="ru-RU" sz="35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lvl="0"/>
            <a:r>
              <a:rPr lang="uk-UA" sz="35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Що таке орфоепія</a:t>
            </a:r>
            <a:r>
              <a:rPr lang="ru-RU" sz="35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lvl="0"/>
            <a:r>
              <a:rPr lang="uk-UA" sz="35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Після яких букв пишеться апостроф</a:t>
            </a:r>
            <a:r>
              <a:rPr lang="ru-RU" sz="35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lvl="0"/>
            <a:r>
              <a:rPr lang="uk-UA" sz="35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Перед якими буквами  пишеться апостроф</a:t>
            </a:r>
            <a:r>
              <a:rPr lang="ru-RU" sz="35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lvl="0"/>
            <a:r>
              <a:rPr lang="uk-UA" sz="35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Скільки звуків позначають букви Я, Ю, Є, Ї, якщо вони стоять після апострофа?</a:t>
            </a:r>
            <a:endParaRPr lang="ru-RU" sz="35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uk-UA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22972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chemeClr val="accent2">
                    <a:lumMod val="50000"/>
                  </a:schemeClr>
                </a:solidFill>
              </a:rPr>
              <a:t>Інтелектуальна розминка</a:t>
            </a:r>
            <a:endParaRPr lang="uk-UA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918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 descr="D:\ФОН для презентацій\осень 17.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1340768"/>
            <a:ext cx="554461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Апостроф пишеться: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uk-UA" sz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uk-UA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*  Після </a:t>
            </a:r>
            <a:r>
              <a:rPr lang="uk-UA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б, п, в, м, ф перед я, ю, є, ї в кінці складу </a:t>
            </a:r>
            <a:endParaRPr lang="uk-UA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uk-UA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*  Після </a:t>
            </a:r>
            <a:r>
              <a:rPr lang="uk-UA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букви р, що позначає твердий звук </a:t>
            </a:r>
            <a:endParaRPr lang="uk-UA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uk-UA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*  Після </a:t>
            </a:r>
            <a:r>
              <a:rPr lang="uk-UA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префіксів, що закінчуються на твердий приголосний, якщо корінь починається на букви я, ю, є, ї </a:t>
            </a: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uk-UA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*  У </a:t>
            </a:r>
            <a:r>
              <a:rPr lang="uk-UA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чоловічому імені Лук'ян і  словах похідних від нього </a:t>
            </a: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uk-UA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*  У </a:t>
            </a:r>
            <a:r>
              <a:rPr lang="uk-UA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словах іншомовного походження після твердих приголосних перед я, ю, є, </a:t>
            </a:r>
            <a:r>
              <a:rPr lang="uk-UA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ї</a:t>
            </a: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75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D:\ФОН для презентацій\осень 17.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1196752"/>
            <a:ext cx="554461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Апостроф </a:t>
            </a:r>
            <a:r>
              <a:rPr lang="uk-UA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 пишеться:</a:t>
            </a:r>
          </a:p>
          <a:p>
            <a:pPr algn="ctr"/>
            <a:endParaRPr lang="ru-RU" sz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uk-UA" sz="2800" dirty="0" smtClean="0">
                <a:solidFill>
                  <a:srgbClr val="C00000"/>
                </a:solidFill>
              </a:rPr>
              <a:t>* </a:t>
            </a:r>
            <a:r>
              <a:rPr lang="uk-UA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Після </a:t>
            </a:r>
            <a:r>
              <a:rPr lang="uk-UA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б, п, в, м, ф перед я, ю, є, якщо перед губним стоїть ще один </a:t>
            </a:r>
            <a:r>
              <a:rPr lang="uk-UA" sz="2800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кореневий </a:t>
            </a:r>
            <a:r>
              <a:rPr lang="uk-UA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приголосний, крім р </a:t>
            </a:r>
            <a:endParaRPr lang="uk-UA" sz="2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uk-UA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* Після </a:t>
            </a:r>
            <a:r>
              <a:rPr lang="uk-UA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р, що позначає м'який звук </a:t>
            </a:r>
            <a:endParaRPr lang="uk-UA" sz="2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uk-UA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* Перед </a:t>
            </a:r>
            <a:r>
              <a:rPr lang="uk-UA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буквосполученням </a:t>
            </a:r>
            <a:r>
              <a:rPr lang="uk-UA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йо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uk-UA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* У </a:t>
            </a:r>
            <a:r>
              <a:rPr lang="uk-UA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словах іншомовного походження, якщо букви я, ю, є служать для пом'якшення попереднього приголосного </a:t>
            </a:r>
          </a:p>
        </p:txBody>
      </p:sp>
    </p:spTree>
    <p:extLst>
      <p:ext uri="{BB962C8B-B14F-4D97-AF65-F5344CB8AC3E}">
        <p14:creationId xmlns:p14="http://schemas.microsoft.com/office/powerpoint/2010/main" xmlns="" val="190570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ФОН для презентацій\осень 17.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0" y="0"/>
            <a:ext cx="91301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Словниковий диктант</a:t>
            </a:r>
            <a:endParaRPr lang="uk-UA" dirty="0">
              <a:solidFill>
                <a:srgbClr val="99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141277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uk-UA" sz="4400" dirty="0">
                <a:solidFill>
                  <a:srgbClr val="C00000"/>
                </a:solidFill>
              </a:rPr>
              <a:t>Солов’їний, рясно, пів’яблука, з’явитися, духмяний, </a:t>
            </a:r>
            <a:r>
              <a:rPr lang="uk-UA" sz="4400" dirty="0" smtClean="0">
                <a:solidFill>
                  <a:srgbClr val="C00000"/>
                </a:solidFill>
              </a:rPr>
              <a:t>міжгір’я</a:t>
            </a:r>
            <a:r>
              <a:rPr lang="uk-UA" sz="4400" dirty="0">
                <a:solidFill>
                  <a:srgbClr val="C00000"/>
                </a:solidFill>
              </a:rPr>
              <a:t>, буряки, передосінній, сім’я, Муравйов.</a:t>
            </a:r>
            <a:endParaRPr lang="ru-RU" sz="4400" dirty="0">
              <a:solidFill>
                <a:srgbClr val="C00000"/>
              </a:solidFill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75452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ФОН для презентацій\осень 17.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Розподільний диктант</a:t>
            </a:r>
            <a:endParaRPr lang="uk-UA" sz="4000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1166018"/>
            <a:ext cx="8229600" cy="55033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i="1" dirty="0"/>
              <a:t>Слова з апострофом та без нього розподіліть у дві колонки.</a:t>
            </a:r>
            <a:endParaRPr lang="ru-RU" dirty="0"/>
          </a:p>
          <a:p>
            <a:pPr marL="0" indent="0">
              <a:buNone/>
            </a:pPr>
            <a:r>
              <a:rPr lang="uk-UA" sz="3600" dirty="0">
                <a:latin typeface="Arial" pitchFamily="34" charset="0"/>
                <a:cs typeface="Arial" pitchFamily="34" charset="0"/>
              </a:rPr>
              <a:t>В’янути, об’єднання, салют, сузір’я, ізюбр, Мюнхен, </a:t>
            </a:r>
            <a:r>
              <a:rPr lang="uk-UA" sz="3600" dirty="0" smtClean="0">
                <a:latin typeface="Arial" pitchFamily="34" charset="0"/>
                <a:cs typeface="Arial" pitchFamily="34" charset="0"/>
              </a:rPr>
              <a:t>ін’єкція</a:t>
            </a:r>
            <a:r>
              <a:rPr lang="uk-UA" sz="3600" dirty="0">
                <a:latin typeface="Arial" pitchFamily="34" charset="0"/>
                <a:cs typeface="Arial" pitchFamily="34" charset="0"/>
              </a:rPr>
              <a:t>, пюре, нав’язав, освячений, напам’ять, грюкнути, ілюмінатор, </a:t>
            </a:r>
            <a:r>
              <a:rPr lang="uk-UA" sz="3600" dirty="0" smtClean="0">
                <a:latin typeface="Arial" pitchFamily="34" charset="0"/>
                <a:cs typeface="Arial" pitchFamily="34" charset="0"/>
              </a:rPr>
              <a:t>ім’я</a:t>
            </a:r>
            <a:r>
              <a:rPr lang="uk-UA" sz="3600" dirty="0">
                <a:latin typeface="Arial" pitchFamily="34" charset="0"/>
                <a:cs typeface="Arial" pitchFamily="34" charset="0"/>
              </a:rPr>
              <a:t>, йоркшир-тер’єр, дебют, узлісся, черв’як, наллю, </a:t>
            </a:r>
            <a:r>
              <a:rPr lang="uk-UA" sz="3600" dirty="0" err="1">
                <a:latin typeface="Arial" pitchFamily="34" charset="0"/>
                <a:cs typeface="Arial" pitchFamily="34" charset="0"/>
              </a:rPr>
              <a:t>Авер’янов</a:t>
            </a:r>
            <a:r>
              <a:rPr lang="uk-UA" sz="3600" dirty="0">
                <a:latin typeface="Arial" pitchFamily="34" charset="0"/>
                <a:cs typeface="Arial" pitchFamily="34" charset="0"/>
              </a:rPr>
              <a:t>, сап’янці, ательє, Соловйов</a:t>
            </a:r>
            <a:r>
              <a:rPr lang="uk-UA" sz="3600" dirty="0"/>
              <a:t>.</a:t>
            </a:r>
            <a:endParaRPr lang="ru-RU" sz="3600" dirty="0"/>
          </a:p>
          <a:p>
            <a:pPr marL="0" indent="0">
              <a:buNone/>
            </a:pP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xmlns="" val="180700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401</Words>
  <Application>Microsoft Office PowerPoint</Application>
  <PresentationFormat>Экран (4:3)</PresentationFormat>
  <Paragraphs>68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Усім доброго ранку і  хорошого дня!!!</vt:lpstr>
      <vt:lpstr>Слайд 2</vt:lpstr>
      <vt:lpstr>Тридцять перше січня Класна робота Правила вживання апострофа. Правильна вимова та написання слів з апострофом</vt:lpstr>
      <vt:lpstr>Фонетика</vt:lpstr>
      <vt:lpstr>Інтелектуальна розминка</vt:lpstr>
      <vt:lpstr>Слайд 6</vt:lpstr>
      <vt:lpstr>Слайд 7</vt:lpstr>
      <vt:lpstr>Словниковий диктант</vt:lpstr>
      <vt:lpstr>Розподільний диктант</vt:lpstr>
      <vt:lpstr>Слайд 10</vt:lpstr>
      <vt:lpstr>Слайд 11</vt:lpstr>
      <vt:lpstr>Слайд 12</vt:lpstr>
      <vt:lpstr>Слайд 13</vt:lpstr>
      <vt:lpstr>Домашнє завдання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Усім доброго ранку і хорошого дня!!!</dc:title>
  <dc:creator>Home</dc:creator>
  <cp:lastModifiedBy>i</cp:lastModifiedBy>
  <cp:revision>28</cp:revision>
  <dcterms:created xsi:type="dcterms:W3CDTF">2017-10-26T14:25:27Z</dcterms:created>
  <dcterms:modified xsi:type="dcterms:W3CDTF">2022-01-30T12:14:07Z</dcterms:modified>
</cp:coreProperties>
</file>