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57" r:id="rId3"/>
    <p:sldId id="258" r:id="rId4"/>
    <p:sldId id="259" r:id="rId5"/>
    <p:sldId id="262" r:id="rId6"/>
    <p:sldId id="256" r:id="rId7"/>
    <p:sldId id="268" r:id="rId8"/>
    <p:sldId id="269" r:id="rId9"/>
    <p:sldId id="270" r:id="rId10"/>
    <p:sldId id="271" r:id="rId11"/>
    <p:sldId id="272" r:id="rId12"/>
    <p:sldId id="266" r:id="rId13"/>
    <p:sldId id="264" r:id="rId14"/>
    <p:sldId id="263" r:id="rId15"/>
    <p:sldId id="267" r:id="rId16"/>
    <p:sldId id="260" r:id="rId17"/>
    <p:sldId id="265" r:id="rId18"/>
    <p:sldId id="261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974" y="-4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9BE84-381E-48CD-882D-3228D6153895}" type="datetimeFigureOut">
              <a:rPr lang="ru-RU" smtClean="0"/>
              <a:t>21.11.2021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8B596-C9BD-4D43-9361-4BF06C94CC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51802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9BE84-381E-48CD-882D-3228D6153895}" type="datetimeFigureOut">
              <a:rPr lang="ru-RU" smtClean="0"/>
              <a:t>21.11.2021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8B596-C9BD-4D43-9361-4BF06C94CC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39918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9BE84-381E-48CD-882D-3228D6153895}" type="datetimeFigureOut">
              <a:rPr lang="ru-RU" smtClean="0"/>
              <a:t>21.11.2021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8B596-C9BD-4D43-9361-4BF06C94CC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6845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9BE84-381E-48CD-882D-3228D6153895}" type="datetimeFigureOut">
              <a:rPr lang="ru-RU" smtClean="0"/>
              <a:t>21.11.2021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8B596-C9BD-4D43-9361-4BF06C94CC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26660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9BE84-381E-48CD-882D-3228D6153895}" type="datetimeFigureOut">
              <a:rPr lang="ru-RU" smtClean="0"/>
              <a:t>21.11.2021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8B596-C9BD-4D43-9361-4BF06C94CC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77408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9BE84-381E-48CD-882D-3228D6153895}" type="datetimeFigureOut">
              <a:rPr lang="ru-RU" smtClean="0"/>
              <a:t>21.11.2021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8B596-C9BD-4D43-9361-4BF06C94CC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42969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9BE84-381E-48CD-882D-3228D6153895}" type="datetimeFigureOut">
              <a:rPr lang="ru-RU" smtClean="0"/>
              <a:t>21.11.2021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8B596-C9BD-4D43-9361-4BF06C94CC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4011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9BE84-381E-48CD-882D-3228D6153895}" type="datetimeFigureOut">
              <a:rPr lang="ru-RU" smtClean="0"/>
              <a:t>21.11.2021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8B596-C9BD-4D43-9361-4BF06C94CC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37161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9BE84-381E-48CD-882D-3228D6153895}" type="datetimeFigureOut">
              <a:rPr lang="ru-RU" smtClean="0"/>
              <a:t>21.11.2021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8B596-C9BD-4D43-9361-4BF06C94CC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69571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9BE84-381E-48CD-882D-3228D6153895}" type="datetimeFigureOut">
              <a:rPr lang="ru-RU" smtClean="0"/>
              <a:t>21.11.2021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8B596-C9BD-4D43-9361-4BF06C94CC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8885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9BE84-381E-48CD-882D-3228D6153895}" type="datetimeFigureOut">
              <a:rPr lang="ru-RU" smtClean="0"/>
              <a:t>21.11.2021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8B596-C9BD-4D43-9361-4BF06C94CC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4637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E9BE84-381E-48CD-882D-3228D6153895}" type="datetimeFigureOut">
              <a:rPr lang="ru-RU" smtClean="0"/>
              <a:t>21.11.2021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C8B596-C9BD-4D43-9361-4BF06C94CC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5921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Держава-фантом. Галицько-Волинське князівство, якого ніколи не існувало –  Фотографії старого Львов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421" y="2204864"/>
            <a:ext cx="3581400" cy="4125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1553" y="160338"/>
            <a:ext cx="4878287" cy="5033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734704" y="5548064"/>
            <a:ext cx="3725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Виконав: вчитель історії Квас В. Г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8332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3068960"/>
            <a:ext cx="8229600" cy="1080120"/>
          </a:xfrm>
        </p:spPr>
        <p:txBody>
          <a:bodyPr/>
          <a:lstStyle/>
          <a:p>
            <a:pPr marL="0" lvl="0" indent="0" algn="just">
              <a:lnSpc>
                <a:spcPct val="115000"/>
              </a:lnSpc>
              <a:spcAft>
                <a:spcPts val="1000"/>
              </a:spcAft>
              <a:buClr>
                <a:srgbClr val="000000"/>
              </a:buClr>
              <a:buSzPts val="1800"/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1223 р. князь Данило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Галицький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збудував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місто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Холм,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нову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столицю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перевів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туди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керівництво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церкви.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2513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420888"/>
            <a:ext cx="8229600" cy="1540768"/>
          </a:xfrm>
        </p:spPr>
        <p:txBody>
          <a:bodyPr/>
          <a:lstStyle/>
          <a:p>
            <a:pPr marL="0" lvl="0" indent="0" algn="just">
              <a:lnSpc>
                <a:spcPct val="115000"/>
              </a:lnSpc>
              <a:spcAft>
                <a:spcPts val="1000"/>
              </a:spcAft>
              <a:buClr>
                <a:srgbClr val="000000"/>
              </a:buClr>
              <a:buSzPts val="1800"/>
              <a:buNone/>
            </a:pPr>
            <a:r>
              <a:rPr lang="uk-UA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Створивши піше військо, за </a:t>
            </a:r>
            <a:r>
              <a:rPr lang="uk-UA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підтримки людей </a:t>
            </a:r>
            <a:r>
              <a:rPr lang="uk-UA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Данило Романович зумів відвоювати у бояр і угорського королевича Галич й відновити Галицько-Волинське князівство. Сталося це 1238 р.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10288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3861049"/>
            <a:ext cx="8291264" cy="2088232"/>
          </a:xfrm>
        </p:spPr>
        <p:txBody>
          <a:bodyPr>
            <a:normAutofit/>
          </a:bodyPr>
          <a:lstStyle/>
          <a:p>
            <a:pPr marL="0" indent="0" algn="ctr">
              <a:spcAft>
                <a:spcPts val="0"/>
              </a:spcAft>
              <a:buNone/>
            </a:pP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Данило Галицький – князь Галицько-Волинської землі, дипломат і полководець, </a:t>
            </a:r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державотворець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Народився у 1201 році.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84" r="32199" b="32555"/>
          <a:stretch/>
        </p:blipFill>
        <p:spPr bwMode="auto">
          <a:xfrm>
            <a:off x="1259632" y="476672"/>
            <a:ext cx="2179356" cy="2880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1383" y="540390"/>
            <a:ext cx="2088232" cy="2823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0315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851920" y="2590585"/>
            <a:ext cx="1559024" cy="12492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Данило Романович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971600" y="2590584"/>
            <a:ext cx="1440160" cy="12492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Волинські бояри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732240" y="2590585"/>
            <a:ext cx="1512168" cy="12492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Міське населення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771800" y="5157192"/>
            <a:ext cx="3312368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Галицькі бояри</a:t>
            </a:r>
            <a:endParaRPr lang="ru-RU" dirty="0"/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2771800" y="3215229"/>
            <a:ext cx="72008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5224" y="3193477"/>
            <a:ext cx="877887" cy="15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1" name="Прямая со стрелкой 10"/>
          <p:cNvCxnSpPr/>
          <p:nvPr/>
        </p:nvCxnSpPr>
        <p:spPr>
          <a:xfrm>
            <a:off x="4631432" y="4005064"/>
            <a:ext cx="0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2051720" y="620688"/>
            <a:ext cx="4968552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Правління Данила Романовича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01928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Становлення влади Данила Романовича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 algn="just">
              <a:buAutoNum type="arabicPeriod"/>
            </a:pPr>
            <a:r>
              <a:rPr lang="uk-UA" dirty="0" smtClean="0"/>
              <a:t>Підтримували  волинські бояри, міське населення.</a:t>
            </a:r>
          </a:p>
          <a:p>
            <a:pPr marL="514350" indent="-514350" algn="just">
              <a:buAutoNum type="arabicPeriod"/>
            </a:pPr>
            <a:r>
              <a:rPr lang="uk-UA" dirty="0" smtClean="0"/>
              <a:t>Боровся проти бояр.</a:t>
            </a:r>
          </a:p>
          <a:p>
            <a:pPr marL="514350" indent="-514350" algn="just">
              <a:buAutoNum type="arabicPeriod"/>
            </a:pPr>
            <a:r>
              <a:rPr lang="uk-UA" dirty="0" smtClean="0"/>
              <a:t>17 серпня 1245 р – битва під Ярославом між Данилом та угорськими та польським військами.</a:t>
            </a:r>
          </a:p>
          <a:p>
            <a:pPr marL="514350" indent="-514350" algn="just">
              <a:buAutoNum type="arabicPeriod"/>
            </a:pPr>
            <a:r>
              <a:rPr lang="uk-UA" dirty="0" smtClean="0"/>
              <a:t>Перемога під Ярославом завершила боротьбу за відновлення єдності Галицько – Волинської держави.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706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3501008"/>
            <a:ext cx="8229600" cy="2736304"/>
          </a:xfrm>
        </p:spPr>
        <p:txBody>
          <a:bodyPr/>
          <a:lstStyle/>
          <a:p>
            <a:pPr marR="38100" indent="0"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4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Роки </a:t>
            </a:r>
            <a:r>
              <a:rPr lang="ru-RU" sz="2400" b="1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правління</a:t>
            </a:r>
            <a:r>
              <a:rPr lang="ru-RU" sz="24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uk-UA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ourier New"/>
                <a:cs typeface="Times New Roman" panose="02020603050405020304" pitchFamily="18" charset="0"/>
              </a:rPr>
              <a:t>Данила Романовича</a:t>
            </a:r>
            <a:r>
              <a:rPr lang="uk-UA" sz="24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uk-UA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ourier New"/>
                <a:cs typeface="Times New Roman" panose="02020603050405020304" pitchFamily="18" charset="0"/>
              </a:rPr>
              <a:t>(1238-1264</a:t>
            </a:r>
            <a:r>
              <a:rPr lang="uk-UA" b="1" dirty="0">
                <a:solidFill>
                  <a:srgbClr val="000000"/>
                </a:solidFill>
                <a:latin typeface="Times New Roman"/>
                <a:ea typeface="Courier New"/>
                <a:cs typeface="Times New Roman"/>
              </a:rPr>
              <a:t>) </a:t>
            </a:r>
            <a:r>
              <a:rPr lang="ru-RU" sz="2400" dirty="0" err="1">
                <a:latin typeface="Times New Roman"/>
                <a:ea typeface="Times New Roman"/>
                <a:cs typeface="Times New Roman"/>
              </a:rPr>
              <a:t>були</a:t>
            </a:r>
            <a:r>
              <a:rPr lang="ru-RU" sz="24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dirty="0" err="1">
                <a:latin typeface="Times New Roman"/>
                <a:ea typeface="Times New Roman"/>
                <a:cs typeface="Times New Roman"/>
              </a:rPr>
              <a:t>сповнені</a:t>
            </a:r>
            <a:r>
              <a:rPr lang="ru-RU" sz="24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dirty="0" err="1">
                <a:latin typeface="Times New Roman"/>
                <a:ea typeface="Times New Roman"/>
                <a:cs typeface="Times New Roman"/>
              </a:rPr>
              <a:t>боротьби</a:t>
            </a:r>
            <a:r>
              <a:rPr lang="ru-RU" sz="24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dirty="0" err="1">
                <a:latin typeface="Times New Roman"/>
                <a:ea typeface="Times New Roman"/>
                <a:cs typeface="Times New Roman"/>
              </a:rPr>
              <a:t>із</a:t>
            </a:r>
            <a:r>
              <a:rPr lang="ru-RU" sz="24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dirty="0" err="1">
                <a:latin typeface="Times New Roman"/>
                <a:ea typeface="Times New Roman"/>
                <a:cs typeface="Times New Roman"/>
              </a:rPr>
              <a:t>зовнішнім</a:t>
            </a:r>
            <a:r>
              <a:rPr lang="ru-RU" sz="2400" dirty="0">
                <a:latin typeface="Times New Roman"/>
                <a:ea typeface="Times New Roman"/>
                <a:cs typeface="Times New Roman"/>
              </a:rPr>
              <a:t> ворогом і </a:t>
            </a:r>
            <a:r>
              <a:rPr lang="ru-RU" sz="2400" dirty="0" err="1">
                <a:latin typeface="Times New Roman"/>
                <a:ea typeface="Times New Roman"/>
                <a:cs typeface="Times New Roman"/>
              </a:rPr>
              <a:t>розбудовою</a:t>
            </a:r>
            <a:r>
              <a:rPr lang="ru-RU" sz="24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dirty="0" err="1">
                <a:latin typeface="Times New Roman"/>
                <a:ea typeface="Times New Roman"/>
                <a:cs typeface="Times New Roman"/>
              </a:rPr>
              <a:t>Галицько-Волинського</a:t>
            </a:r>
            <a:r>
              <a:rPr lang="ru-RU" sz="24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dirty="0" err="1">
                <a:latin typeface="Times New Roman"/>
                <a:ea typeface="Times New Roman"/>
                <a:cs typeface="Times New Roman"/>
              </a:rPr>
              <a:t>князівства</a:t>
            </a:r>
            <a:r>
              <a:rPr lang="ru-RU" sz="2400" dirty="0">
                <a:latin typeface="Times New Roman"/>
                <a:ea typeface="Times New Roman"/>
                <a:cs typeface="Times New Roman"/>
              </a:rPr>
              <a:t>.</a:t>
            </a:r>
            <a:endParaRPr lang="ru-RU" sz="2400" dirty="0">
              <a:ea typeface="Calibri"/>
              <a:cs typeface="Times New Roman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32656"/>
            <a:ext cx="2376264" cy="3060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2034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Внутрішня політика </a:t>
            </a:r>
            <a:br>
              <a:rPr lang="uk-UA" dirty="0" smtClean="0"/>
            </a:br>
            <a:r>
              <a:rPr lang="uk-UA" dirty="0" smtClean="0"/>
              <a:t>Данила Галицького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700807"/>
            <a:ext cx="4464496" cy="12946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1238р. закріпився в Галичі; відновлення Галицько-Волинської держави. Завдав поразки хрестоносцям.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71600" y="3140968"/>
            <a:ext cx="2952328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1240 р. Данило Галицький зайняв Київ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4196112"/>
            <a:ext cx="4392488" cy="8045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Збудував міста: </a:t>
            </a:r>
            <a:r>
              <a:rPr lang="uk-UA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Холм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Львів, Данилів, </a:t>
            </a:r>
            <a:r>
              <a:rPr lang="uk-UA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Крем’янець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956860" y="1916832"/>
            <a:ext cx="2592288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Боровся з боярською опозицією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971108" y="2995475"/>
            <a:ext cx="2921828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Військова реформа: створення пішого ополчення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826532" y="4196112"/>
            <a:ext cx="2919785" cy="8045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Підтримував селян та міщан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43855" y="5229200"/>
            <a:ext cx="3274868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Холм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–столиця Галицько-Волинської держави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412103" y="5229200"/>
            <a:ext cx="3456384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Боровся проти монголо-татар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257183" y="5827326"/>
            <a:ext cx="3598956" cy="3960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Здійснив візит до Золотої Орди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75556" y="6223370"/>
            <a:ext cx="3888432" cy="3769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1253 р.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ув коронований.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9289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836712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uk-UA" dirty="0" smtClean="0"/>
              <a:t>Значення діяльності князя Данила Галицького</a:t>
            </a:r>
          </a:p>
          <a:p>
            <a:pPr>
              <a:buFontTx/>
              <a:buChar char="-"/>
            </a:pPr>
            <a:r>
              <a:rPr lang="uk-UA" dirty="0" smtClean="0"/>
              <a:t>Відновив єдність Галицько – Волинського князівства.</a:t>
            </a:r>
          </a:p>
          <a:p>
            <a:pPr>
              <a:buFontTx/>
              <a:buChar char="-"/>
            </a:pPr>
            <a:r>
              <a:rPr lang="uk-UA" dirty="0" smtClean="0"/>
              <a:t>Підняв міжнародний авторитет Галицько – Волинської держави.</a:t>
            </a:r>
          </a:p>
          <a:p>
            <a:pPr>
              <a:buFontTx/>
              <a:buChar char="-"/>
            </a:pPr>
            <a:r>
              <a:rPr lang="uk-UA" dirty="0" smtClean="0"/>
              <a:t>Був видатним полководцем, дипломатом, державним </a:t>
            </a:r>
            <a:r>
              <a:rPr lang="uk-UA" dirty="0" err="1" smtClean="0"/>
              <a:t>діячем</a:t>
            </a:r>
            <a:r>
              <a:rPr lang="uk-UA" dirty="0" smtClean="0"/>
              <a:t>.</a:t>
            </a:r>
          </a:p>
          <a:p>
            <a:pPr>
              <a:buFontTx/>
              <a:buChar char="-"/>
            </a:pPr>
            <a:r>
              <a:rPr lang="uk-UA" dirty="0" smtClean="0"/>
              <a:t>Показав можливість успішної боротьби проти монголо – татар.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8680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3246438"/>
            <a:ext cx="158432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2238" y="3398838"/>
            <a:ext cx="158432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0075" y="836712"/>
            <a:ext cx="158432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4638" y="3551238"/>
            <a:ext cx="158432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059831" y="692696"/>
            <a:ext cx="245673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Об’єднання в 1199 р. Галичини та Волині в єдине князівство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059831" y="1916832"/>
            <a:ext cx="2456732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Візит до Золотої Орди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059831" y="3246438"/>
            <a:ext cx="2456732" cy="5175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Розробка проекту «доброго порядку»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059831" y="4149080"/>
            <a:ext cx="2456732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Участь у битві на річці Калка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059831" y="5085184"/>
            <a:ext cx="2456732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Завдання в 1238 р. поразки хрестоносцям, що захопили Дорогочин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876256" y="3246438"/>
            <a:ext cx="1512168" cy="7586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Данило Галицький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83568" y="3247246"/>
            <a:ext cx="1584176" cy="6699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Роман Мстиславович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0656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404664"/>
            <a:ext cx="8229600" cy="4525963"/>
          </a:xfrm>
        </p:spPr>
        <p:txBody>
          <a:bodyPr>
            <a:normAutofit fontScale="70000" lnSpcReduction="20000"/>
          </a:bodyPr>
          <a:lstStyle/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uk-UA" b="1" u="sng" dirty="0">
                <a:latin typeface="Times New Roman"/>
                <a:ea typeface="Calibri"/>
                <a:cs typeface="Times New Roman"/>
              </a:rPr>
              <a:t>Гра «Реставратор</a:t>
            </a:r>
            <a:r>
              <a:rPr lang="uk-UA" b="1" dirty="0">
                <a:latin typeface="Times New Roman"/>
                <a:ea typeface="Calibri"/>
                <a:cs typeface="Times New Roman"/>
              </a:rPr>
              <a:t>»</a:t>
            </a:r>
            <a:r>
              <a:rPr lang="uk-UA" dirty="0">
                <a:latin typeface="Times New Roman"/>
                <a:ea typeface="Calibri"/>
                <a:cs typeface="Times New Roman"/>
              </a:rPr>
              <a:t> (треба відновити пошкоджений історичний текст</a:t>
            </a:r>
            <a:r>
              <a:rPr lang="uk-UA" dirty="0" smtClean="0">
                <a:latin typeface="Times New Roman"/>
                <a:ea typeface="Calibri"/>
                <a:cs typeface="Times New Roman"/>
              </a:rPr>
              <a:t>)</a:t>
            </a: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endParaRPr lang="ru-RU" sz="2400" dirty="0">
              <a:ea typeface="Calibri"/>
              <a:cs typeface="Times New Roman"/>
            </a:endParaRPr>
          </a:p>
          <a:p>
            <a:pPr indent="540385" algn="just"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latin typeface="Times New Roman"/>
                <a:ea typeface="Calibri"/>
                <a:cs typeface="Times New Roman"/>
              </a:rPr>
              <a:t>Князь Данило зробив чимало корисних справ для зміцнення………… держави. Він створив добре навчене………., підкорив собі колишню столицю Русі місто…………, зводив нові фортечні укріплення і міста. Одне із них він назвав іменем старшого сина……., інше – місто……… - перетворив на столицю. Щоб врятувати державу від жорстоких кочівників, від руйнувань, князь Данило змушений був поїхати з візитом до хана……. .</a:t>
            </a:r>
            <a:endParaRPr lang="ru-RU" sz="2400" dirty="0">
              <a:ea typeface="Calibri"/>
              <a:cs typeface="Times New Roman"/>
            </a:endParaRPr>
          </a:p>
          <a:p>
            <a:pPr indent="540385" algn="just">
              <a:lnSpc>
                <a:spcPct val="115000"/>
              </a:lnSpc>
              <a:spcAft>
                <a:spcPts val="0"/>
              </a:spcAft>
            </a:pPr>
            <a:r>
              <a:rPr lang="uk-UA" dirty="0" smtClean="0">
                <a:latin typeface="Times New Roman"/>
                <a:ea typeface="Calibri"/>
                <a:cs typeface="Times New Roman"/>
              </a:rPr>
              <a:t>(Львів, Батия, Галицько </a:t>
            </a:r>
            <a:r>
              <a:rPr lang="uk-UA" dirty="0">
                <a:latin typeface="Times New Roman"/>
                <a:ea typeface="Calibri"/>
                <a:cs typeface="Times New Roman"/>
              </a:rPr>
              <a:t>– Волинської, військо, Київ</a:t>
            </a:r>
            <a:r>
              <a:rPr lang="uk-UA" dirty="0" smtClean="0">
                <a:latin typeface="Times New Roman"/>
                <a:ea typeface="Calibri"/>
                <a:cs typeface="Times New Roman"/>
              </a:rPr>
              <a:t>, </a:t>
            </a:r>
            <a:r>
              <a:rPr lang="uk-UA" dirty="0" err="1">
                <a:latin typeface="Times New Roman"/>
                <a:ea typeface="Calibri"/>
                <a:cs typeface="Times New Roman"/>
              </a:rPr>
              <a:t>Холм</a:t>
            </a:r>
            <a:r>
              <a:rPr lang="uk-UA" dirty="0" smtClean="0">
                <a:latin typeface="Times New Roman"/>
                <a:ea typeface="Calibri"/>
                <a:cs typeface="Times New Roman"/>
              </a:rPr>
              <a:t>,)</a:t>
            </a:r>
            <a:endParaRPr lang="ru-RU" sz="2400" dirty="0">
              <a:ea typeface="Calibri"/>
              <a:cs typeface="Times New Roman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4773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тести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 algn="just">
              <a:buAutoNum type="arabicPeriod"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Коли вперше відбулася зустріч з  монголо – татарами?</a:t>
            </a:r>
          </a:p>
          <a:p>
            <a:pPr marL="0" indent="0">
              <a:buNone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А) в 1238 р.   Б) в 1223 р.    В) в 1240 р.</a:t>
            </a:r>
          </a:p>
          <a:p>
            <a:pPr marL="0" indent="0" algn="just"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В якому році було захоплено м. Київ монголо – татарами? </a:t>
            </a:r>
          </a:p>
          <a:p>
            <a:pPr marL="0" indent="0" algn="just">
              <a:buNone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А) 6 грудня 1240 р. Б) 22 травня 1223 р. В) 15 липня 1238 р.</a:t>
            </a:r>
          </a:p>
          <a:p>
            <a:pPr marL="0" indent="0" algn="just"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Як називається держава, яку утворили монголо – татари?</a:t>
            </a:r>
          </a:p>
          <a:p>
            <a:pPr marL="0" indent="0" algn="just">
              <a:buNone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А) Угорське королівство  Б) Кримське ханство В) Золота Орда</a:t>
            </a:r>
          </a:p>
          <a:p>
            <a:pPr marL="0" indent="0" algn="just"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Хто заснував Галицько – Волинське князівство?</a:t>
            </a:r>
          </a:p>
          <a:p>
            <a:pPr marL="0" indent="0" algn="just">
              <a:buNone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А) Ярослав Мудрий   Б) Роман Мстиславович  </a:t>
            </a:r>
          </a:p>
          <a:p>
            <a:pPr marL="0" indent="0" algn="just">
              <a:buNone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В) Володимир Мономах </a:t>
            </a:r>
          </a:p>
          <a:p>
            <a:pPr marL="0" indent="0" algn="just"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Виберіть роки правління Романа Мстиславовича?</a:t>
            </a:r>
          </a:p>
          <a:p>
            <a:pPr marL="0" indent="0" algn="just">
              <a:buNone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А) 1113-1125 рр.     Б) 1175-1190 рр.    В) 1199-1205 рр.</a:t>
            </a:r>
          </a:p>
          <a:p>
            <a:pPr marL="0" indent="0" algn="just"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Яке з цих міст було столицею Галицько-Волинського князівства?</a:t>
            </a:r>
          </a:p>
          <a:p>
            <a:pPr marL="0" indent="0" algn="just"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А) Галич    Б) Чернігів     В) Володимир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2816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 smtClean="0"/>
              <a:t>шифограма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46457859"/>
              </p:ext>
            </p:extLst>
          </p:nvPr>
        </p:nvGraphicFramePr>
        <p:xfrm>
          <a:off x="457199" y="1556792"/>
          <a:ext cx="8003232" cy="36003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7744"/>
                <a:gridCol w="2667744"/>
                <a:gridCol w="2667744"/>
              </a:tblGrid>
              <a:tr h="1200133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1</a:t>
                      </a:r>
                    </a:p>
                    <a:p>
                      <a:pPr algn="ctr"/>
                      <a:r>
                        <a:rPr lang="uk-UA" dirty="0" smtClean="0"/>
                        <a:t>АБВ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2</a:t>
                      </a:r>
                    </a:p>
                    <a:p>
                      <a:pPr algn="ctr"/>
                      <a:r>
                        <a:rPr lang="uk-UA" dirty="0" smtClean="0"/>
                        <a:t>ГДЕЄ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3</a:t>
                      </a:r>
                    </a:p>
                    <a:p>
                      <a:pPr algn="ctr"/>
                      <a:r>
                        <a:rPr lang="uk-UA" dirty="0" smtClean="0"/>
                        <a:t>ЖЗИІ</a:t>
                      </a:r>
                      <a:endParaRPr lang="ru-RU" dirty="0"/>
                    </a:p>
                  </a:txBody>
                  <a:tcPr/>
                </a:tc>
              </a:tr>
              <a:tr h="1200133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4</a:t>
                      </a:r>
                    </a:p>
                    <a:p>
                      <a:pPr algn="ctr"/>
                      <a:r>
                        <a:rPr lang="uk-UA" dirty="0" smtClean="0"/>
                        <a:t>ЇЙКЛ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5</a:t>
                      </a:r>
                    </a:p>
                    <a:p>
                      <a:pPr algn="ctr"/>
                      <a:r>
                        <a:rPr lang="uk-UA" dirty="0" smtClean="0"/>
                        <a:t>МНО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6</a:t>
                      </a:r>
                    </a:p>
                    <a:p>
                      <a:pPr algn="ctr"/>
                      <a:r>
                        <a:rPr lang="uk-UA" dirty="0" smtClean="0"/>
                        <a:t>ПРСТ</a:t>
                      </a:r>
                      <a:endParaRPr lang="ru-RU" dirty="0"/>
                    </a:p>
                  </a:txBody>
                  <a:tcPr/>
                </a:tc>
              </a:tr>
              <a:tr h="1200133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7</a:t>
                      </a:r>
                    </a:p>
                    <a:p>
                      <a:pPr algn="ctr"/>
                      <a:r>
                        <a:rPr lang="uk-UA" dirty="0" smtClean="0"/>
                        <a:t>УФХЦ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8</a:t>
                      </a:r>
                    </a:p>
                    <a:p>
                      <a:pPr algn="ctr"/>
                      <a:r>
                        <a:rPr lang="uk-UA" dirty="0" smtClean="0"/>
                        <a:t>ЧШЩ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9</a:t>
                      </a:r>
                    </a:p>
                    <a:p>
                      <a:pPr algn="ctr"/>
                      <a:r>
                        <a:rPr lang="uk-UA" dirty="0" smtClean="0"/>
                        <a:t>ЬЮЯ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411760" y="5373216"/>
            <a:ext cx="4104456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215345  214379434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0508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202"/>
          </a:xfrm>
        </p:spPr>
        <p:txBody>
          <a:bodyPr>
            <a:normAutofit/>
          </a:bodyPr>
          <a:lstStyle/>
          <a:p>
            <a:r>
              <a:rPr lang="uk-UA" dirty="0" smtClean="0"/>
              <a:t>Тема</a:t>
            </a:r>
            <a:r>
              <a:rPr lang="uk-UA" dirty="0" smtClean="0"/>
              <a:t>. Князь Данило Романович, його внутрішня політика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636912"/>
            <a:ext cx="2556296" cy="36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7643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План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algn="just">
              <a:buAutoNum type="arabicPeriod"/>
            </a:pPr>
            <a:r>
              <a:rPr lang="uk-UA" dirty="0" smtClean="0"/>
              <a:t>Відновлення Галицько-Волинського князівства.</a:t>
            </a:r>
          </a:p>
          <a:p>
            <a:pPr marL="514350" indent="-514350" algn="just">
              <a:buAutoNum type="arabicPeriod"/>
            </a:pPr>
            <a:r>
              <a:rPr lang="uk-UA" dirty="0" smtClean="0"/>
              <a:t>Внутрішня політика Данила Галицького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99502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6711"/>
            <a:ext cx="9144000" cy="5998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403648" y="260648"/>
            <a:ext cx="6768752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 smtClean="0"/>
              <a:t>Галицько  - Волинське князівство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523646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492896"/>
            <a:ext cx="8435280" cy="172819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Княгиня Ганна стала </a:t>
            </a:r>
            <a:r>
              <a:rPr lang="uk-UA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регентшею</a:t>
            </a:r>
            <a:r>
              <a:rPr lang="uk-UA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 своїх малолітніх синах, галицьке боярство воліло позбавитися </a:t>
            </a:r>
            <a:r>
              <a:rPr lang="uk-UA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вдови</a:t>
            </a:r>
            <a:r>
              <a:rPr lang="uk-UA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й синів владного князя, молод­шому з яких Василькові ледве виповнилося два роки. Одразу ж по до­сягненні сумної звістки про смерть Романа проти його родини піднялося могутнє галицьке боярство.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1051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dirty="0">
                <a:ea typeface="Calibri"/>
                <a:cs typeface="Times New Roman"/>
              </a:rPr>
              <a:t>“1211 року </a:t>
            </a:r>
            <a:r>
              <a:rPr lang="ru-RU" dirty="0" err="1">
                <a:ea typeface="Calibri"/>
                <a:cs typeface="Times New Roman"/>
              </a:rPr>
              <a:t>галицькі</a:t>
            </a:r>
            <a:r>
              <a:rPr lang="ru-RU" dirty="0">
                <a:ea typeface="Calibri"/>
                <a:cs typeface="Times New Roman"/>
              </a:rPr>
              <a:t> </a:t>
            </a:r>
            <a:r>
              <a:rPr lang="ru-RU" dirty="0" err="1">
                <a:ea typeface="Calibri"/>
                <a:cs typeface="Times New Roman"/>
              </a:rPr>
              <a:t>бояри</a:t>
            </a:r>
            <a:r>
              <a:rPr lang="ru-RU" dirty="0">
                <a:ea typeface="Calibri"/>
                <a:cs typeface="Times New Roman"/>
              </a:rPr>
              <a:t> </a:t>
            </a:r>
            <a:r>
              <a:rPr lang="ru-RU" dirty="0" err="1" smtClean="0">
                <a:ea typeface="Calibri"/>
                <a:cs typeface="Times New Roman"/>
              </a:rPr>
              <a:t>виганяють</a:t>
            </a:r>
            <a:r>
              <a:rPr lang="ru-RU" dirty="0" smtClean="0">
                <a:ea typeface="Calibri"/>
                <a:cs typeface="Times New Roman"/>
              </a:rPr>
              <a:t> </a:t>
            </a:r>
            <a:r>
              <a:rPr lang="ru-RU" dirty="0">
                <a:ea typeface="Calibri"/>
                <a:cs typeface="Times New Roman"/>
              </a:rPr>
              <a:t>княгиню Анну Романову з </a:t>
            </a:r>
            <a:r>
              <a:rPr lang="ru-RU" dirty="0" err="1">
                <a:ea typeface="Calibri"/>
                <a:cs typeface="Times New Roman"/>
              </a:rPr>
              <a:t>сином</a:t>
            </a:r>
            <a:r>
              <a:rPr lang="ru-RU" dirty="0">
                <a:ea typeface="Calibri"/>
                <a:cs typeface="Times New Roman"/>
              </a:rPr>
              <a:t> з Галича, а </a:t>
            </a:r>
            <a:r>
              <a:rPr lang="ru-RU" dirty="0" err="1">
                <a:ea typeface="Calibri"/>
                <a:cs typeface="Times New Roman"/>
              </a:rPr>
              <a:t>самі</a:t>
            </a:r>
            <a:r>
              <a:rPr lang="ru-RU" dirty="0">
                <a:ea typeface="Calibri"/>
                <a:cs typeface="Times New Roman"/>
              </a:rPr>
              <a:t> </a:t>
            </a:r>
            <a:r>
              <a:rPr lang="ru-RU" dirty="0" err="1">
                <a:ea typeface="Calibri"/>
                <a:cs typeface="Times New Roman"/>
              </a:rPr>
              <a:t>правлять</a:t>
            </a:r>
            <a:r>
              <a:rPr lang="ru-RU" dirty="0">
                <a:ea typeface="Calibri"/>
                <a:cs typeface="Times New Roman"/>
              </a:rPr>
              <a:t> </a:t>
            </a:r>
            <a:r>
              <a:rPr lang="ru-RU" dirty="0" err="1">
                <a:ea typeface="Calibri"/>
                <a:cs typeface="Times New Roman"/>
              </a:rPr>
              <a:t>під</a:t>
            </a:r>
            <a:r>
              <a:rPr lang="ru-RU" dirty="0">
                <a:ea typeface="Calibri"/>
                <a:cs typeface="Times New Roman"/>
              </a:rPr>
              <a:t> </a:t>
            </a:r>
            <a:r>
              <a:rPr lang="ru-RU" dirty="0" err="1">
                <a:ea typeface="Calibri"/>
                <a:cs typeface="Times New Roman"/>
              </a:rPr>
              <a:t>іме­ні</a:t>
            </a:r>
            <a:r>
              <a:rPr lang="ru-RU" dirty="0">
                <a:ea typeface="Calibri"/>
                <a:cs typeface="Times New Roman"/>
              </a:rPr>
              <a:t> </a:t>
            </a:r>
            <a:r>
              <a:rPr lang="ru-RU" dirty="0" err="1">
                <a:ea typeface="Calibri"/>
                <a:cs typeface="Times New Roman"/>
              </a:rPr>
              <a:t>малолітнього</a:t>
            </a:r>
            <a:r>
              <a:rPr lang="ru-RU" dirty="0">
                <a:ea typeface="Calibri"/>
                <a:cs typeface="Times New Roman"/>
              </a:rPr>
              <a:t> князя Данила Романовича”. </a:t>
            </a:r>
            <a:r>
              <a:rPr lang="ru-RU" dirty="0" err="1">
                <a:ea typeface="Calibri"/>
                <a:cs typeface="Times New Roman"/>
              </a:rPr>
              <a:t>Їй</a:t>
            </a:r>
            <a:r>
              <a:rPr lang="ru-RU" dirty="0">
                <a:ea typeface="Calibri"/>
                <a:cs typeface="Times New Roman"/>
              </a:rPr>
              <a:t> з </a:t>
            </a:r>
            <a:r>
              <a:rPr lang="ru-RU" dirty="0" err="1">
                <a:ea typeface="Calibri"/>
                <a:cs typeface="Times New Roman"/>
              </a:rPr>
              <a:t>синами</a:t>
            </a:r>
            <a:r>
              <a:rPr lang="ru-RU" dirty="0">
                <a:ea typeface="Calibri"/>
                <a:cs typeface="Times New Roman"/>
              </a:rPr>
              <a:t> </a:t>
            </a:r>
            <a:r>
              <a:rPr lang="ru-RU" dirty="0" err="1">
                <a:ea typeface="Calibri"/>
                <a:cs typeface="Times New Roman"/>
              </a:rPr>
              <a:t>довелося</a:t>
            </a:r>
            <a:r>
              <a:rPr lang="ru-RU" dirty="0">
                <a:ea typeface="Calibri"/>
                <a:cs typeface="Times New Roman"/>
              </a:rPr>
              <a:t> </a:t>
            </a:r>
            <a:r>
              <a:rPr lang="ru-RU" dirty="0" err="1">
                <a:ea typeface="Calibri"/>
                <a:cs typeface="Times New Roman"/>
              </a:rPr>
              <a:t>залишити</a:t>
            </a:r>
            <a:r>
              <a:rPr lang="ru-RU" dirty="0">
                <a:ea typeface="Calibri"/>
                <a:cs typeface="Times New Roman"/>
              </a:rPr>
              <a:t> </a:t>
            </a:r>
            <a:r>
              <a:rPr lang="ru-RU" dirty="0" err="1">
                <a:ea typeface="Calibri"/>
                <a:cs typeface="Times New Roman"/>
              </a:rPr>
              <a:t>Галицько-Волинське</a:t>
            </a:r>
            <a:r>
              <a:rPr lang="ru-RU" dirty="0">
                <a:ea typeface="Calibri"/>
                <a:cs typeface="Times New Roman"/>
              </a:rPr>
              <a:t> </a:t>
            </a:r>
            <a:r>
              <a:rPr lang="ru-RU" dirty="0" err="1">
                <a:ea typeface="Calibri"/>
                <a:cs typeface="Times New Roman"/>
              </a:rPr>
              <a:t>князівство</a:t>
            </a:r>
            <a:r>
              <a:rPr lang="ru-RU" dirty="0">
                <a:ea typeface="Calibri"/>
                <a:cs typeface="Times New Roman"/>
              </a:rPr>
              <a:t> й </a:t>
            </a:r>
            <a:r>
              <a:rPr lang="ru-RU" dirty="0" err="1">
                <a:ea typeface="Calibri"/>
                <a:cs typeface="Times New Roman"/>
              </a:rPr>
              <a:t>просити</a:t>
            </a:r>
            <a:r>
              <a:rPr lang="ru-RU" dirty="0">
                <a:ea typeface="Calibri"/>
                <a:cs typeface="Times New Roman"/>
              </a:rPr>
              <a:t> </a:t>
            </a:r>
            <a:r>
              <a:rPr lang="ru-RU" dirty="0" err="1">
                <a:ea typeface="Calibri"/>
                <a:cs typeface="Times New Roman"/>
              </a:rPr>
              <a:t>притулку</a:t>
            </a:r>
            <a:r>
              <a:rPr lang="ru-RU" dirty="0">
                <a:ea typeface="Calibri"/>
                <a:cs typeface="Times New Roman"/>
              </a:rPr>
              <a:t> у </a:t>
            </a:r>
            <a:r>
              <a:rPr lang="ru-RU" dirty="0" err="1">
                <a:ea typeface="Calibri"/>
                <a:cs typeface="Times New Roman"/>
              </a:rPr>
              <a:t>володарів</a:t>
            </a:r>
            <a:r>
              <a:rPr lang="ru-RU" dirty="0">
                <a:ea typeface="Calibri"/>
                <a:cs typeface="Times New Roman"/>
              </a:rPr>
              <a:t> </a:t>
            </a:r>
            <a:r>
              <a:rPr lang="ru-RU" dirty="0" err="1">
                <a:ea typeface="Calibri"/>
                <a:cs typeface="Times New Roman"/>
              </a:rPr>
              <a:t>сусідніх</a:t>
            </a:r>
            <a:r>
              <a:rPr lang="ru-RU" dirty="0">
                <a:ea typeface="Calibri"/>
                <a:cs typeface="Times New Roman"/>
              </a:rPr>
              <a:t> держав, </a:t>
            </a:r>
            <a:r>
              <a:rPr lang="ru-RU" dirty="0" err="1">
                <a:ea typeface="Calibri"/>
                <a:cs typeface="Times New Roman"/>
              </a:rPr>
              <a:t>Польщі</a:t>
            </a:r>
            <a:r>
              <a:rPr lang="ru-RU" dirty="0">
                <a:ea typeface="Calibri"/>
                <a:cs typeface="Times New Roman"/>
              </a:rPr>
              <a:t> й </a:t>
            </a:r>
            <a:r>
              <a:rPr lang="ru-RU" dirty="0" err="1" smtClean="0">
                <a:ea typeface="Calibri"/>
                <a:cs typeface="Times New Roman"/>
              </a:rPr>
              <a:t>Угорщини</a:t>
            </a:r>
            <a:r>
              <a:rPr lang="ru-RU" dirty="0" smtClean="0">
                <a:ea typeface="Calibri"/>
                <a:cs typeface="Times New Roman"/>
              </a:rPr>
              <a:t>.</a:t>
            </a:r>
            <a:r>
              <a:rPr lang="ru-RU" dirty="0">
                <a:ea typeface="Calibri"/>
                <a:cs typeface="Times New Roman"/>
              </a:rPr>
              <a:t>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58849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996952"/>
            <a:ext cx="8229600" cy="1756792"/>
          </a:xfrm>
        </p:spPr>
        <p:txBody>
          <a:bodyPr/>
          <a:lstStyle/>
          <a:p>
            <a:pPr marL="0" lvl="0" indent="0" algn="just">
              <a:lnSpc>
                <a:spcPct val="115000"/>
              </a:lnSpc>
              <a:spcAft>
                <a:spcPts val="1000"/>
              </a:spcAft>
              <a:buClr>
                <a:srgbClr val="000000"/>
              </a:buClr>
              <a:buSzPts val="1800"/>
              <a:buNone/>
            </a:pPr>
            <a:r>
              <a:rPr lang="uk-UA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Данило пройшов важкий шлях </a:t>
            </a:r>
            <a:r>
              <a:rPr lang="uk-UA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боротьби </a:t>
            </a:r>
            <a:r>
              <a:rPr lang="uk-UA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 непокірним боярством та іноземною агресією. Лише наприкінці 1230-х років він остаточно повернув собі </a:t>
            </a:r>
            <a:r>
              <a:rPr lang="uk-UA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батькові </a:t>
            </a:r>
            <a:r>
              <a:rPr lang="uk-UA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володіння й навіть поширив свій політичний контроль на Київ.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1619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</TotalTime>
  <Words>710</Words>
  <Application>Microsoft Office PowerPoint</Application>
  <PresentationFormat>Экран (4:3)</PresentationFormat>
  <Paragraphs>84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Презентация PowerPoint</vt:lpstr>
      <vt:lpstr>тести</vt:lpstr>
      <vt:lpstr>шифограма</vt:lpstr>
      <vt:lpstr>Тема. Князь Данило Романович, його внутрішня політика</vt:lpstr>
      <vt:lpstr>План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Становлення влади Данила Романовича</vt:lpstr>
      <vt:lpstr>Презентация PowerPoint</vt:lpstr>
      <vt:lpstr>Внутрішня політика  Данила Галицького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24</cp:revision>
  <dcterms:created xsi:type="dcterms:W3CDTF">2021-02-21T12:55:00Z</dcterms:created>
  <dcterms:modified xsi:type="dcterms:W3CDTF">2021-11-21T08:38:55Z</dcterms:modified>
</cp:coreProperties>
</file>