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1470" r:id="rId3"/>
    <p:sldId id="1471" r:id="rId4"/>
    <p:sldId id="1472" r:id="rId5"/>
    <p:sldId id="1473" r:id="rId6"/>
    <p:sldId id="1475" r:id="rId7"/>
    <p:sldId id="1480" r:id="rId8"/>
    <p:sldId id="1481" r:id="rId9"/>
    <p:sldId id="1482" r:id="rId10"/>
    <p:sldId id="1487" r:id="rId11"/>
    <p:sldId id="1488" r:id="rId12"/>
    <p:sldId id="1489" r:id="rId13"/>
    <p:sldId id="1483" r:id="rId14"/>
    <p:sldId id="1484" r:id="rId15"/>
    <p:sldId id="1354" r:id="rId16"/>
    <p:sldId id="304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63300"/>
    <a:srgbClr val="413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://teach-inf.at.ua/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://teach-inf.at.ua/" TargetMode="External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8"/>
          <a:stretch/>
        </p:blipFill>
        <p:spPr>
          <a:xfrm>
            <a:off x="0" y="0"/>
            <a:ext cx="4779785" cy="6222513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  <p:sp>
        <p:nvSpPr>
          <p:cNvPr id="23" name="Прямокутник 22">
            <a:hlinkClick r:id="rId7"/>
            <a:extLst>
              <a:ext uri="{FF2B5EF4-FFF2-40B4-BE49-F238E27FC236}">
                <a16:creationId xmlns:a16="http://schemas.microsoft.com/office/drawing/2014/main" id="{672849CE-F27E-4385-971D-A24E41D0BB7E}"/>
              </a:ext>
            </a:extLst>
          </p:cNvPr>
          <p:cNvSpPr/>
          <p:nvPr userDrawn="1"/>
        </p:nvSpPr>
        <p:spPr>
          <a:xfrm>
            <a:off x="6500000" y="6184950"/>
            <a:ext cx="5564194" cy="589217"/>
          </a:xfrm>
          <a:prstGeom prst="rect">
            <a:avLst/>
          </a:prstGeom>
          <a:solidFill>
            <a:srgbClr val="4040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4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teach-inf.at.ua</a:t>
            </a:r>
            <a:endParaRPr lang="uk-UA" sz="4000" b="1" kern="0" dirty="0">
              <a:solidFill>
                <a:schemeClr val="bg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131AF5-8EE2-41B4-9E81-F37FA5892854}"/>
              </a:ext>
            </a:extLst>
          </p:cNvPr>
          <p:cNvSpPr txBox="1"/>
          <p:nvPr userDrawn="1"/>
        </p:nvSpPr>
        <p:spPr>
          <a:xfrm>
            <a:off x="1446022" y="3115274"/>
            <a:ext cx="2441027" cy="1810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ru-RU" sz="138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9</a:t>
            </a:r>
            <a:endParaRPr lang="uk-UA" sz="13800" b="1" i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i="0" dirty="0">
                <a:solidFill>
                  <a:srgbClr val="19426B"/>
                </a:solidFill>
                <a:latin typeface="Comic Sans MS" panose="030F0702030302020204" pitchFamily="66" charset="0"/>
              </a:rPr>
              <a:t>9</a:t>
            </a:r>
            <a:endParaRPr lang="uk-UA" sz="4400" b="1" i="0" dirty="0">
              <a:solidFill>
                <a:srgbClr val="19426B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©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Вивчаємо інформатику        </a:t>
              </a:r>
              <a:r>
                <a:rPr lang="en-US" sz="1400" b="1" i="1" dirty="0">
                  <a:solidFill>
                    <a:srgbClr val="19426B"/>
                  </a:solidFill>
                  <a:latin typeface="Verdana"/>
                  <a:hlinkClick r:id="rId7" tooltip="Перейти на сайт"/>
                </a:rPr>
                <a:t>teach-inf.at.ua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26.01.2022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2017 року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413064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36</a:t>
            </a:r>
          </a:p>
        </p:txBody>
      </p:sp>
      <p:pic>
        <p:nvPicPr>
          <p:cNvPr id="7" name="Picture 2" descr="Ð ÐµÐ·ÑÐ»ÑÑÐ°Ñ Ð¿Ð¾ÑÑÐºÑ Ð·Ð¾Ð±ÑÐ°Ð¶ÐµÐ½Ñ Ð·Ð° Ð·Ð°Ð¿Ð¸ÑÐ¾Ð¼ &quot;Access new icon&quot;">
            <a:extLst>
              <a:ext uri="{FF2B5EF4-FFF2-40B4-BE49-F238E27FC236}">
                <a16:creationId xmlns:a16="http://schemas.microsoft.com/office/drawing/2014/main" id="{341A949C-2EFF-4E21-B241-A7AE156F0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014" y="3727938"/>
            <a:ext cx="2274998" cy="227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AF70315-4AD0-4A4B-BD5A-B9F36154D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7771" y="657131"/>
            <a:ext cx="7137066" cy="1801607"/>
          </a:xfrm>
        </p:spPr>
        <p:txBody>
          <a:bodyPr>
            <a:noAutofit/>
          </a:bodyPr>
          <a:lstStyle/>
          <a:p>
            <a:r>
              <a:rPr lang="uk-UA" sz="5400" dirty="0"/>
              <a:t>Ключі й зовнішні ключі. Зв’язки між записами і таблицями</a:t>
            </a:r>
            <a:endParaRPr lang="uk-UA" sz="6600" dirty="0"/>
          </a:p>
        </p:txBody>
      </p:sp>
      <p:pic>
        <p:nvPicPr>
          <p:cNvPr id="10" name="Picture 2" descr="key icon">
            <a:extLst>
              <a:ext uri="{FF2B5EF4-FFF2-40B4-BE49-F238E27FC236}">
                <a16:creationId xmlns:a16="http://schemas.microsoft.com/office/drawing/2014/main" id="{E52D5A95-82A5-4CA6-A9AE-BFF9C9F2A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438" y="3662320"/>
            <a:ext cx="2333067" cy="2333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Зв'язки в реляційних базах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300082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700" b="1" i="1" kern="0" dirty="0">
                <a:solidFill>
                  <a:srgbClr val="FFFF00"/>
                </a:solidFill>
              </a:rPr>
              <a:t>Один до багатьох </a:t>
            </a:r>
            <a:r>
              <a:rPr lang="uk-UA" sz="2700" b="1" i="1" kern="0" dirty="0">
                <a:solidFill>
                  <a:srgbClr val="FFFFFF"/>
                </a:solidFill>
              </a:rPr>
              <a:t>(позначають як </a:t>
            </a:r>
            <a:r>
              <a:rPr lang="uk-UA" sz="2700" b="1" i="1" kern="0" dirty="0">
                <a:solidFill>
                  <a:srgbClr val="FFFF00"/>
                </a:solidFill>
              </a:rPr>
              <a:t>1:</a:t>
            </a:r>
            <a:r>
              <a:rPr lang="uk-UA" altLang="uk-UA" sz="2700" b="1" kern="0" dirty="0">
                <a:solidFill>
                  <a:srgbClr val="FFFF00"/>
                </a:solidFill>
                <a:sym typeface="Symbol" panose="05050102010706020507" pitchFamily="18" charset="2"/>
              </a:rPr>
              <a:t>∞</a:t>
            </a:r>
            <a:r>
              <a:rPr lang="uk-UA" sz="2700" b="1" i="1" kern="0" dirty="0">
                <a:solidFill>
                  <a:srgbClr val="FFFFFF"/>
                </a:solidFill>
              </a:rPr>
              <a:t> або </a:t>
            </a:r>
            <a:r>
              <a:rPr lang="uk-UA" sz="2700" b="1" i="1" kern="0" dirty="0">
                <a:solidFill>
                  <a:srgbClr val="FFFF00"/>
                </a:solidFill>
              </a:rPr>
              <a:t>1:М</a:t>
            </a:r>
            <a:r>
              <a:rPr lang="uk-UA" sz="2700" b="1" i="1" kern="0" dirty="0">
                <a:solidFill>
                  <a:srgbClr val="FFFFFF"/>
                </a:solidFill>
              </a:rPr>
              <a:t>, де </a:t>
            </a:r>
            <a:r>
              <a:rPr lang="uk-UA" sz="2700" b="1" i="1" kern="0" dirty="0">
                <a:solidFill>
                  <a:srgbClr val="FFFF00"/>
                </a:solidFill>
              </a:rPr>
              <a:t>М</a:t>
            </a:r>
            <a:r>
              <a:rPr lang="uk-UA" sz="2700" b="1" i="1" kern="0" dirty="0">
                <a:solidFill>
                  <a:srgbClr val="FFFFFF"/>
                </a:solidFill>
              </a:rPr>
              <a:t> — від </a:t>
            </a:r>
            <a:r>
              <a:rPr lang="uk-UA" sz="2700" b="1" i="1" kern="0" dirty="0" err="1">
                <a:solidFill>
                  <a:srgbClr val="FFFFFF"/>
                </a:solidFill>
              </a:rPr>
              <a:t>англ</a:t>
            </a:r>
            <a:r>
              <a:rPr lang="uk-UA" sz="2700" b="1" i="1" kern="0" dirty="0">
                <a:solidFill>
                  <a:srgbClr val="FFFFFF"/>
                </a:solidFill>
              </a:rPr>
              <a:t>. </a:t>
            </a:r>
            <a:r>
              <a:rPr lang="en-US" sz="2700" b="1" i="1" kern="0" dirty="0">
                <a:solidFill>
                  <a:srgbClr val="FFFFFF"/>
                </a:solidFill>
              </a:rPr>
              <a:t>Many — </a:t>
            </a:r>
            <a:r>
              <a:rPr lang="uk-UA" sz="2700" b="1" i="1" kern="0" dirty="0">
                <a:solidFill>
                  <a:srgbClr val="FFFFFF"/>
                </a:solidFill>
              </a:rPr>
              <a:t>багато), коли одному екземпляру однієї множини може відповідати кілька екземплярів іншої множини. Наприклад, один учитель інформатики навчає багатьох учнів (одного або кількох класів) і при цьому немає інших учителів інформатики, які здійснюють навчання тих самих учнів;</a:t>
            </a:r>
          </a:p>
        </p:txBody>
      </p:sp>
      <p:graphicFrame>
        <p:nvGraphicFramePr>
          <p:cNvPr id="12" name="Group 189">
            <a:extLst>
              <a:ext uri="{FF2B5EF4-FFF2-40B4-BE49-F238E27FC236}">
                <a16:creationId xmlns:a16="http://schemas.microsoft.com/office/drawing/2014/main" id="{3A1114BB-21FF-466D-9D81-3B58ACA39103}"/>
              </a:ext>
            </a:extLst>
          </p:cNvPr>
          <p:cNvGraphicFramePr>
            <a:graphicFrameLocks noGrp="1"/>
          </p:cNvGraphicFramePr>
          <p:nvPr/>
        </p:nvGraphicFramePr>
        <p:xfrm>
          <a:off x="3027419" y="5087014"/>
          <a:ext cx="1646238" cy="1219200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978066802"/>
                    </a:ext>
                  </a:extLst>
                </a:gridCol>
                <a:gridCol w="1096963">
                  <a:extLst>
                    <a:ext uri="{9D8B030D-6E8A-4147-A177-3AD203B41FA5}">
                      <a16:colId xmlns:a16="http://schemas.microsoft.com/office/drawing/2014/main" val="3348488396"/>
                    </a:ext>
                  </a:extLst>
                </a:gridCol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169688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Монітор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905125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Вінчестер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391368"/>
                  </a:ext>
                </a:extLst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383615"/>
                  </a:ext>
                </a:extLst>
              </a:tr>
            </a:tbl>
          </a:graphicData>
        </a:graphic>
      </p:graphicFrame>
      <p:graphicFrame>
        <p:nvGraphicFramePr>
          <p:cNvPr id="13" name="Group 227">
            <a:extLst>
              <a:ext uri="{FF2B5EF4-FFF2-40B4-BE49-F238E27FC236}">
                <a16:creationId xmlns:a16="http://schemas.microsoft.com/office/drawing/2014/main" id="{BF4AC0C8-9AC7-4B65-8B4A-EE75CE6CDEF5}"/>
              </a:ext>
            </a:extLst>
          </p:cNvPr>
          <p:cNvGraphicFramePr>
            <a:graphicFrameLocks noGrp="1"/>
          </p:cNvGraphicFramePr>
          <p:nvPr/>
        </p:nvGraphicFramePr>
        <p:xfrm>
          <a:off x="6232582" y="5087014"/>
          <a:ext cx="2709862" cy="1260476"/>
        </p:xfrm>
        <a:graphic>
          <a:graphicData uri="http://schemas.openxmlformats.org/drawingml/2006/table">
            <a:tbl>
              <a:tblPr/>
              <a:tblGrid>
                <a:gridCol w="622300">
                  <a:extLst>
                    <a:ext uri="{9D8B030D-6E8A-4147-A177-3AD203B41FA5}">
                      <a16:colId xmlns:a16="http://schemas.microsoft.com/office/drawing/2014/main" val="4163238220"/>
                    </a:ext>
                  </a:extLst>
                </a:gridCol>
                <a:gridCol w="1347787">
                  <a:extLst>
                    <a:ext uri="{9D8B030D-6E8A-4147-A177-3AD203B41FA5}">
                      <a16:colId xmlns:a16="http://schemas.microsoft.com/office/drawing/2014/main" val="2601383362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640888007"/>
                    </a:ext>
                  </a:extLst>
                </a:gridCol>
              </a:tblGrid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товару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Ціна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065949"/>
                  </a:ext>
                </a:extLst>
              </a:tr>
              <a:tr h="314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2 999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210182"/>
                  </a:ext>
                </a:extLst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2 499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3427308"/>
                  </a:ext>
                </a:extLst>
              </a:tr>
              <a:tr h="314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  <a:endParaRPr kumimoji="0" lang="ru-RU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093773"/>
                  </a:ext>
                </a:extLst>
              </a:tr>
            </a:tbl>
          </a:graphicData>
        </a:graphic>
      </p:graphicFrame>
      <p:sp>
        <p:nvSpPr>
          <p:cNvPr id="14" name="Freeform 229">
            <a:extLst>
              <a:ext uri="{FF2B5EF4-FFF2-40B4-BE49-F238E27FC236}">
                <a16:creationId xmlns:a16="http://schemas.microsoft.com/office/drawing/2014/main" id="{FEF3C1B1-8D08-4357-A962-778156BCBC0F}"/>
              </a:ext>
            </a:extLst>
          </p:cNvPr>
          <p:cNvSpPr>
            <a:spLocks/>
          </p:cNvSpPr>
          <p:nvPr/>
        </p:nvSpPr>
        <p:spPr bwMode="auto">
          <a:xfrm>
            <a:off x="3276657" y="4796501"/>
            <a:ext cx="4281487" cy="293688"/>
          </a:xfrm>
          <a:custGeom>
            <a:avLst/>
            <a:gdLst>
              <a:gd name="T0" fmla="*/ 12 w 2697"/>
              <a:gd name="T1" fmla="*/ 244 h 244"/>
              <a:gd name="T2" fmla="*/ 12 w 2697"/>
              <a:gd name="T3" fmla="*/ 163 h 244"/>
              <a:gd name="T4" fmla="*/ 93 w 2697"/>
              <a:gd name="T5" fmla="*/ 23 h 244"/>
              <a:gd name="T6" fmla="*/ 2580 w 2697"/>
              <a:gd name="T7" fmla="*/ 23 h 244"/>
              <a:gd name="T8" fmla="*/ 2694 w 2697"/>
              <a:gd name="T9" fmla="*/ 137 h 244"/>
              <a:gd name="T10" fmla="*/ 2694 w 2697"/>
              <a:gd name="T11" fmla="*/ 241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97" h="244">
                <a:moveTo>
                  <a:pt x="12" y="244"/>
                </a:moveTo>
                <a:lnTo>
                  <a:pt x="12" y="163"/>
                </a:lnTo>
                <a:cubicBezTo>
                  <a:pt x="25" y="126"/>
                  <a:pt x="0" y="52"/>
                  <a:pt x="93" y="23"/>
                </a:cubicBezTo>
                <a:cubicBezTo>
                  <a:pt x="521" y="0"/>
                  <a:pt x="2463" y="1"/>
                  <a:pt x="2580" y="23"/>
                </a:cubicBezTo>
                <a:cubicBezTo>
                  <a:pt x="2697" y="45"/>
                  <a:pt x="2675" y="101"/>
                  <a:pt x="2694" y="137"/>
                </a:cubicBezTo>
                <a:lnTo>
                  <a:pt x="2694" y="241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5" name="Rectangle 230">
            <a:extLst>
              <a:ext uri="{FF2B5EF4-FFF2-40B4-BE49-F238E27FC236}">
                <a16:creationId xmlns:a16="http://schemas.microsoft.com/office/drawing/2014/main" id="{35844EFF-1D54-4933-924F-4951212FE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2169" y="4737764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uk-UA">
                <a:solidFill>
                  <a:srgbClr val="4040C0"/>
                </a:solidFill>
              </a:rPr>
              <a:t>1</a:t>
            </a:r>
          </a:p>
        </p:txBody>
      </p:sp>
      <p:sp>
        <p:nvSpPr>
          <p:cNvPr id="16" name="Rectangle 231">
            <a:extLst>
              <a:ext uri="{FF2B5EF4-FFF2-40B4-BE49-F238E27FC236}">
                <a16:creationId xmlns:a16="http://schemas.microsoft.com/office/drawing/2014/main" id="{A2DC77D1-A890-45F3-8039-80386DCC8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9419" y="4747289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uk-UA" sz="2800">
                <a:solidFill>
                  <a:srgbClr val="4040C0"/>
                </a:solidFill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17" name="AutoShape 236">
            <a:extLst>
              <a:ext uri="{FF2B5EF4-FFF2-40B4-BE49-F238E27FC236}">
                <a16:creationId xmlns:a16="http://schemas.microsoft.com/office/drawing/2014/main" id="{4B524C2B-3587-427F-927B-0D663043B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765" y="4601239"/>
            <a:ext cx="1960479" cy="587375"/>
          </a:xfrm>
          <a:prstGeom prst="wedgeRoundRectCallout">
            <a:avLst>
              <a:gd name="adj1" fmla="val 61222"/>
              <a:gd name="adj2" fmla="val 112688"/>
              <a:gd name="adj3" fmla="val 16667"/>
            </a:avLst>
          </a:prstGeom>
          <a:solidFill>
            <a:srgbClr val="7030A0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uk-UA" altLang="uk-UA" sz="2400" b="1" i="1" dirty="0">
                <a:solidFill>
                  <a:schemeClr val="bg1"/>
                </a:solidFill>
              </a:rPr>
              <a:t>товари</a:t>
            </a:r>
          </a:p>
        </p:txBody>
      </p:sp>
      <p:sp>
        <p:nvSpPr>
          <p:cNvPr id="18" name="AutoShape 237">
            <a:extLst>
              <a:ext uri="{FF2B5EF4-FFF2-40B4-BE49-F238E27FC236}">
                <a16:creationId xmlns:a16="http://schemas.microsoft.com/office/drawing/2014/main" id="{2D0CE142-C8B8-401C-A125-BBD97265B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1506" y="4488526"/>
            <a:ext cx="2502965" cy="587375"/>
          </a:xfrm>
          <a:prstGeom prst="wedgeRoundRectCallout">
            <a:avLst>
              <a:gd name="adj1" fmla="val -60463"/>
              <a:gd name="adj2" fmla="val 94898"/>
              <a:gd name="adj3" fmla="val 16667"/>
            </a:avLst>
          </a:prstGeom>
          <a:solidFill>
            <a:srgbClr val="7030A0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/>
          <a:p>
            <a:pPr algn="ctr"/>
            <a:r>
              <a:rPr lang="uk-UA" altLang="uk-UA" sz="2400" b="1" i="1" dirty="0" err="1">
                <a:solidFill>
                  <a:schemeClr val="bg1"/>
                </a:solidFill>
              </a:rPr>
              <a:t>прайс</a:t>
            </a:r>
            <a:r>
              <a:rPr lang="uk-UA" altLang="uk-UA" sz="2400" b="1" i="1" dirty="0">
                <a:solidFill>
                  <a:schemeClr val="bg1"/>
                </a:solidFill>
              </a:rPr>
              <a:t>-лист</a:t>
            </a:r>
          </a:p>
        </p:txBody>
      </p:sp>
    </p:spTree>
    <p:extLst>
      <p:ext uri="{BB962C8B-B14F-4D97-AF65-F5344CB8AC3E}">
        <p14:creationId xmlns:p14="http://schemas.microsoft.com/office/powerpoint/2010/main" val="59765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/>
      <p:bldP spid="16" grpId="0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Зв'язки в реляційних базах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249299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600" b="1" i="1" kern="0" dirty="0">
                <a:solidFill>
                  <a:srgbClr val="FFFF00"/>
                </a:solidFill>
              </a:rPr>
              <a:t>Багато до одного </a:t>
            </a:r>
            <a:r>
              <a:rPr lang="uk-UA" sz="2600" b="1" i="1" kern="0" dirty="0">
                <a:solidFill>
                  <a:srgbClr val="FFFFFF"/>
                </a:solidFill>
              </a:rPr>
              <a:t>(позначають </a:t>
            </a:r>
            <a:r>
              <a:rPr lang="uk-UA" altLang="uk-UA" sz="2600" b="1" kern="0" dirty="0">
                <a:solidFill>
                  <a:srgbClr val="FFFF00"/>
                </a:solidFill>
                <a:sym typeface="Symbol" panose="05050102010706020507" pitchFamily="18" charset="2"/>
              </a:rPr>
              <a:t>∞:1</a:t>
            </a:r>
            <a:r>
              <a:rPr lang="uk-UA" sz="2600" b="1" i="1" kern="0" dirty="0">
                <a:solidFill>
                  <a:srgbClr val="FFFFFF"/>
                </a:solidFill>
              </a:rPr>
              <a:t> або </a:t>
            </a:r>
            <a:r>
              <a:rPr lang="uk-UA" sz="2600" b="1" i="1" kern="0" dirty="0">
                <a:solidFill>
                  <a:srgbClr val="FFFF00"/>
                </a:solidFill>
              </a:rPr>
              <a:t>М:1</a:t>
            </a:r>
            <a:r>
              <a:rPr lang="uk-UA" sz="2600" b="1" i="1" kern="0" dirty="0">
                <a:solidFill>
                  <a:srgbClr val="FFFFFF"/>
                </a:solidFill>
              </a:rPr>
              <a:t>), коли кільком екземплярам однієї множини відповідає один екземпляр іншої множини. Цей тип зв'язку є протилежним до зв'язку один до багатьох. Наприклад, багато учнів входять до складу тільки одного класу (і тільки до нього) і, навпаки, тільки в певному (одному) класі навчається багато учнів;</a:t>
            </a:r>
          </a:p>
        </p:txBody>
      </p:sp>
      <p:graphicFrame>
        <p:nvGraphicFramePr>
          <p:cNvPr id="19" name="Group 56">
            <a:extLst>
              <a:ext uri="{FF2B5EF4-FFF2-40B4-BE49-F238E27FC236}">
                <a16:creationId xmlns:a16="http://schemas.microsoft.com/office/drawing/2014/main" id="{ADFD143C-DD96-43FB-952E-894213F6C51D}"/>
              </a:ext>
            </a:extLst>
          </p:cNvPr>
          <p:cNvGraphicFramePr>
            <a:graphicFrameLocks noGrp="1"/>
          </p:cNvGraphicFramePr>
          <p:nvPr/>
        </p:nvGraphicFramePr>
        <p:xfrm>
          <a:off x="1957687" y="4615115"/>
          <a:ext cx="1646237" cy="1219200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3919463731"/>
                    </a:ext>
                  </a:extLst>
                </a:gridCol>
                <a:gridCol w="1096962">
                  <a:extLst>
                    <a:ext uri="{9D8B030D-6E8A-4147-A177-3AD203B41FA5}">
                      <a16:colId xmlns:a16="http://schemas.microsoft.com/office/drawing/2014/main" val="2712697508"/>
                    </a:ext>
                  </a:extLst>
                </a:gridCol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Прізвище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133760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680805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Петров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888358"/>
                  </a:ext>
                </a:extLst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6305370"/>
                  </a:ext>
                </a:extLst>
              </a:tr>
            </a:tbl>
          </a:graphicData>
        </a:graphic>
      </p:graphicFrame>
      <p:graphicFrame>
        <p:nvGraphicFramePr>
          <p:cNvPr id="20" name="Group 184">
            <a:extLst>
              <a:ext uri="{FF2B5EF4-FFF2-40B4-BE49-F238E27FC236}">
                <a16:creationId xmlns:a16="http://schemas.microsoft.com/office/drawing/2014/main" id="{AA25DB2E-65B0-48CD-B1E4-82B19E46B0C9}"/>
              </a:ext>
            </a:extLst>
          </p:cNvPr>
          <p:cNvGraphicFramePr>
            <a:graphicFrameLocks noGrp="1"/>
          </p:cNvGraphicFramePr>
          <p:nvPr/>
        </p:nvGraphicFramePr>
        <p:xfrm>
          <a:off x="8318799" y="4629402"/>
          <a:ext cx="1646238" cy="1524000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4136324572"/>
                    </a:ext>
                  </a:extLst>
                </a:gridCol>
                <a:gridCol w="1096963">
                  <a:extLst>
                    <a:ext uri="{9D8B030D-6E8A-4147-A177-3AD203B41FA5}">
                      <a16:colId xmlns:a16="http://schemas.microsoft.com/office/drawing/2014/main" val="3311798858"/>
                    </a:ext>
                  </a:extLst>
                </a:gridCol>
              </a:tblGrid>
              <a:tr h="298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359400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Історія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185225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Географія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062532"/>
                  </a:ext>
                </a:extLst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Біологія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425253"/>
                  </a:ext>
                </a:extLst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213094"/>
                  </a:ext>
                </a:extLst>
              </a:tr>
            </a:tbl>
          </a:graphicData>
        </a:graphic>
      </p:graphicFrame>
      <p:graphicFrame>
        <p:nvGraphicFramePr>
          <p:cNvPr id="21" name="Group 199">
            <a:extLst>
              <a:ext uri="{FF2B5EF4-FFF2-40B4-BE49-F238E27FC236}">
                <a16:creationId xmlns:a16="http://schemas.microsoft.com/office/drawing/2014/main" id="{26CB1890-F670-4AEB-B296-873D3C827F04}"/>
              </a:ext>
            </a:extLst>
          </p:cNvPr>
          <p:cNvGraphicFramePr>
            <a:graphicFrameLocks noGrp="1"/>
          </p:cNvGraphicFramePr>
          <p:nvPr/>
        </p:nvGraphicFramePr>
        <p:xfrm>
          <a:off x="4210349" y="4624640"/>
          <a:ext cx="3609975" cy="1737360"/>
        </p:xfrm>
        <a:graphic>
          <a:graphicData uri="http://schemas.openxmlformats.org/drawingml/2006/table">
            <a:tbl>
              <a:tblPr/>
              <a:tblGrid>
                <a:gridCol w="519113">
                  <a:extLst>
                    <a:ext uri="{9D8B030D-6E8A-4147-A177-3AD203B41FA5}">
                      <a16:colId xmlns:a16="http://schemas.microsoft.com/office/drawing/2014/main" val="1588360415"/>
                    </a:ext>
                  </a:extLst>
                </a:gridCol>
                <a:gridCol w="998537">
                  <a:extLst>
                    <a:ext uri="{9D8B030D-6E8A-4147-A177-3AD203B41FA5}">
                      <a16:colId xmlns:a16="http://schemas.microsoft.com/office/drawing/2014/main" val="1940562686"/>
                    </a:ext>
                  </a:extLst>
                </a:gridCol>
                <a:gridCol w="1074738">
                  <a:extLst>
                    <a:ext uri="{9D8B030D-6E8A-4147-A177-3AD203B41FA5}">
                      <a16:colId xmlns:a16="http://schemas.microsoft.com/office/drawing/2014/main" val="2956771424"/>
                    </a:ext>
                  </a:extLst>
                </a:gridCol>
                <a:gridCol w="1017587">
                  <a:extLst>
                    <a:ext uri="{9D8B030D-6E8A-4147-A177-3AD203B41FA5}">
                      <a16:colId xmlns:a16="http://schemas.microsoft.com/office/drawing/2014/main" val="439039718"/>
                    </a:ext>
                  </a:extLst>
                </a:gridCol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вчителя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предмету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Клас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694498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9-А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867386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8-Б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866486"/>
                  </a:ext>
                </a:extLst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7-В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892399"/>
                  </a:ext>
                </a:extLst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  <a:endParaRPr kumimoji="0" lang="ru-RU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0883243"/>
                  </a:ext>
                </a:extLst>
              </a:tr>
            </a:tbl>
          </a:graphicData>
        </a:graphic>
      </p:graphicFrame>
      <p:sp>
        <p:nvSpPr>
          <p:cNvPr id="22" name="Freeform 185">
            <a:extLst>
              <a:ext uri="{FF2B5EF4-FFF2-40B4-BE49-F238E27FC236}">
                <a16:creationId xmlns:a16="http://schemas.microsoft.com/office/drawing/2014/main" id="{AB67007C-2D5A-4E84-8140-9F040ACAF23B}"/>
              </a:ext>
            </a:extLst>
          </p:cNvPr>
          <p:cNvSpPr>
            <a:spLocks/>
          </p:cNvSpPr>
          <p:nvPr/>
        </p:nvSpPr>
        <p:spPr bwMode="auto">
          <a:xfrm>
            <a:off x="2187874" y="4315077"/>
            <a:ext cx="3017838" cy="293688"/>
          </a:xfrm>
          <a:custGeom>
            <a:avLst/>
            <a:gdLst>
              <a:gd name="T0" fmla="*/ 12 w 2697"/>
              <a:gd name="T1" fmla="*/ 244 h 244"/>
              <a:gd name="T2" fmla="*/ 12 w 2697"/>
              <a:gd name="T3" fmla="*/ 163 h 244"/>
              <a:gd name="T4" fmla="*/ 93 w 2697"/>
              <a:gd name="T5" fmla="*/ 23 h 244"/>
              <a:gd name="T6" fmla="*/ 2580 w 2697"/>
              <a:gd name="T7" fmla="*/ 23 h 244"/>
              <a:gd name="T8" fmla="*/ 2694 w 2697"/>
              <a:gd name="T9" fmla="*/ 137 h 244"/>
              <a:gd name="T10" fmla="*/ 2694 w 2697"/>
              <a:gd name="T11" fmla="*/ 241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97" h="244">
                <a:moveTo>
                  <a:pt x="12" y="244"/>
                </a:moveTo>
                <a:lnTo>
                  <a:pt x="12" y="163"/>
                </a:lnTo>
                <a:cubicBezTo>
                  <a:pt x="25" y="126"/>
                  <a:pt x="0" y="52"/>
                  <a:pt x="93" y="23"/>
                </a:cubicBezTo>
                <a:cubicBezTo>
                  <a:pt x="521" y="0"/>
                  <a:pt x="2463" y="1"/>
                  <a:pt x="2580" y="23"/>
                </a:cubicBezTo>
                <a:cubicBezTo>
                  <a:pt x="2697" y="45"/>
                  <a:pt x="2675" y="101"/>
                  <a:pt x="2694" y="137"/>
                </a:cubicBezTo>
                <a:lnTo>
                  <a:pt x="2694" y="241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23" name="Freeform 186">
            <a:extLst>
              <a:ext uri="{FF2B5EF4-FFF2-40B4-BE49-F238E27FC236}">
                <a16:creationId xmlns:a16="http://schemas.microsoft.com/office/drawing/2014/main" id="{D80DED39-C10F-443E-A2DA-6D61F9A431BC}"/>
              </a:ext>
            </a:extLst>
          </p:cNvPr>
          <p:cNvSpPr>
            <a:spLocks/>
          </p:cNvSpPr>
          <p:nvPr/>
        </p:nvSpPr>
        <p:spPr bwMode="auto">
          <a:xfrm>
            <a:off x="6183612" y="4334127"/>
            <a:ext cx="2359025" cy="293688"/>
          </a:xfrm>
          <a:custGeom>
            <a:avLst/>
            <a:gdLst>
              <a:gd name="T0" fmla="*/ 12 w 2697"/>
              <a:gd name="T1" fmla="*/ 244 h 244"/>
              <a:gd name="T2" fmla="*/ 12 w 2697"/>
              <a:gd name="T3" fmla="*/ 163 h 244"/>
              <a:gd name="T4" fmla="*/ 93 w 2697"/>
              <a:gd name="T5" fmla="*/ 23 h 244"/>
              <a:gd name="T6" fmla="*/ 2580 w 2697"/>
              <a:gd name="T7" fmla="*/ 23 h 244"/>
              <a:gd name="T8" fmla="*/ 2694 w 2697"/>
              <a:gd name="T9" fmla="*/ 137 h 244"/>
              <a:gd name="T10" fmla="*/ 2694 w 2697"/>
              <a:gd name="T11" fmla="*/ 241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97" h="244">
                <a:moveTo>
                  <a:pt x="12" y="244"/>
                </a:moveTo>
                <a:lnTo>
                  <a:pt x="12" y="163"/>
                </a:lnTo>
                <a:cubicBezTo>
                  <a:pt x="25" y="126"/>
                  <a:pt x="0" y="52"/>
                  <a:pt x="93" y="23"/>
                </a:cubicBezTo>
                <a:cubicBezTo>
                  <a:pt x="521" y="0"/>
                  <a:pt x="2463" y="1"/>
                  <a:pt x="2580" y="23"/>
                </a:cubicBezTo>
                <a:cubicBezTo>
                  <a:pt x="2697" y="45"/>
                  <a:pt x="2675" y="101"/>
                  <a:pt x="2694" y="137"/>
                </a:cubicBezTo>
                <a:lnTo>
                  <a:pt x="2694" y="241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24" name="AutoShape 188">
            <a:extLst>
              <a:ext uri="{FF2B5EF4-FFF2-40B4-BE49-F238E27FC236}">
                <a16:creationId xmlns:a16="http://schemas.microsoft.com/office/drawing/2014/main" id="{24636198-5A15-44EB-85CD-2328DDB00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3287" y="3818190"/>
            <a:ext cx="1771650" cy="415925"/>
          </a:xfrm>
          <a:prstGeom prst="wedgeRoundRectCallout">
            <a:avLst>
              <a:gd name="adj1" fmla="val -4931"/>
              <a:gd name="adj2" fmla="val 146944"/>
              <a:gd name="adj3" fmla="val 16667"/>
            </a:avLst>
          </a:prstGeom>
          <a:solidFill>
            <a:srgbClr val="7030A0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uk-UA" sz="2400" b="1" i="1" dirty="0">
                <a:solidFill>
                  <a:schemeClr val="bg1"/>
                </a:solidFill>
              </a:rPr>
              <a:t>розклад</a:t>
            </a:r>
          </a:p>
        </p:txBody>
      </p:sp>
      <p:sp>
        <p:nvSpPr>
          <p:cNvPr id="25" name="Rectangle 200">
            <a:extLst>
              <a:ext uri="{FF2B5EF4-FFF2-40B4-BE49-F238E27FC236}">
                <a16:creationId xmlns:a16="http://schemas.microsoft.com/office/drawing/2014/main" id="{CC7CFEC4-DEF9-47CF-A322-EA792F9F5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0712" y="4294440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uk-UA" sz="2800">
                <a:solidFill>
                  <a:srgbClr val="4040C0"/>
                </a:solidFill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26" name="Rectangle 202">
            <a:extLst>
              <a:ext uri="{FF2B5EF4-FFF2-40B4-BE49-F238E27FC236}">
                <a16:creationId xmlns:a16="http://schemas.microsoft.com/office/drawing/2014/main" id="{8DD56799-25FE-41CE-8E5A-5E7188C5B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6137" y="4302377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uk-UA" sz="2800">
                <a:solidFill>
                  <a:srgbClr val="4040C0"/>
                </a:solidFill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27" name="Rectangle 206">
            <a:extLst>
              <a:ext uri="{FF2B5EF4-FFF2-40B4-BE49-F238E27FC236}">
                <a16:creationId xmlns:a16="http://schemas.microsoft.com/office/drawing/2014/main" id="{A21F1723-F0D4-4FB2-8F2E-CEAE5A446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2912" y="4303965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uk-UA">
                <a:solidFill>
                  <a:srgbClr val="4040C0"/>
                </a:solidFill>
              </a:rPr>
              <a:t>1</a:t>
            </a:r>
          </a:p>
        </p:txBody>
      </p:sp>
      <p:sp>
        <p:nvSpPr>
          <p:cNvPr id="28" name="Rectangle 207">
            <a:extLst>
              <a:ext uri="{FF2B5EF4-FFF2-40B4-BE49-F238E27FC236}">
                <a16:creationId xmlns:a16="http://schemas.microsoft.com/office/drawing/2014/main" id="{B950B45F-1B28-40D9-859B-470362807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4387" y="4323015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uk-UA">
                <a:solidFill>
                  <a:srgbClr val="4040C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9099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4" grpId="0" animBg="1"/>
      <p:bldP spid="25" grpId="0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Зв'язки в реляційних базах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258532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700" b="1" i="1" kern="0" dirty="0">
                <a:solidFill>
                  <a:srgbClr val="FFFF00"/>
                </a:solidFill>
              </a:rPr>
              <a:t>Багато до багатьох </a:t>
            </a:r>
            <a:r>
              <a:rPr lang="uk-UA" sz="2700" b="1" i="1" kern="0" dirty="0">
                <a:solidFill>
                  <a:srgbClr val="FFFFFF"/>
                </a:solidFill>
              </a:rPr>
              <a:t>(позначають </a:t>
            </a:r>
            <a:r>
              <a:rPr lang="uk-UA" altLang="uk-UA" sz="2700" b="1" kern="0" dirty="0">
                <a:solidFill>
                  <a:srgbClr val="FFFF00"/>
                </a:solidFill>
                <a:sym typeface="Symbol" panose="05050102010706020507" pitchFamily="18" charset="2"/>
              </a:rPr>
              <a:t>∞:∞</a:t>
            </a:r>
            <a:r>
              <a:rPr lang="uk-UA" sz="2700" b="1" i="1" kern="0" dirty="0">
                <a:solidFill>
                  <a:srgbClr val="FFFFFF"/>
                </a:solidFill>
              </a:rPr>
              <a:t> або </a:t>
            </a:r>
            <a:r>
              <a:rPr lang="uk-UA" sz="2700" b="1" i="1" kern="0" dirty="0">
                <a:solidFill>
                  <a:srgbClr val="FFFF00"/>
                </a:solidFill>
              </a:rPr>
              <a:t>М:М</a:t>
            </a:r>
            <a:r>
              <a:rPr lang="uk-UA" sz="2700" b="1" i="1" kern="0" dirty="0">
                <a:solidFill>
                  <a:srgbClr val="FFFFFF"/>
                </a:solidFill>
              </a:rPr>
              <a:t>), коли кільком екземплярам однієї множини можуть відповідати кілька екземплярів іншої множини. Наприклад, множина учнів класу (багато) можуть отримувати різні (багато) оцінки, що будуть визначати рівень їх навчальних досягнень з інформатики.</a:t>
            </a:r>
          </a:p>
        </p:txBody>
      </p:sp>
      <p:graphicFrame>
        <p:nvGraphicFramePr>
          <p:cNvPr id="6" name="Group 5">
            <a:extLst>
              <a:ext uri="{FF2B5EF4-FFF2-40B4-BE49-F238E27FC236}">
                <a16:creationId xmlns:a16="http://schemas.microsoft.com/office/drawing/2014/main" id="{D3FA321F-53D8-4732-A8EE-53E66F8073D4}"/>
              </a:ext>
            </a:extLst>
          </p:cNvPr>
          <p:cNvGraphicFramePr>
            <a:graphicFrameLocks noGrp="1"/>
          </p:cNvGraphicFramePr>
          <p:nvPr/>
        </p:nvGraphicFramePr>
        <p:xfrm>
          <a:off x="3783536" y="4654992"/>
          <a:ext cx="1646237" cy="1219200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3881741917"/>
                    </a:ext>
                  </a:extLst>
                </a:gridCol>
                <a:gridCol w="1096962">
                  <a:extLst>
                    <a:ext uri="{9D8B030D-6E8A-4147-A177-3AD203B41FA5}">
                      <a16:colId xmlns:a16="http://schemas.microsoft.com/office/drawing/2014/main" val="4282519638"/>
                    </a:ext>
                  </a:extLst>
                </a:gridCol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Прізвище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201083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215487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Петров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203612"/>
                  </a:ext>
                </a:extLst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689867"/>
                  </a:ext>
                </a:extLst>
              </a:tr>
            </a:tbl>
          </a:graphicData>
        </a:graphic>
      </p:graphicFrame>
      <p:graphicFrame>
        <p:nvGraphicFramePr>
          <p:cNvPr id="7" name="Group 209">
            <a:extLst>
              <a:ext uri="{FF2B5EF4-FFF2-40B4-BE49-F238E27FC236}">
                <a16:creationId xmlns:a16="http://schemas.microsoft.com/office/drawing/2014/main" id="{2F6E30E4-0F93-4CDF-BC5A-303A6D40B3C6}"/>
              </a:ext>
            </a:extLst>
          </p:cNvPr>
          <p:cNvGraphicFramePr>
            <a:graphicFrameLocks noGrp="1"/>
          </p:cNvGraphicFramePr>
          <p:nvPr/>
        </p:nvGraphicFramePr>
        <p:xfrm>
          <a:off x="6526736" y="4618479"/>
          <a:ext cx="1646237" cy="1524000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1064876811"/>
                    </a:ext>
                  </a:extLst>
                </a:gridCol>
                <a:gridCol w="1096962">
                  <a:extLst>
                    <a:ext uri="{9D8B030D-6E8A-4147-A177-3AD203B41FA5}">
                      <a16:colId xmlns:a16="http://schemas.microsoft.com/office/drawing/2014/main" val="183988063"/>
                    </a:ext>
                  </a:extLst>
                </a:gridCol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137383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Історія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2945917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Географія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9903585"/>
                  </a:ext>
                </a:extLst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Біологія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91979"/>
                  </a:ext>
                </a:extLst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  <a:endParaRPr kumimoji="0" lang="ru-RU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408471"/>
                  </a:ext>
                </a:extLst>
              </a:tr>
            </a:tbl>
          </a:graphicData>
        </a:graphic>
      </p:graphicFrame>
      <p:sp>
        <p:nvSpPr>
          <p:cNvPr id="9" name="Line 51">
            <a:extLst>
              <a:ext uri="{FF2B5EF4-FFF2-40B4-BE49-F238E27FC236}">
                <a16:creationId xmlns:a16="http://schemas.microsoft.com/office/drawing/2014/main" id="{F767D2AA-B550-4BD2-813E-989499A9A3CF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2936" y="5110604"/>
            <a:ext cx="1309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0" name="Line 52">
            <a:extLst>
              <a:ext uri="{FF2B5EF4-FFF2-40B4-BE49-F238E27FC236}">
                <a16:creationId xmlns:a16="http://schemas.microsoft.com/office/drawing/2014/main" id="{B8C5726B-091D-4A5B-A9B2-F54D1AF42D7D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7698" y="5105842"/>
            <a:ext cx="1314450" cy="2714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1" name="Line 53">
            <a:extLst>
              <a:ext uri="{FF2B5EF4-FFF2-40B4-BE49-F238E27FC236}">
                <a16:creationId xmlns:a16="http://schemas.microsoft.com/office/drawing/2014/main" id="{D841C874-B987-441A-A9AD-2386058501E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2461" y="5377304"/>
            <a:ext cx="1309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2" name="Line 54">
            <a:extLst>
              <a:ext uri="{FF2B5EF4-FFF2-40B4-BE49-F238E27FC236}">
                <a16:creationId xmlns:a16="http://schemas.microsoft.com/office/drawing/2014/main" id="{92535F46-A085-4882-8CE7-B881F5180844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2461" y="5377304"/>
            <a:ext cx="1309687" cy="3095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3" name="AutoShape 189">
            <a:extLst>
              <a:ext uri="{FF2B5EF4-FFF2-40B4-BE49-F238E27FC236}">
                <a16:creationId xmlns:a16="http://schemas.microsoft.com/office/drawing/2014/main" id="{0DD6EC72-1DAF-4DCE-B20F-5816D7EFB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012" y="4283517"/>
            <a:ext cx="1821199" cy="512762"/>
          </a:xfrm>
          <a:prstGeom prst="wedgeRoundRectCallout">
            <a:avLst>
              <a:gd name="adj1" fmla="val 64699"/>
              <a:gd name="adj2" fmla="val 119468"/>
              <a:gd name="adj3" fmla="val 16667"/>
            </a:avLst>
          </a:prstGeom>
          <a:solidFill>
            <a:srgbClr val="7030A0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uk-UA" sz="2400" b="1" i="1" dirty="0">
                <a:solidFill>
                  <a:schemeClr val="bg1"/>
                </a:solidFill>
              </a:rPr>
              <a:t>вчителі</a:t>
            </a:r>
          </a:p>
        </p:txBody>
      </p:sp>
      <p:sp>
        <p:nvSpPr>
          <p:cNvPr id="14" name="AutoShape 190">
            <a:extLst>
              <a:ext uri="{FF2B5EF4-FFF2-40B4-BE49-F238E27FC236}">
                <a16:creationId xmlns:a16="http://schemas.microsoft.com/office/drawing/2014/main" id="{B43AAED9-782C-4431-87D9-886751C2E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1436" y="4348604"/>
            <a:ext cx="2153938" cy="630234"/>
          </a:xfrm>
          <a:prstGeom prst="wedgeRoundRectCallout">
            <a:avLst>
              <a:gd name="adj1" fmla="val -76394"/>
              <a:gd name="adj2" fmla="val 117176"/>
              <a:gd name="adj3" fmla="val 16667"/>
            </a:avLst>
          </a:prstGeom>
          <a:solidFill>
            <a:srgbClr val="7030A0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uk-UA" sz="2400" b="1" i="1" dirty="0">
                <a:solidFill>
                  <a:schemeClr val="bg1"/>
                </a:solidFill>
              </a:rPr>
              <a:t>предмети</a:t>
            </a:r>
          </a:p>
        </p:txBody>
      </p:sp>
      <p:sp>
        <p:nvSpPr>
          <p:cNvPr id="15" name="Rectangle 203">
            <a:extLst>
              <a:ext uri="{FF2B5EF4-FFF2-40B4-BE49-F238E27FC236}">
                <a16:creationId xmlns:a16="http://schemas.microsoft.com/office/drawing/2014/main" id="{97FFA142-227C-4646-BDDE-B0DBC0F55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3586" y="4796279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uk-UA" sz="2800">
                <a:solidFill>
                  <a:srgbClr val="4040C0"/>
                </a:solidFill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16" name="Rectangle 204">
            <a:extLst>
              <a:ext uri="{FF2B5EF4-FFF2-40B4-BE49-F238E27FC236}">
                <a16:creationId xmlns:a16="http://schemas.microsoft.com/office/drawing/2014/main" id="{A5959A53-185C-40E4-B6BB-758EB6C2B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9073" y="4796279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uk-UA" sz="2800">
                <a:solidFill>
                  <a:srgbClr val="4040C0"/>
                </a:solidFill>
                <a:sym typeface="Symbol" panose="05050102010706020507" pitchFamily="18" charset="2"/>
              </a:rPr>
              <a:t></a:t>
            </a:r>
          </a:p>
        </p:txBody>
      </p:sp>
    </p:spTree>
    <p:extLst>
      <p:ext uri="{BB962C8B-B14F-4D97-AF65-F5344CB8AC3E}">
        <p14:creationId xmlns:p14="http://schemas.microsoft.com/office/powerpoint/2010/main" val="370096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Для тих, хто хоче знати більше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Зв'язки між таблицями бази даних класифікують також за повнотою. За цією класифікацією виділяють зв'язки, у яких: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96997F-74E3-4729-815A-2B288ADFC06F}"/>
              </a:ext>
            </a:extLst>
          </p:cNvPr>
          <p:cNvSpPr txBox="1"/>
          <p:nvPr/>
        </p:nvSpPr>
        <p:spPr>
          <a:xfrm>
            <a:off x="70929" y="2693470"/>
            <a:ext cx="12050142" cy="138499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кожний екземпляр однієї множини </a:t>
            </a:r>
            <a:r>
              <a:rPr lang="uk-UA" sz="2800" b="1" i="1" kern="0" dirty="0">
                <a:solidFill>
                  <a:srgbClr val="FFFF00"/>
                </a:solidFill>
              </a:rPr>
              <a:t>обов'язково пов'язаний</a:t>
            </a:r>
            <a:r>
              <a:rPr lang="uk-UA" sz="2800" b="1" i="1" kern="0" dirty="0">
                <a:solidFill>
                  <a:srgbClr val="FFFFFF"/>
                </a:solidFill>
              </a:rPr>
              <a:t> з одним чи кількома екземплярами іншої множини.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77A23E-264E-4DB7-B6C4-0D0B55D13134}"/>
              </a:ext>
            </a:extLst>
          </p:cNvPr>
          <p:cNvSpPr txBox="1"/>
          <p:nvPr/>
        </p:nvSpPr>
        <p:spPr>
          <a:xfrm>
            <a:off x="70929" y="4190177"/>
            <a:ext cx="12050142" cy="9541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Наприклад, зв'язок між множиною класів і множиною учнів передбачає, що;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04BC9A-FF11-4A8A-89DA-3EA3AA0AB290}"/>
              </a:ext>
            </a:extLst>
          </p:cNvPr>
          <p:cNvSpPr txBox="1"/>
          <p:nvPr/>
        </p:nvSpPr>
        <p:spPr>
          <a:xfrm>
            <a:off x="70929" y="5255996"/>
            <a:ext cx="4987672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кожен учень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належить до певного класу</a:t>
            </a:r>
            <a:endParaRPr lang="uk-UA" sz="2800" b="1" i="1" kern="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EB658-F9A0-4178-8E47-845DB0A9543E}"/>
              </a:ext>
            </a:extLst>
          </p:cNvPr>
          <p:cNvSpPr txBox="1"/>
          <p:nvPr/>
        </p:nvSpPr>
        <p:spPr>
          <a:xfrm>
            <a:off x="7133398" y="5255996"/>
            <a:ext cx="4987672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кожний клас складається з певної кількості учнів</a:t>
            </a:r>
            <a:endParaRPr lang="uk-UA" sz="2800" b="1" i="1" kern="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E085C2-72E0-4D4F-8E4F-E1A3CB659541}"/>
              </a:ext>
            </a:extLst>
          </p:cNvPr>
          <p:cNvSpPr txBox="1"/>
          <p:nvPr/>
        </p:nvSpPr>
        <p:spPr>
          <a:xfrm>
            <a:off x="5171185" y="5656105"/>
            <a:ext cx="1849630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і</a:t>
            </a:r>
            <a:endParaRPr lang="uk-UA" sz="3200" b="1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Для тих, хто хоче знати більше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(Продовження…) Класифікація баз даних за повнотою: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F35831-F53B-4E9C-850B-39AB8A28EAAA}"/>
              </a:ext>
            </a:extLst>
          </p:cNvPr>
          <p:cNvSpPr txBox="1"/>
          <p:nvPr/>
        </p:nvSpPr>
        <p:spPr>
          <a:xfrm>
            <a:off x="70929" y="2245790"/>
            <a:ext cx="12050142" cy="138499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кожний екземпляр однієї множини </a:t>
            </a:r>
            <a:r>
              <a:rPr lang="uk-UA" sz="2800" b="1" i="1" kern="0" dirty="0">
                <a:solidFill>
                  <a:srgbClr val="FFFF00"/>
                </a:solidFill>
              </a:rPr>
              <a:t>не обов'язково пов'язаний</a:t>
            </a:r>
            <a:r>
              <a:rPr lang="uk-UA" sz="2800" b="1" i="1" kern="0" dirty="0">
                <a:solidFill>
                  <a:srgbClr val="FFFFFF"/>
                </a:solidFill>
              </a:rPr>
              <a:t> хоча б з одним екземпляром іншої множини.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2D1C7C-3E97-41BA-A7F4-37B0612BF240}"/>
              </a:ext>
            </a:extLst>
          </p:cNvPr>
          <p:cNvSpPr txBox="1"/>
          <p:nvPr/>
        </p:nvSpPr>
        <p:spPr>
          <a:xfrm>
            <a:off x="70929" y="3750893"/>
            <a:ext cx="12050142" cy="138499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Наприклад, між множинами учнів і множиною годинників може бути встановлено зв'язок, який передбачає: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40DD90-9425-4EBD-802B-98C238F1396D}"/>
              </a:ext>
            </a:extLst>
          </p:cNvPr>
          <p:cNvSpPr txBox="1"/>
          <p:nvPr/>
        </p:nvSpPr>
        <p:spPr>
          <a:xfrm>
            <a:off x="70929" y="5238040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 не кожен учень має власний годинник.</a:t>
            </a:r>
          </a:p>
        </p:txBody>
      </p:sp>
    </p:spTree>
    <p:extLst>
      <p:ext uri="{BB962C8B-B14F-4D97-AF65-F5344CB8AC3E}">
        <p14:creationId xmlns:p14="http://schemas.microsoft.com/office/powerpoint/2010/main" val="100558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Дайте відповіді на 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 таке ключове поле? Які вимоги до ключового поля?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2008" y="2256548"/>
            <a:ext cx="12050142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Які види ключів використовують в </a:t>
            </a:r>
            <a:r>
              <a:rPr lang="uk-UA" sz="2800" b="1" i="1" kern="0" dirty="0" err="1">
                <a:solidFill>
                  <a:srgbClr val="002060"/>
                </a:solidFill>
              </a:rPr>
              <a:t>реляціиніи</a:t>
            </a:r>
            <a:r>
              <a:rPr lang="uk-UA" sz="2800" b="1" i="1" kern="0" dirty="0">
                <a:solidFill>
                  <a:srgbClr val="002060"/>
                </a:solidFill>
              </a:rPr>
              <a:t> базі даних? Чим вони відрізняються?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929" y="331633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типи зв'язків можна установити між об'єктами таблиць у реляційній базі даних?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17B8FD-57B0-4B9A-8578-022ECA15D7C9}"/>
              </a:ext>
            </a:extLst>
          </p:cNvPr>
          <p:cNvSpPr txBox="1"/>
          <p:nvPr/>
        </p:nvSpPr>
        <p:spPr>
          <a:xfrm>
            <a:off x="70929" y="4376118"/>
            <a:ext cx="10454845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Які особливості зв'язку один до одного між об'єктами таблиць у реляційній базі даних?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041FF0-83CB-4EBF-9BC2-64C7A0406041}"/>
              </a:ext>
            </a:extLst>
          </p:cNvPr>
          <p:cNvSpPr txBox="1"/>
          <p:nvPr/>
        </p:nvSpPr>
        <p:spPr>
          <a:xfrm>
            <a:off x="78161" y="5435903"/>
            <a:ext cx="10454845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особливості зв'язку один до багатьох між об'єктами таблиць у реляційній базі даних?</a:t>
            </a:r>
          </a:p>
        </p:txBody>
      </p:sp>
    </p:spTree>
    <p:extLst>
      <p:ext uri="{BB962C8B-B14F-4D97-AF65-F5344CB8AC3E}">
        <p14:creationId xmlns:p14="http://schemas.microsoft.com/office/powerpoint/2010/main" val="2195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sp>
        <p:nvSpPr>
          <p:cNvPr id="4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2017 року</a:t>
            </a:r>
          </a:p>
        </p:txBody>
      </p:sp>
      <p:sp>
        <p:nvSpPr>
          <p:cNvPr id="7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413064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36</a:t>
            </a:r>
          </a:p>
        </p:txBody>
      </p:sp>
      <p:pic>
        <p:nvPicPr>
          <p:cNvPr id="5" name="Picture 2" descr="Ð ÐµÐ·ÑÐ»ÑÑÐ°Ñ Ð¿Ð¾ÑÑÐºÑ Ð·Ð¾Ð±ÑÐ°Ð¶ÐµÐ½Ñ Ð·Ð° Ð·Ð°Ð¿Ð¸ÑÐ¾Ð¼ &quot;Access new icon&quot;">
            <a:extLst>
              <a:ext uri="{FF2B5EF4-FFF2-40B4-BE49-F238E27FC236}">
                <a16:creationId xmlns:a16="http://schemas.microsoft.com/office/drawing/2014/main" id="{0D8B315E-C927-4EEF-9B37-5043E0334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014" y="3727938"/>
            <a:ext cx="2274998" cy="227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key icon">
            <a:extLst>
              <a:ext uri="{FF2B5EF4-FFF2-40B4-BE49-F238E27FC236}">
                <a16:creationId xmlns:a16="http://schemas.microsoft.com/office/drawing/2014/main" id="{3E381E64-C249-4CD6-9BA8-F1C73DFEC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438" y="3662320"/>
            <a:ext cx="2333067" cy="2333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Ключі й зовнішні ключі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реляційній моделі даних передбачено обов'язкову вимогу ідентифікації об'єктів за рахунок унікальності набору значень властивостей.   </a:t>
            </a:r>
          </a:p>
        </p:txBody>
      </p:sp>
      <p:pic>
        <p:nvPicPr>
          <p:cNvPr id="3" name="Picture 2" descr="Ð ÐµÐ·ÑÐ»ÑÑÐ°Ñ Ð¿Ð¾ÑÑÐºÑ Ð·Ð¾Ð±ÑÐ°Ð¶ÐµÐ½Ñ Ð·Ð° Ð·Ð°Ð¿Ð¸ÑÐ¾Ð¼ &quot;relational database&quot;">
            <a:extLst>
              <a:ext uri="{FF2B5EF4-FFF2-40B4-BE49-F238E27FC236}">
                <a16:creationId xmlns:a16="http://schemas.microsoft.com/office/drawing/2014/main" id="{B35964B5-0CC4-4690-84AC-0AE775CABD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80"/>
          <a:stretch/>
        </p:blipFill>
        <p:spPr bwMode="auto">
          <a:xfrm>
            <a:off x="851496" y="2743199"/>
            <a:ext cx="10489008" cy="373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00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Ключі й зовнішні ключі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  таблиці   реляційної бази даних це означає, що значення хоча б в одному з полів не повинні повторюватися. Таке поле називають </a:t>
            </a:r>
            <a:r>
              <a:rPr lang="uk-UA" sz="2800" b="1" i="1" kern="0" dirty="0">
                <a:solidFill>
                  <a:srgbClr val="FFFF00"/>
                </a:solidFill>
              </a:rPr>
              <a:t>ключовим</a:t>
            </a:r>
            <a:r>
              <a:rPr lang="uk-UA" sz="2800" b="1" i="1" kern="0" dirty="0">
                <a:solidFill>
                  <a:srgbClr val="FFFFFF"/>
                </a:solidFill>
              </a:rPr>
              <a:t>, або </a:t>
            </a:r>
            <a:r>
              <a:rPr lang="uk-UA" sz="2800" b="1" i="1" kern="0" dirty="0">
                <a:solidFill>
                  <a:srgbClr val="FFFF00"/>
                </a:solidFill>
              </a:rPr>
              <a:t>ключем</a:t>
            </a:r>
            <a:r>
              <a:rPr lang="uk-UA" sz="2800" b="1" i="1" kern="0" dirty="0">
                <a:solidFill>
                  <a:srgbClr val="FFFFFF"/>
                </a:solidFill>
              </a:rPr>
              <a:t> таблиці. Ключові поля ще називають </a:t>
            </a:r>
            <a:r>
              <a:rPr lang="uk-UA" sz="2800" b="1" i="1" kern="0" dirty="0">
                <a:solidFill>
                  <a:srgbClr val="FFFF00"/>
                </a:solidFill>
              </a:rPr>
              <a:t>ідентифікаторами</a:t>
            </a:r>
            <a:r>
              <a:rPr lang="uk-UA" sz="2800" b="1" i="1" kern="0" dirty="0">
                <a:solidFill>
                  <a:srgbClr val="FFFFFF"/>
                </a:solidFill>
              </a:rPr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20200A-9FDF-4A74-9BD8-24905CD0FB61}"/>
              </a:ext>
            </a:extLst>
          </p:cNvPr>
          <p:cNvSpPr txBox="1"/>
          <p:nvPr/>
        </p:nvSpPr>
        <p:spPr>
          <a:xfrm>
            <a:off x="72009" y="3549173"/>
            <a:ext cx="9007446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 окремих реалізаціях реляційних баз даних допускається ідентифікація об'єкта бази даних за набором значень кількох властивостей, тобто ключем буде набір даних з кількох полів, наприклад трьох полів: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21A764C7-4B1E-445A-8A85-A95B3A20F7A6}"/>
              </a:ext>
            </a:extLst>
          </p:cNvPr>
          <p:cNvSpPr/>
          <p:nvPr/>
        </p:nvSpPr>
        <p:spPr>
          <a:xfrm>
            <a:off x="9232930" y="3549173"/>
            <a:ext cx="2887061" cy="72161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місто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FF637061-9F08-4E0C-88A3-9E225DEF6D67}"/>
              </a:ext>
            </a:extLst>
          </p:cNvPr>
          <p:cNvSpPr/>
          <p:nvPr/>
        </p:nvSpPr>
        <p:spPr>
          <a:xfrm>
            <a:off x="9232928" y="4527194"/>
            <a:ext cx="2887061" cy="72161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вулиця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34B5A643-91CF-4EAF-A7C1-0ED7125D57E5}"/>
              </a:ext>
            </a:extLst>
          </p:cNvPr>
          <p:cNvSpPr/>
          <p:nvPr/>
        </p:nvSpPr>
        <p:spPr>
          <a:xfrm>
            <a:off x="9232929" y="5505216"/>
            <a:ext cx="2887061" cy="72161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будинок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40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Ключі й зовнішні ключі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таблиці бази даних, поданої на малюнку, жодне з полів не передбачає використання унікальних даних.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5C148B-7C44-46FE-9AA6-2659EF629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62" y="2511336"/>
            <a:ext cx="10353675" cy="3638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222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Ключі й зовнішні ключі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таких випадках потрібно додатково вводити ще одне поле, значення в якому не будуть повторюватися в жодному із записів (рядків) таблиці. Таким полем може бути номер запису.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EE8A2-4BC3-4881-98EB-BBC3233C4D76}"/>
              </a:ext>
            </a:extLst>
          </p:cNvPr>
          <p:cNvSpPr txBox="1"/>
          <p:nvPr/>
        </p:nvSpPr>
        <p:spPr>
          <a:xfrm>
            <a:off x="72008" y="3143897"/>
            <a:ext cx="8415776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Ключі, вимоги до яких описано вище, називаються </a:t>
            </a:r>
            <a:r>
              <a:rPr lang="uk-UA" sz="2800" b="1" i="1" kern="0" dirty="0">
                <a:solidFill>
                  <a:srgbClr val="FFFF00"/>
                </a:solidFill>
              </a:rPr>
              <a:t>первинними ключами</a:t>
            </a:r>
            <a:r>
              <a:rPr lang="uk-UA" sz="2800" b="1" i="1" kern="0" dirty="0">
                <a:solidFill>
                  <a:srgbClr val="FFFFFF"/>
                </a:solidFill>
              </a:rPr>
              <a:t>. </a:t>
            </a:r>
            <a:r>
              <a:rPr lang="uk-UA" sz="2800" b="1" i="1" kern="0" dirty="0">
                <a:solidFill>
                  <a:srgbClr val="FFFF00"/>
                </a:solidFill>
              </a:rPr>
              <a:t>Первинний ключ </a:t>
            </a:r>
            <a:r>
              <a:rPr lang="uk-UA" sz="2800" b="1" i="1" kern="0" dirty="0">
                <a:solidFill>
                  <a:srgbClr val="FFFFFF"/>
                </a:solidFill>
              </a:rPr>
              <a:t>— це одне або кілька полів (стовпців), комбінація значень яких однозначно визначає кожний запис у таблиці. Первинний ключ не допускає порожніх значень або значень, що повторюються.</a:t>
            </a:r>
          </a:p>
        </p:txBody>
      </p:sp>
      <p:pic>
        <p:nvPicPr>
          <p:cNvPr id="3074" name="Picture 2" descr="key, real estate icon">
            <a:extLst>
              <a:ext uri="{FF2B5EF4-FFF2-40B4-BE49-F238E27FC236}">
                <a16:creationId xmlns:a16="http://schemas.microsoft.com/office/drawing/2014/main" id="{985C67EE-2E96-4B4D-96AD-2706A510A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57" y="3012645"/>
            <a:ext cx="3682843" cy="368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8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Ключі й зовнішні ключі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Крім первинних ключів, у реляційних базах даних вводиться поняття зовнішнього або вторинного ключа.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226DE9-8593-4E5B-A199-D2358E21B36D}"/>
              </a:ext>
            </a:extLst>
          </p:cNvPr>
          <p:cNvSpPr txBox="1"/>
          <p:nvPr/>
        </p:nvSpPr>
        <p:spPr>
          <a:xfrm>
            <a:off x="70929" y="2270981"/>
            <a:ext cx="5447744" cy="440120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Зовнішній</a:t>
            </a:r>
            <a:r>
              <a:rPr lang="uk-UA" sz="2800" b="1" i="1" kern="0" dirty="0">
                <a:solidFill>
                  <a:srgbClr val="FFFFFF"/>
                </a:solidFill>
              </a:rPr>
              <a:t> (</a:t>
            </a:r>
            <a:r>
              <a:rPr lang="uk-UA" sz="2800" b="1" i="1" kern="0" dirty="0">
                <a:solidFill>
                  <a:srgbClr val="FFFF00"/>
                </a:solidFill>
              </a:rPr>
              <a:t>вторинний</a:t>
            </a:r>
            <a:r>
              <a:rPr lang="uk-UA" sz="2800" b="1" i="1" kern="0" dirty="0">
                <a:solidFill>
                  <a:srgbClr val="FFFFFF"/>
                </a:solidFill>
              </a:rPr>
              <a:t>) </a:t>
            </a:r>
            <a:r>
              <a:rPr lang="uk-UA" sz="2800" b="1" i="1" kern="0" dirty="0">
                <a:solidFill>
                  <a:srgbClr val="FFFF00"/>
                </a:solidFill>
              </a:rPr>
              <a:t>ключ</a:t>
            </a:r>
            <a:r>
              <a:rPr lang="uk-UA" sz="2800" b="1" i="1" kern="0" dirty="0">
                <a:solidFill>
                  <a:srgbClr val="FFFFFF"/>
                </a:solidFill>
              </a:rPr>
              <a:t> — це одне або кілька полів (стовпців) у таблиці, що містять посилання на поле або поля первинного ключа в іншій таблиці. Зовнішній ключ визначає спосіб об'єднання таблиць.</a:t>
            </a:r>
          </a:p>
        </p:txBody>
      </p:sp>
      <p:pic>
        <p:nvPicPr>
          <p:cNvPr id="4098" name="Picture 2" descr="Ð ÐµÐ·ÑÐ»ÑÑÐ°Ñ Ð¿Ð¾ÑÑÐºÑ Ð·Ð¾Ð±ÑÐ°Ð¶ÐµÐ½Ñ Ð·Ð° Ð·Ð°Ð¿Ð¸ÑÐ¾Ð¼ &quot;Database&quot;">
            <a:extLst>
              <a:ext uri="{FF2B5EF4-FFF2-40B4-BE49-F238E27FC236}">
                <a16:creationId xmlns:a16="http://schemas.microsoft.com/office/drawing/2014/main" id="{2E0573D9-DA6E-4B4A-A9D6-EAAAD9C259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11389"/>
          <a:stretch/>
        </p:blipFill>
        <p:spPr bwMode="auto">
          <a:xfrm>
            <a:off x="5701554" y="2270981"/>
            <a:ext cx="6419518" cy="440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6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Зв'язки в реляційних базах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усунути дублювання даних, пришвидшити їх опрацювання, між таблицями реляційної бази даних, як правило, установлюють зв'язки.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13D2F4-4E3A-4BBA-8BAC-701F10FC3BC4}"/>
              </a:ext>
            </a:extLst>
          </p:cNvPr>
          <p:cNvSpPr txBox="1"/>
          <p:nvPr/>
        </p:nvSpPr>
        <p:spPr>
          <a:xfrm>
            <a:off x="72008" y="2704228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Наприклад, у базі даних магазину з продажу комп'ютерних товарів можуть бути окремі таблиці по виду товару: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C2AD8779-012A-4300-AACE-16BE62C9058B}"/>
              </a:ext>
            </a:extLst>
          </p:cNvPr>
          <p:cNvSpPr/>
          <p:nvPr/>
        </p:nvSpPr>
        <p:spPr>
          <a:xfrm>
            <a:off x="72008" y="4211694"/>
            <a:ext cx="2887061" cy="89371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kern="0" dirty="0">
                <a:solidFill>
                  <a:srgbClr val="FFFFFF"/>
                </a:solidFill>
              </a:rPr>
              <a:t>монітори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07D12FAD-6143-4270-BEB2-73DCCC6B1F6D}"/>
              </a:ext>
            </a:extLst>
          </p:cNvPr>
          <p:cNvSpPr/>
          <p:nvPr/>
        </p:nvSpPr>
        <p:spPr>
          <a:xfrm>
            <a:off x="3125138" y="4211694"/>
            <a:ext cx="2887061" cy="89371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принтери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861FBA61-F9D5-4E6B-8D4B-925E707684A6}"/>
              </a:ext>
            </a:extLst>
          </p:cNvPr>
          <p:cNvSpPr/>
          <p:nvPr/>
        </p:nvSpPr>
        <p:spPr>
          <a:xfrm>
            <a:off x="6178267" y="4211694"/>
            <a:ext cx="2887061" cy="89371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процесори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C46437F9-5DCC-43A1-A9D9-36B5E229F389}"/>
              </a:ext>
            </a:extLst>
          </p:cNvPr>
          <p:cNvSpPr/>
          <p:nvPr/>
        </p:nvSpPr>
        <p:spPr>
          <a:xfrm>
            <a:off x="9229550" y="4213612"/>
            <a:ext cx="2887061" cy="89371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сканери тощо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E164E1-9E95-4AC2-B161-0735E81A35D8}"/>
              </a:ext>
            </a:extLst>
          </p:cNvPr>
          <p:cNvSpPr txBox="1"/>
          <p:nvPr/>
        </p:nvSpPr>
        <p:spPr>
          <a:xfrm>
            <a:off x="72008" y="5212639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 виробниках продукції, постачальниках тощо. 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1950915C-0C5E-4F8B-8F5C-B7112F50F5AD}"/>
              </a:ext>
            </a:extLst>
          </p:cNvPr>
          <p:cNvSpPr/>
          <p:nvPr/>
        </p:nvSpPr>
        <p:spPr>
          <a:xfrm>
            <a:off x="72008" y="5860471"/>
            <a:ext cx="2887061" cy="76909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kern="0" dirty="0">
                <a:solidFill>
                  <a:srgbClr val="FFFFFF"/>
                </a:solidFill>
              </a:rPr>
              <a:t>Samsung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FF20201D-AB77-4852-B60D-D0B798BD6FC0}"/>
              </a:ext>
            </a:extLst>
          </p:cNvPr>
          <p:cNvSpPr/>
          <p:nvPr/>
        </p:nvSpPr>
        <p:spPr>
          <a:xfrm>
            <a:off x="3125138" y="5860471"/>
            <a:ext cx="2887061" cy="76909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Apple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966FB7EA-A0B8-4C29-92D8-3F2BAC46633F}"/>
              </a:ext>
            </a:extLst>
          </p:cNvPr>
          <p:cNvSpPr/>
          <p:nvPr/>
        </p:nvSpPr>
        <p:spPr>
          <a:xfrm>
            <a:off x="6178267" y="5860471"/>
            <a:ext cx="2887061" cy="76909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Asus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05F1BDDA-0578-45DE-B47A-7DCDC729F4B6}"/>
              </a:ext>
            </a:extLst>
          </p:cNvPr>
          <p:cNvSpPr/>
          <p:nvPr/>
        </p:nvSpPr>
        <p:spPr>
          <a:xfrm>
            <a:off x="9229550" y="5862389"/>
            <a:ext cx="2887061" cy="76909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Intel </a:t>
            </a:r>
            <a:r>
              <a:rPr lang="uk-UA" sz="2800" b="1" i="1" kern="0" dirty="0">
                <a:solidFill>
                  <a:srgbClr val="FFFFFF"/>
                </a:solidFill>
              </a:rPr>
              <a:t>тощо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86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Зв'язки в реляційних базах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Дані в таблицях потрібно узгодити, для чого і використовують зв'язки між таблицями.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EDB966-1CF3-46E5-85CA-C47A4B03124D}"/>
              </a:ext>
            </a:extLst>
          </p:cNvPr>
          <p:cNvSpPr txBox="1"/>
          <p:nvPr/>
        </p:nvSpPr>
        <p:spPr>
          <a:xfrm>
            <a:off x="72008" y="2245790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 множинністю виділяють такі типи зв'язків: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0EFF7117-78D2-4419-8995-454E3CFBA830}"/>
              </a:ext>
            </a:extLst>
          </p:cNvPr>
          <p:cNvSpPr/>
          <p:nvPr/>
        </p:nvSpPr>
        <p:spPr>
          <a:xfrm>
            <a:off x="72008" y="2863930"/>
            <a:ext cx="2887061" cy="154478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один до одного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624F20C8-7F5F-406C-89A0-2E32A4D75BD6}"/>
              </a:ext>
            </a:extLst>
          </p:cNvPr>
          <p:cNvSpPr/>
          <p:nvPr/>
        </p:nvSpPr>
        <p:spPr>
          <a:xfrm>
            <a:off x="3125138" y="2863930"/>
            <a:ext cx="2887061" cy="154478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один до багатьох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F8580B00-332A-49DA-9EEA-B36006839E83}"/>
              </a:ext>
            </a:extLst>
          </p:cNvPr>
          <p:cNvSpPr/>
          <p:nvPr/>
        </p:nvSpPr>
        <p:spPr>
          <a:xfrm>
            <a:off x="6178267" y="2863930"/>
            <a:ext cx="2887061" cy="154478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багато до одного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666F5E83-EFD9-43D8-BEAA-8216651ED78A}"/>
              </a:ext>
            </a:extLst>
          </p:cNvPr>
          <p:cNvSpPr/>
          <p:nvPr/>
        </p:nvSpPr>
        <p:spPr>
          <a:xfrm>
            <a:off x="9229550" y="2865848"/>
            <a:ext cx="2887061" cy="154478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багато до багатьох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5943C513-13EE-4800-8C89-5ADC26826B88}"/>
              </a:ext>
            </a:extLst>
          </p:cNvPr>
          <p:cNvSpPr/>
          <p:nvPr/>
        </p:nvSpPr>
        <p:spPr>
          <a:xfrm>
            <a:off x="72008" y="4503637"/>
            <a:ext cx="2887061" cy="154478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позначають </a:t>
            </a:r>
            <a:r>
              <a:rPr lang="uk-UA" sz="2800" b="1" i="1" kern="0" dirty="0">
                <a:solidFill>
                  <a:srgbClr val="FFFF00"/>
                </a:solidFill>
              </a:rPr>
              <a:t>1:1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82530308-2A26-4919-9E55-C8F6F16BF0D9}"/>
              </a:ext>
            </a:extLst>
          </p:cNvPr>
          <p:cNvSpPr/>
          <p:nvPr/>
        </p:nvSpPr>
        <p:spPr>
          <a:xfrm>
            <a:off x="3125138" y="4503637"/>
            <a:ext cx="2887061" cy="154478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позначають </a:t>
            </a:r>
            <a:r>
              <a:rPr lang="uk-UA" sz="2800" b="1" i="1" kern="0" dirty="0">
                <a:solidFill>
                  <a:srgbClr val="FFFF00"/>
                </a:solidFill>
              </a:rPr>
              <a:t>1:</a:t>
            </a:r>
            <a:r>
              <a:rPr lang="uk-UA" altLang="uk-UA" sz="2800" b="1" kern="0" dirty="0">
                <a:solidFill>
                  <a:srgbClr val="FFFF00"/>
                </a:solidFill>
                <a:sym typeface="Symbol" panose="05050102010706020507" pitchFamily="18" charset="2"/>
              </a:rPr>
              <a:t>∞</a:t>
            </a:r>
            <a:r>
              <a:rPr lang="uk-UA" sz="2800" b="1" i="1" kern="0" dirty="0">
                <a:solidFill>
                  <a:srgbClr val="FFFFFF"/>
                </a:solidFill>
              </a:rPr>
              <a:t> або </a:t>
            </a:r>
            <a:r>
              <a:rPr lang="uk-UA" sz="2800" b="1" i="1" kern="0" dirty="0">
                <a:solidFill>
                  <a:srgbClr val="FFFF00"/>
                </a:solidFill>
              </a:rPr>
              <a:t>1:М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30E2F0E0-CBED-4846-A51A-1631FCC9CC0B}"/>
              </a:ext>
            </a:extLst>
          </p:cNvPr>
          <p:cNvSpPr/>
          <p:nvPr/>
        </p:nvSpPr>
        <p:spPr>
          <a:xfrm>
            <a:off x="6178267" y="4503637"/>
            <a:ext cx="2887061" cy="154478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позначають </a:t>
            </a:r>
            <a:r>
              <a:rPr lang="uk-UA" altLang="uk-UA" sz="2800" b="1" kern="0" dirty="0">
                <a:solidFill>
                  <a:srgbClr val="FFFF00"/>
                </a:solidFill>
                <a:sym typeface="Symbol" panose="05050102010706020507" pitchFamily="18" charset="2"/>
              </a:rPr>
              <a:t>∞:1</a:t>
            </a:r>
            <a:r>
              <a:rPr lang="uk-UA" sz="2800" b="1" i="1" kern="0" dirty="0">
                <a:solidFill>
                  <a:srgbClr val="FFFFFF"/>
                </a:solidFill>
              </a:rPr>
              <a:t> або </a:t>
            </a:r>
            <a:r>
              <a:rPr lang="uk-UA" sz="2800" b="1" i="1" kern="0" dirty="0">
                <a:solidFill>
                  <a:srgbClr val="FFFF00"/>
                </a:solidFill>
              </a:rPr>
              <a:t>М:1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1B3D06B5-14D0-4165-92EF-E92337950008}"/>
              </a:ext>
            </a:extLst>
          </p:cNvPr>
          <p:cNvSpPr/>
          <p:nvPr/>
        </p:nvSpPr>
        <p:spPr>
          <a:xfrm>
            <a:off x="9229550" y="4505555"/>
            <a:ext cx="2887061" cy="154478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позначають </a:t>
            </a:r>
            <a:r>
              <a:rPr lang="uk-UA" altLang="uk-UA" sz="2800" b="1" kern="0" dirty="0">
                <a:solidFill>
                  <a:srgbClr val="FFFF00"/>
                </a:solidFill>
                <a:sym typeface="Symbol" panose="05050102010706020507" pitchFamily="18" charset="2"/>
              </a:rPr>
              <a:t>∞:∞</a:t>
            </a:r>
            <a:r>
              <a:rPr lang="uk-UA" sz="2800" b="1" i="1" kern="0" dirty="0">
                <a:solidFill>
                  <a:srgbClr val="FFFFFF"/>
                </a:solidFill>
              </a:rPr>
              <a:t> або </a:t>
            </a:r>
            <a:r>
              <a:rPr lang="uk-UA" sz="2800" b="1" i="1" kern="0" dirty="0">
                <a:solidFill>
                  <a:srgbClr val="FFFF00"/>
                </a:solidFill>
              </a:rPr>
              <a:t>М:М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49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Зв'язки в реляційних базах даних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3.</a:t>
            </a:r>
            <a:r>
              <a:rPr lang="ru-RU" sz="1200" kern="0" dirty="0">
                <a:solidFill>
                  <a:srgbClr val="000000"/>
                </a:solidFill>
                <a:latin typeface="Verdana" pitchFamily="34" charset="0"/>
              </a:rPr>
              <a:t>2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72008" y="1196763"/>
            <a:ext cx="12050142" cy="267765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Один до одного </a:t>
            </a:r>
            <a:r>
              <a:rPr lang="uk-UA" sz="2800" b="1" i="1" kern="0" dirty="0">
                <a:solidFill>
                  <a:srgbClr val="FFFFFF"/>
                </a:solidFill>
              </a:rPr>
              <a:t>(позначають </a:t>
            </a:r>
            <a:r>
              <a:rPr lang="uk-UA" sz="2800" b="1" i="1" kern="0" dirty="0">
                <a:solidFill>
                  <a:srgbClr val="FFFF00"/>
                </a:solidFill>
              </a:rPr>
              <a:t>1:1</a:t>
            </a:r>
            <a:r>
              <a:rPr lang="uk-UA" sz="2800" b="1" i="1" kern="0" dirty="0">
                <a:solidFill>
                  <a:srgbClr val="FFFFFF"/>
                </a:solidFill>
              </a:rPr>
              <a:t>), коли одному екземпляру однієї множини відповідає один екземпляр іншої множини. Наприклад, під час виготовлення кожен автомобіль отримує свій номер (номер кузова). Кожному автомобілю відповідає тільки один номер;</a:t>
            </a:r>
          </a:p>
        </p:txBody>
      </p:sp>
      <p:graphicFrame>
        <p:nvGraphicFramePr>
          <p:cNvPr id="6" name="Group 157">
            <a:extLst>
              <a:ext uri="{FF2B5EF4-FFF2-40B4-BE49-F238E27FC236}">
                <a16:creationId xmlns:a16="http://schemas.microsoft.com/office/drawing/2014/main" id="{144995A3-8B5A-4FC1-B6AB-ABF5FF41D691}"/>
              </a:ext>
            </a:extLst>
          </p:cNvPr>
          <p:cNvGraphicFramePr>
            <a:graphicFrameLocks noGrp="1"/>
          </p:cNvGraphicFramePr>
          <p:nvPr/>
        </p:nvGraphicFramePr>
        <p:xfrm>
          <a:off x="697754" y="4554341"/>
          <a:ext cx="3819958" cy="1665000"/>
        </p:xfrm>
        <a:graphic>
          <a:graphicData uri="http://schemas.openxmlformats.org/drawingml/2006/table">
            <a:tbl>
              <a:tblPr/>
              <a:tblGrid>
                <a:gridCol w="750117">
                  <a:extLst>
                    <a:ext uri="{9D8B030D-6E8A-4147-A177-3AD203B41FA5}">
                      <a16:colId xmlns:a16="http://schemas.microsoft.com/office/drawing/2014/main" val="263973151"/>
                    </a:ext>
                  </a:extLst>
                </a:gridCol>
                <a:gridCol w="1498064">
                  <a:extLst>
                    <a:ext uri="{9D8B030D-6E8A-4147-A177-3AD203B41FA5}">
                      <a16:colId xmlns:a16="http://schemas.microsoft.com/office/drawing/2014/main" val="2235556978"/>
                    </a:ext>
                  </a:extLst>
                </a:gridCol>
                <a:gridCol w="1571777">
                  <a:extLst>
                    <a:ext uri="{9D8B030D-6E8A-4147-A177-3AD203B41FA5}">
                      <a16:colId xmlns:a16="http://schemas.microsoft.com/office/drawing/2014/main" val="4222079349"/>
                    </a:ext>
                  </a:extLst>
                </a:gridCol>
              </a:tblGrid>
              <a:tr h="416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marL="124875" marR="124875" marT="62438" marB="62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Прізвище</a:t>
                      </a:r>
                    </a:p>
                  </a:txBody>
                  <a:tcPr marL="124875" marR="124875" marT="62438" marB="62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Ім'я</a:t>
                      </a:r>
                    </a:p>
                  </a:txBody>
                  <a:tcPr marL="124875" marR="124875" marT="62438" marB="62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398260"/>
                  </a:ext>
                </a:extLst>
              </a:tr>
              <a:tr h="416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124875" marR="124875" marT="62438" marB="62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Іванов</a:t>
                      </a:r>
                    </a:p>
                  </a:txBody>
                  <a:tcPr marL="124875" marR="124875" marT="62438" marB="62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Кузьма</a:t>
                      </a:r>
                    </a:p>
                  </a:txBody>
                  <a:tcPr marL="124875" marR="124875" marT="62438" marB="62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8065121"/>
                  </a:ext>
                </a:extLst>
              </a:tr>
              <a:tr h="416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124875" marR="124875" marT="62438" marB="62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Петров</a:t>
                      </a:r>
                    </a:p>
                  </a:txBody>
                  <a:tcPr marL="124875" marR="124875" marT="62438" marB="62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Василь</a:t>
                      </a:r>
                    </a:p>
                  </a:txBody>
                  <a:tcPr marL="124875" marR="124875" marT="62438" marB="62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0335551"/>
                  </a:ext>
                </a:extLst>
              </a:tr>
              <a:tr h="416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uk-UA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  <a:endParaRPr kumimoji="0" lang="ru-RU" altLang="uk-UA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875" marR="124875" marT="62438" marB="624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875" marR="124875" marT="62438" marB="62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875" marR="124875" marT="62438" marB="624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9669810"/>
                  </a:ext>
                </a:extLst>
              </a:tr>
            </a:tbl>
          </a:graphicData>
        </a:graphic>
      </p:graphicFrame>
      <p:graphicFrame>
        <p:nvGraphicFramePr>
          <p:cNvPr id="7" name="Group 239">
            <a:extLst>
              <a:ext uri="{FF2B5EF4-FFF2-40B4-BE49-F238E27FC236}">
                <a16:creationId xmlns:a16="http://schemas.microsoft.com/office/drawing/2014/main" id="{071574AF-2CD5-4954-80FD-12B27B053BE5}"/>
              </a:ext>
            </a:extLst>
          </p:cNvPr>
          <p:cNvGraphicFramePr>
            <a:graphicFrameLocks noGrp="1"/>
          </p:cNvGraphicFramePr>
          <p:nvPr/>
        </p:nvGraphicFramePr>
        <p:xfrm>
          <a:off x="4849497" y="4552753"/>
          <a:ext cx="7069976" cy="1666588"/>
        </p:xfrm>
        <a:graphic>
          <a:graphicData uri="http://schemas.openxmlformats.org/drawingml/2006/table">
            <a:tbl>
              <a:tblPr/>
              <a:tblGrid>
                <a:gridCol w="833294">
                  <a:extLst>
                    <a:ext uri="{9D8B030D-6E8A-4147-A177-3AD203B41FA5}">
                      <a16:colId xmlns:a16="http://schemas.microsoft.com/office/drawing/2014/main" val="1401962913"/>
                    </a:ext>
                  </a:extLst>
                </a:gridCol>
                <a:gridCol w="2204756">
                  <a:extLst>
                    <a:ext uri="{9D8B030D-6E8A-4147-A177-3AD203B41FA5}">
                      <a16:colId xmlns:a16="http://schemas.microsoft.com/office/drawing/2014/main" val="2791799368"/>
                    </a:ext>
                  </a:extLst>
                </a:gridCol>
                <a:gridCol w="4031926">
                  <a:extLst>
                    <a:ext uri="{9D8B030D-6E8A-4147-A177-3AD203B41FA5}">
                      <a16:colId xmlns:a16="http://schemas.microsoft.com/office/drawing/2014/main" val="3238407442"/>
                    </a:ext>
                  </a:extLst>
                </a:gridCol>
              </a:tblGrid>
              <a:tr h="4166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marL="124994" marR="124994" marT="62497" marB="624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Рік народження</a:t>
                      </a:r>
                    </a:p>
                  </a:txBody>
                  <a:tcPr marL="124994" marR="124994" marT="62497" marB="624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Адреса</a:t>
                      </a:r>
                    </a:p>
                  </a:txBody>
                  <a:tcPr marL="124994" marR="124994" marT="62497" marB="624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858153"/>
                  </a:ext>
                </a:extLst>
              </a:tr>
              <a:tr h="4166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124994" marR="124994" marT="62497" marB="624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1992</a:t>
                      </a:r>
                    </a:p>
                  </a:txBody>
                  <a:tcPr marL="124994" marR="124994" marT="62497" marB="624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Шевченка, б.20, кв. 6</a:t>
                      </a:r>
                    </a:p>
                  </a:txBody>
                  <a:tcPr marL="124994" marR="124994" marT="62497" marB="624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968561"/>
                  </a:ext>
                </a:extLst>
              </a:tr>
              <a:tr h="4166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124994" marR="124994" marT="62497" marB="624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1993</a:t>
                      </a:r>
                    </a:p>
                  </a:txBody>
                  <a:tcPr marL="124994" marR="124994" marT="62497" marB="624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Франка вул., б. 30, кв. 18</a:t>
                      </a:r>
                    </a:p>
                  </a:txBody>
                  <a:tcPr marL="124994" marR="124994" marT="62497" marB="624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7515664"/>
                  </a:ext>
                </a:extLst>
              </a:tr>
              <a:tr h="4166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marL="124994" marR="124994" marT="62497" marB="624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994" marR="124994" marT="62497" marB="624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uk-UA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994" marR="124994" marT="62497" marB="624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493971"/>
                  </a:ext>
                </a:extLst>
              </a:tr>
            </a:tbl>
          </a:graphicData>
        </a:graphic>
      </p:graphicFrame>
      <p:sp>
        <p:nvSpPr>
          <p:cNvPr id="9" name="Freeform 163">
            <a:extLst>
              <a:ext uri="{FF2B5EF4-FFF2-40B4-BE49-F238E27FC236}">
                <a16:creationId xmlns:a16="http://schemas.microsoft.com/office/drawing/2014/main" id="{B6FB25B9-539C-42B5-AABB-9FD62A90459A}"/>
              </a:ext>
            </a:extLst>
          </p:cNvPr>
          <p:cNvSpPr>
            <a:spLocks/>
          </p:cNvSpPr>
          <p:nvPr/>
        </p:nvSpPr>
        <p:spPr bwMode="auto">
          <a:xfrm>
            <a:off x="909320" y="4213925"/>
            <a:ext cx="4521923" cy="323850"/>
          </a:xfrm>
          <a:custGeom>
            <a:avLst/>
            <a:gdLst>
              <a:gd name="T0" fmla="*/ 67 w 2232"/>
              <a:gd name="T1" fmla="*/ 204 h 204"/>
              <a:gd name="T2" fmla="*/ 309 w 2232"/>
              <a:gd name="T3" fmla="*/ 28 h 204"/>
              <a:gd name="T4" fmla="*/ 1923 w 2232"/>
              <a:gd name="T5" fmla="*/ 34 h 204"/>
              <a:gd name="T6" fmla="*/ 2163 w 2232"/>
              <a:gd name="T7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32" h="204">
                <a:moveTo>
                  <a:pt x="67" y="204"/>
                </a:moveTo>
                <a:cubicBezTo>
                  <a:pt x="107" y="175"/>
                  <a:pt x="0" y="56"/>
                  <a:pt x="309" y="28"/>
                </a:cubicBezTo>
                <a:cubicBezTo>
                  <a:pt x="618" y="0"/>
                  <a:pt x="1614" y="5"/>
                  <a:pt x="1923" y="34"/>
                </a:cubicBezTo>
                <a:cubicBezTo>
                  <a:pt x="2232" y="63"/>
                  <a:pt x="2113" y="169"/>
                  <a:pt x="2163" y="204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0" name="Rectangle 164">
            <a:extLst>
              <a:ext uri="{FF2B5EF4-FFF2-40B4-BE49-F238E27FC236}">
                <a16:creationId xmlns:a16="http://schemas.microsoft.com/office/drawing/2014/main" id="{F88896C5-115A-42A6-833D-219AAB6FC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258" y="4196293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uk-UA" sz="3200" b="1" dirty="0">
                <a:solidFill>
                  <a:srgbClr val="4040C0"/>
                </a:solidFill>
              </a:rPr>
              <a:t>1</a:t>
            </a:r>
          </a:p>
        </p:txBody>
      </p:sp>
      <p:sp>
        <p:nvSpPr>
          <p:cNvPr id="11" name="Rectangle 165">
            <a:extLst>
              <a:ext uri="{FF2B5EF4-FFF2-40B4-BE49-F238E27FC236}">
                <a16:creationId xmlns:a16="http://schemas.microsoft.com/office/drawing/2014/main" id="{1F40F67E-3A11-43AE-A1A5-156EF2473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5668" y="4196293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uk-UA" sz="3200" b="1" dirty="0">
                <a:solidFill>
                  <a:srgbClr val="4040C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6838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61502</TotalTime>
  <Words>1030</Words>
  <Application>Microsoft Office PowerPoint</Application>
  <PresentationFormat>Широкоэкранный</PresentationFormat>
  <Paragraphs>187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Comic Sans MS</vt:lpstr>
      <vt:lpstr>Times New Roman</vt:lpstr>
      <vt:lpstr>Verdana</vt:lpstr>
      <vt:lpstr>Wingdings</vt:lpstr>
      <vt:lpstr>Тема Office</vt:lpstr>
      <vt:lpstr>Ключі й зовнішні ключі. Зв’язки між записами і таблицями</vt:lpstr>
      <vt:lpstr>Ключі й зовнішні ключі</vt:lpstr>
      <vt:lpstr>Ключі й зовнішні ключі</vt:lpstr>
      <vt:lpstr>Ключі й зовнішні ключі</vt:lpstr>
      <vt:lpstr>Ключі й зовнішні ключі</vt:lpstr>
      <vt:lpstr>Ключі й зовнішні ключі</vt:lpstr>
      <vt:lpstr>Зв'язки в реляційних базах даних</vt:lpstr>
      <vt:lpstr>Зв'язки в реляційних базах даних</vt:lpstr>
      <vt:lpstr>Зв'язки в реляційних базах даних</vt:lpstr>
      <vt:lpstr>Зв'язки в реляційних базах даних</vt:lpstr>
      <vt:lpstr>Зв'язки в реляційних базах даних</vt:lpstr>
      <vt:lpstr>Зв'язки в реляційних базах даних</vt:lpstr>
      <vt:lpstr>Для тих, хто хоче знати більше</vt:lpstr>
      <vt:lpstr>Для тих, хто хоче знати більше</vt:lpstr>
      <vt:lpstr>Дайте відповіді на запитання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Zoe</cp:lastModifiedBy>
  <cp:revision>262</cp:revision>
  <dcterms:created xsi:type="dcterms:W3CDTF">2016-06-06T19:48:43Z</dcterms:created>
  <dcterms:modified xsi:type="dcterms:W3CDTF">2022-01-26T07:29:23Z</dcterms:modified>
</cp:coreProperties>
</file>