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0" r:id="rId4"/>
    <p:sldId id="261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13475-A3ED-41B0-88C5-8764AF34053B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B6BE8-5064-40FE-9E9A-B64AD34D0AD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290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B6BE8-5064-40FE-9E9A-B64AD34D0AD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22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90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09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52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78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15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38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59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7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26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52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94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8A26B-5381-46B6-9CC3-3D425B2D840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3D57C-B2F6-4331-9301-60110512AA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9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718" b="9381"/>
          <a:stretch/>
        </p:blipFill>
        <p:spPr>
          <a:xfrm>
            <a:off x="0" y="2753472"/>
            <a:ext cx="4694400" cy="38669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998" y="2568001"/>
            <a:ext cx="9144000" cy="2387600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Будова </a:t>
            </a:r>
            <a:r>
              <a:rPr lang="uk-UA" dirty="0">
                <a:latin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</a:rPr>
              <a:t> робота </a:t>
            </a:r>
            <a:r>
              <a:rPr lang="ru-RU" dirty="0" err="1">
                <a:latin typeface="Comic Sans MS" panose="030F0702030302020204" pitchFamily="66" charset="0"/>
              </a:rPr>
              <a:t>серця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694399" y="5067563"/>
            <a:ext cx="7497599" cy="29443"/>
          </a:xfrm>
          <a:prstGeom prst="line">
            <a:avLst/>
          </a:prstGeom>
          <a:ln w="57150">
            <a:solidFill>
              <a:srgbClr val="C12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542" y="21291"/>
            <a:ext cx="4987346" cy="37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522" y="263486"/>
            <a:ext cx="3602516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Оболонки серця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38" y="263486"/>
            <a:ext cx="6418243" cy="64182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3500" y="1850834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перикард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8361802" y="2313542"/>
            <a:ext cx="396608" cy="5288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58091" y="5699054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ендокард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5761821" y="5245054"/>
            <a:ext cx="1002535" cy="5618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419422" y="5903389"/>
            <a:ext cx="153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міокард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9066882" y="5464366"/>
            <a:ext cx="666278" cy="5067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362281" y="3822028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епікард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9628742" y="4215723"/>
            <a:ext cx="1027782" cy="7298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6414" r="1568" b="13777"/>
          <a:stretch/>
        </p:blipFill>
        <p:spPr>
          <a:xfrm>
            <a:off x="399413" y="3281300"/>
            <a:ext cx="3569464" cy="3074225"/>
          </a:xfrm>
          <a:prstGeom prst="rect">
            <a:avLst/>
          </a:prstGeom>
        </p:spPr>
      </p:pic>
      <p:sp>
        <p:nvSpPr>
          <p:cNvPr id="24" name="Равнобедренный треугольник 23"/>
          <p:cNvSpPr/>
          <p:nvPr/>
        </p:nvSpPr>
        <p:spPr>
          <a:xfrm rot="5400000">
            <a:off x="3880510" y="3378572"/>
            <a:ext cx="2888011" cy="2879681"/>
          </a:xfrm>
          <a:prstGeom prst="triangle">
            <a:avLst>
              <a:gd name="adj" fmla="val 8835"/>
            </a:avLst>
          </a:prstGeom>
          <a:solidFill>
            <a:schemeClr val="accent1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916341" y="2312499"/>
            <a:ext cx="2359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Кардіоміоцити</a:t>
            </a:r>
            <a:r>
              <a:rPr lang="uk-UA" sz="2000" dirty="0">
                <a:latin typeface="Comic Sans MS" panose="030F0702030302020204" pitchFamily="66" charset="0"/>
              </a:rPr>
              <a:t> – </a:t>
            </a:r>
          </a:p>
          <a:p>
            <a:pPr algn="ctr"/>
            <a:r>
              <a:rPr lang="uk-UA" sz="2000" dirty="0">
                <a:latin typeface="Comic Sans MS" panose="030F0702030302020204" pitchFamily="66" charset="0"/>
              </a:rPr>
              <a:t>клітини серцевої </a:t>
            </a:r>
          </a:p>
          <a:p>
            <a:pPr algn="ctr"/>
            <a:r>
              <a:rPr lang="uk-UA" sz="2000" dirty="0" err="1">
                <a:latin typeface="Comic Sans MS" panose="030F0702030302020204" pitchFamily="66" charset="0"/>
              </a:rPr>
              <a:t>мязової</a:t>
            </a:r>
            <a:r>
              <a:rPr lang="uk-UA" sz="2000" dirty="0">
                <a:latin typeface="Comic Sans MS" panose="030F0702030302020204" pitchFamily="66" charset="0"/>
              </a:rPr>
              <a:t> тканини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50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7" grpId="0"/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007" t="11838"/>
          <a:stretch/>
        </p:blipFill>
        <p:spPr>
          <a:xfrm>
            <a:off x="158124" y="365125"/>
            <a:ext cx="4619281" cy="607132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6742" y="365125"/>
            <a:ext cx="6852492" cy="8577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Коронарна</a:t>
            </a:r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система </a:t>
            </a:r>
            <a:r>
              <a:rPr lang="ru-RU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серця</a:t>
            </a:r>
            <a:b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dirty="0" err="1">
                <a:latin typeface="Comic Sans MS" panose="030F0702030302020204" pitchFamily="66" charset="0"/>
              </a:rPr>
              <a:t>забезпечує</a:t>
            </a:r>
            <a:r>
              <a:rPr lang="ru-RU" sz="3100" dirty="0">
                <a:latin typeface="Comic Sans MS" panose="030F0702030302020204" pitchFamily="66" charset="0"/>
              </a:rPr>
              <a:t> </a:t>
            </a:r>
            <a:r>
              <a:rPr lang="ru-RU" sz="3100" dirty="0" err="1">
                <a:latin typeface="Comic Sans MS" panose="030F0702030302020204" pitchFamily="66" charset="0"/>
              </a:rPr>
              <a:t>живлення</a:t>
            </a:r>
            <a:r>
              <a:rPr lang="ru-RU" sz="3100" dirty="0">
                <a:latin typeface="Comic Sans MS" panose="030F0702030302020204" pitchFamily="66" charset="0"/>
              </a:rPr>
              <a:t> </a:t>
            </a:r>
            <a:r>
              <a:rPr lang="ru-RU" sz="3100" dirty="0" err="1">
                <a:latin typeface="Comic Sans MS" panose="030F0702030302020204" pitchFamily="66" charset="0"/>
              </a:rPr>
              <a:t>серця</a:t>
            </a:r>
            <a:endParaRPr lang="ru-RU" sz="31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/>
          <a:stretch/>
        </p:blipFill>
        <p:spPr>
          <a:xfrm>
            <a:off x="5597570" y="1718631"/>
            <a:ext cx="5044572" cy="4271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9924" y="2467778"/>
            <a:ext cx="190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ліва коронарна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артерія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0802" y="3701668"/>
            <a:ext cx="2079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права коронарна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артерія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45473" y="2467778"/>
            <a:ext cx="2263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гілка лівої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 коронарної артерії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1451" y="3712684"/>
            <a:ext cx="191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ліва низхідна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гілка 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60802" y="4873145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права крайова гілка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7405" y="3162618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легеневий стовбур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17429" y="3148177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велика вена 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1964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3606" y="243939"/>
            <a:ext cx="7182080" cy="780629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Властивості серцевого м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uk-UA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яза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590" y="1583255"/>
            <a:ext cx="11424491" cy="4351338"/>
          </a:xfrm>
        </p:spPr>
        <p:txBody>
          <a:bodyPr>
            <a:normAutofit lnSpcReduction="10000"/>
          </a:bodyPr>
          <a:lstStyle/>
          <a:p>
            <a:r>
              <a:rPr lang="uk-UA" sz="3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автоматія</a:t>
            </a: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sz="2400" dirty="0">
                <a:latin typeface="Comic Sans MS" panose="030F0702030302020204" pitchFamily="66" charset="0"/>
              </a:rPr>
              <a:t>–</a:t>
            </a: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sz="2400" dirty="0">
                <a:latin typeface="Comic Sans MS" panose="030F0702030302020204" pitchFamily="66" charset="0"/>
              </a:rPr>
              <a:t>здатність серця скорочуватись під впливом імпульсів, що виникають у самому серці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r>
              <a:rPr lang="uk-UA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збудливість</a:t>
            </a:r>
            <a:r>
              <a:rPr lang="uk-UA" sz="2400" dirty="0">
                <a:latin typeface="Comic Sans MS" panose="030F0702030302020204" pitchFamily="66" charset="0"/>
              </a:rPr>
              <a:t> – здатність серця переходити до робочого стану під впливом різних подразників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r>
              <a:rPr lang="uk-UA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провідність</a:t>
            </a:r>
            <a:r>
              <a:rPr lang="uk-UA" sz="2400" dirty="0">
                <a:latin typeface="Comic Sans MS" panose="030F0702030302020204" pitchFamily="66" charset="0"/>
              </a:rPr>
              <a:t> – здатність серця поширювати збудження по всьому серцю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r>
              <a:rPr lang="uk-UA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скоротливість</a:t>
            </a:r>
            <a:r>
              <a:rPr lang="uk-UA" sz="2400" dirty="0">
                <a:latin typeface="Comic Sans MS" panose="030F0702030302020204" pitchFamily="66" charset="0"/>
              </a:rPr>
              <a:t> – здатність серцевого </a:t>
            </a:r>
            <a:r>
              <a:rPr lang="uk-UA" sz="2400" dirty="0" err="1">
                <a:latin typeface="Comic Sans MS" panose="030F0702030302020204" pitchFamily="66" charset="0"/>
              </a:rPr>
              <a:t>мяза</a:t>
            </a:r>
            <a:r>
              <a:rPr lang="uk-UA" sz="2400" dirty="0">
                <a:latin typeface="Comic Sans MS" panose="030F0702030302020204" pitchFamily="66" charset="0"/>
              </a:rPr>
              <a:t> скорочуватись у відповідь на збудження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9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491" y="199873"/>
            <a:ext cx="6410899" cy="835714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Провідна система серця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369" t="6416" r="10399" b="13647"/>
          <a:stretch/>
        </p:blipFill>
        <p:spPr>
          <a:xfrm>
            <a:off x="1255924" y="951483"/>
            <a:ext cx="6323682" cy="5736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7988" y="1333042"/>
            <a:ext cx="54922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Провідна система серця забезпечує</a:t>
            </a:r>
          </a:p>
          <a:p>
            <a:pPr algn="ctr"/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генерування</a:t>
            </a:r>
            <a:r>
              <a:rPr lang="uk-UA" sz="2400" dirty="0">
                <a:latin typeface="Comic Sans MS" panose="030F0702030302020204" pitchFamily="66" charset="0"/>
              </a:rPr>
              <a:t> ритмічних імпульсів,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які поширюються серцевим м</a:t>
            </a:r>
            <a:r>
              <a:rPr lang="en-US" sz="2400" dirty="0">
                <a:latin typeface="Comic Sans MS" panose="030F0702030302020204" pitchFamily="66" charset="0"/>
              </a:rPr>
              <a:t>’</a:t>
            </a:r>
            <a:r>
              <a:rPr lang="uk-UA" sz="2400" dirty="0" err="1">
                <a:latin typeface="Comic Sans MS" panose="030F0702030302020204" pitchFamily="66" charset="0"/>
              </a:rPr>
              <a:t>язом</a:t>
            </a:r>
            <a:endParaRPr lang="uk-UA" sz="2400" dirty="0">
              <a:latin typeface="Comic Sans MS" panose="030F0702030302020204" pitchFamily="66" charset="0"/>
            </a:endParaRP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і задають ритм його скороченню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949" y="1883885"/>
            <a:ext cx="1776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err="1">
                <a:latin typeface="Comic Sans MS" panose="030F0702030302020204" pitchFamily="66" charset="0"/>
              </a:rPr>
              <a:t>синусно</a:t>
            </a:r>
            <a:r>
              <a:rPr lang="uk-UA" dirty="0">
                <a:latin typeface="Comic Sans MS" panose="030F0702030302020204" pitchFamily="66" charset="0"/>
              </a:rPr>
              <a:t>-</a:t>
            </a:r>
          </a:p>
          <a:p>
            <a:pPr algn="ctr"/>
            <a:r>
              <a:rPr lang="uk-UA" dirty="0" err="1">
                <a:latin typeface="Comic Sans MS" panose="030F0702030302020204" pitchFamily="66" charset="0"/>
              </a:rPr>
              <a:t>передсердний</a:t>
            </a:r>
            <a:endParaRPr lang="uk-UA" dirty="0">
              <a:latin typeface="Comic Sans MS" panose="030F0702030302020204" pitchFamily="66" charset="0"/>
            </a:endParaRP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вузол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087397" y="2390660"/>
            <a:ext cx="633769" cy="3305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3003" y="3896581"/>
            <a:ext cx="1752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err="1">
                <a:latin typeface="Comic Sans MS" panose="030F0702030302020204" pitchFamily="66" charset="0"/>
              </a:rPr>
              <a:t>передсердно</a:t>
            </a:r>
            <a:r>
              <a:rPr lang="uk-UA" dirty="0">
                <a:latin typeface="Comic Sans MS" panose="030F0702030302020204" pitchFamily="66" charset="0"/>
              </a:rPr>
              <a:t>-</a:t>
            </a:r>
          </a:p>
          <a:p>
            <a:pPr algn="ctr"/>
            <a:r>
              <a:rPr lang="uk-UA" dirty="0" err="1">
                <a:latin typeface="Comic Sans MS" panose="030F0702030302020204" pitchFamily="66" charset="0"/>
              </a:rPr>
              <a:t>шлуночковий</a:t>
            </a:r>
            <a:r>
              <a:rPr lang="uk-UA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вузол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2225407" y="3400285"/>
            <a:ext cx="914400" cy="76200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10968" y="3825475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пучок </a:t>
            </a:r>
            <a:r>
              <a:rPr lang="uk-UA" dirty="0" err="1">
                <a:latin typeface="Comic Sans MS" panose="030F0702030302020204" pitchFamily="66" charset="0"/>
              </a:rPr>
              <a:t>Гіса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384714" y="3885565"/>
            <a:ext cx="2126254" cy="12457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0016" y="5909277"/>
            <a:ext cx="267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права ніжка пучка </a:t>
            </a:r>
            <a:r>
              <a:rPr lang="uk-UA" dirty="0" err="1">
                <a:latin typeface="Comic Sans MS" panose="030F0702030302020204" pitchFamily="66" charset="0"/>
              </a:rPr>
              <a:t>Гіса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3580940" y="5888859"/>
            <a:ext cx="782921" cy="2050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39145" y="507222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ліва ніжка пучка </a:t>
            </a:r>
            <a:r>
              <a:rPr lang="uk-UA" dirty="0" err="1">
                <a:latin typeface="Comic Sans MS" panose="030F0702030302020204" pitchFamily="66" charset="0"/>
              </a:rPr>
              <a:t>Гіса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71152" y="4682169"/>
            <a:ext cx="2115238" cy="54168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60590" y="6134315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волокна </a:t>
            </a:r>
            <a:r>
              <a:rPr lang="uk-UA" dirty="0" err="1">
                <a:latin typeface="Comic Sans MS" panose="030F0702030302020204" pitchFamily="66" charset="0"/>
              </a:rPr>
              <a:t>Пуркіньє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728771" y="6093943"/>
            <a:ext cx="912560" cy="22503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147988" y="5441560"/>
            <a:ext cx="803655" cy="7499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157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  <p:bldP spid="12" grpId="0"/>
      <p:bldP spid="16" grpId="0"/>
      <p:bldP spid="20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/>
          <a:srcRect l="54440" t="61154"/>
          <a:stretch/>
        </p:blipFill>
        <p:spPr>
          <a:xfrm>
            <a:off x="6506512" y="4198791"/>
            <a:ext cx="4557833" cy="265920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/>
          <a:srcRect l="49961" t="31008" r="-354" b="38156"/>
          <a:stretch/>
        </p:blipFill>
        <p:spPr>
          <a:xfrm>
            <a:off x="6093764" y="2245045"/>
            <a:ext cx="4709712" cy="1972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3261" b="68648"/>
          <a:stretch/>
        </p:blipFill>
        <p:spPr>
          <a:xfrm>
            <a:off x="6400799" y="231371"/>
            <a:ext cx="4368189" cy="2005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61154" r="54283" b="7836"/>
          <a:stretch/>
        </p:blipFill>
        <p:spPr>
          <a:xfrm>
            <a:off x="608990" y="4593903"/>
            <a:ext cx="4272709" cy="1983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40" t="30603" r="55700" b="38217"/>
          <a:stretch/>
        </p:blipFill>
        <p:spPr>
          <a:xfrm>
            <a:off x="564313" y="2599850"/>
            <a:ext cx="4153359" cy="1994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32" b="68545"/>
          <a:stretch/>
        </p:blipFill>
        <p:spPr>
          <a:xfrm>
            <a:off x="511683" y="466570"/>
            <a:ext cx="4258621" cy="2012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2372" y="18691"/>
            <a:ext cx="4119390" cy="824697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Серцевий цикл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8301" y="455552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СП вузол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4658" y="1535994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Р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2211" y="1979387"/>
            <a:ext cx="3449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Comic Sans MS" panose="030F0702030302020204" pitchFamily="66" charset="0"/>
              </a:rPr>
              <a:t>Збуджується СП вузол і</a:t>
            </a:r>
          </a:p>
          <a:p>
            <a:r>
              <a:rPr lang="uk-UA" sz="1600" dirty="0">
                <a:latin typeface="Comic Sans MS" panose="030F0702030302020204" pitchFamily="66" charset="0"/>
              </a:rPr>
              <a:t>передає імпульси на передсердя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0908" y="4352002"/>
            <a:ext cx="2945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Comic Sans MS" panose="030F0702030302020204" pitchFamily="66" charset="0"/>
              </a:rPr>
              <a:t>Імпульс досягає ПШ вузла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1610" y="2804233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ПШ вузол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7548" y="396145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070C0"/>
                </a:solidFill>
                <a:latin typeface="Comic Sans MS" panose="030F0702030302020204" pitchFamily="66" charset="0"/>
              </a:rPr>
              <a:t>інтервал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9557" y="6216775"/>
            <a:ext cx="4515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Comic Sans MS" panose="030F0702030302020204" pitchFamily="66" charset="0"/>
              </a:rPr>
              <a:t>Передсердя </a:t>
            </a:r>
            <a:r>
              <a:rPr lang="uk-UA" sz="1600" dirty="0" err="1">
                <a:latin typeface="Comic Sans MS" panose="030F0702030302020204" pitchFamily="66" charset="0"/>
              </a:rPr>
              <a:t>реполяризуються</a:t>
            </a:r>
            <a:r>
              <a:rPr lang="uk-UA" sz="1600" dirty="0">
                <a:latin typeface="Comic Sans MS" panose="030F0702030302020204" pitchFamily="66" charset="0"/>
              </a:rPr>
              <a:t>,</a:t>
            </a:r>
          </a:p>
          <a:p>
            <a:r>
              <a:rPr lang="uk-UA" sz="1600" dirty="0">
                <a:latin typeface="Comic Sans MS" panose="030F0702030302020204" pitchFamily="66" charset="0"/>
              </a:rPr>
              <a:t>імпульси поширюються ніжками пучка </a:t>
            </a:r>
            <a:r>
              <a:rPr lang="uk-UA" sz="1600" dirty="0" err="1">
                <a:latin typeface="Comic Sans MS" panose="030F0702030302020204" pitchFamily="66" charset="0"/>
              </a:rPr>
              <a:t>Гіса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1853" y="5908543"/>
            <a:ext cx="409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Q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7130" y="4725087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R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22236" y="5923932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29556" y="2028770"/>
            <a:ext cx="2517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Comic Sans MS" panose="030F0702030302020204" pitchFamily="66" charset="0"/>
              </a:rPr>
              <a:t>Шлуночки збуджуються</a:t>
            </a:r>
          </a:p>
          <a:p>
            <a:r>
              <a:rPr lang="uk-UA" sz="1600" dirty="0">
                <a:latin typeface="Comic Sans MS" panose="030F0702030302020204" pitchFamily="66" charset="0"/>
              </a:rPr>
              <a:t>(</a:t>
            </a:r>
            <a:r>
              <a:rPr lang="uk-UA" sz="1600" dirty="0" err="1">
                <a:latin typeface="Comic Sans MS" panose="030F0702030302020204" pitchFamily="66" charset="0"/>
              </a:rPr>
              <a:t>деполяризуються</a:t>
            </a:r>
            <a:r>
              <a:rPr lang="uk-UA" sz="1600" dirty="0">
                <a:latin typeface="Comic Sans MS" panose="030F0702030302020204" pitchFamily="66" charset="0"/>
              </a:rPr>
              <a:t>)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45046" y="1697626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>
                <a:solidFill>
                  <a:srgbClr val="0070C0"/>
                </a:solidFill>
                <a:latin typeface="Comic Sans MS" panose="030F0702030302020204" pitchFamily="66" charset="0"/>
              </a:rPr>
              <a:t>інтервал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22372" y="4012212"/>
            <a:ext cx="3767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Comic Sans MS" panose="030F0702030302020204" pitchFamily="66" charset="0"/>
              </a:rPr>
              <a:t>Початок </a:t>
            </a:r>
            <a:r>
              <a:rPr lang="uk-UA" sz="1600" dirty="0" err="1">
                <a:latin typeface="Comic Sans MS" panose="030F0702030302020204" pitchFamily="66" charset="0"/>
              </a:rPr>
              <a:t>реполяризації</a:t>
            </a:r>
            <a:r>
              <a:rPr lang="uk-UA" sz="1600" dirty="0">
                <a:latin typeface="Comic Sans MS" panose="030F0702030302020204" pitchFamily="66" charset="0"/>
              </a:rPr>
              <a:t>  шлуночків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78516" y="3480666"/>
            <a:ext cx="12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Т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12510" y="6011329"/>
            <a:ext cx="3132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Comic Sans MS" panose="030F0702030302020204" pitchFamily="66" charset="0"/>
              </a:rPr>
              <a:t>Шлуночки повністю розслаблені (</a:t>
            </a:r>
            <a:r>
              <a:rPr lang="uk-UA" sz="1600" dirty="0" err="1">
                <a:latin typeface="Comic Sans MS" panose="030F0702030302020204" pitchFamily="66" charset="0"/>
              </a:rPr>
              <a:t>реполяризовані</a:t>
            </a:r>
            <a:r>
              <a:rPr lang="uk-UA" sz="1600" dirty="0">
                <a:latin typeface="Comic Sans MS" panose="030F0702030302020204" pitchFamily="66" charset="0"/>
              </a:rPr>
              <a:t>)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354670" y="5614901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>
                <a:solidFill>
                  <a:srgbClr val="0070C0"/>
                </a:solidFill>
                <a:latin typeface="Comic Sans MS" panose="030F0702030302020204" pitchFamily="66" charset="0"/>
              </a:rPr>
              <a:t>інтервал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6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242" y="171591"/>
            <a:ext cx="6627564" cy="824697"/>
          </a:xfrm>
        </p:spPr>
        <p:txBody>
          <a:bodyPr>
            <a:normAutofit/>
          </a:bodyPr>
          <a:lstStyle/>
          <a:p>
            <a:r>
              <a:rPr lang="ru-RU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Серцевий</a:t>
            </a:r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цикл  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993" r="34504" b="21085"/>
          <a:stretch/>
        </p:blipFill>
        <p:spPr>
          <a:xfrm>
            <a:off x="1125448" y="1007411"/>
            <a:ext cx="3146190" cy="3953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67124"/>
          <a:stretch/>
        </p:blipFill>
        <p:spPr>
          <a:xfrm>
            <a:off x="8846322" y="1026194"/>
            <a:ext cx="3179444" cy="3953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9940"/>
          <a:stretch/>
        </p:blipFill>
        <p:spPr>
          <a:xfrm>
            <a:off x="5070293" y="1007411"/>
            <a:ext cx="3302196" cy="40195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135" y="5112711"/>
            <a:ext cx="2789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Перша фаза –</a:t>
            </a:r>
          </a:p>
          <a:p>
            <a:pPr algn="ctr"/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систола передсердь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скорочення передсердь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0,1 с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34847" y="1776824"/>
            <a:ext cx="1905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latin typeface="Comic Sans MS" panose="030F0702030302020204" pitchFamily="66" charset="0"/>
              </a:rPr>
              <a:t>Кров</a:t>
            </a:r>
          </a:p>
          <a:p>
            <a:pPr algn="ctr"/>
            <a:r>
              <a:rPr lang="uk-UA" sz="1600" dirty="0">
                <a:latin typeface="Comic Sans MS" panose="030F0702030302020204" pitchFamily="66" charset="0"/>
              </a:rPr>
              <a:t>надходить</a:t>
            </a:r>
          </a:p>
          <a:p>
            <a:pPr algn="ctr"/>
            <a:r>
              <a:rPr lang="uk-UA" sz="1600" dirty="0">
                <a:latin typeface="Comic Sans MS" panose="030F0702030302020204" pitchFamily="66" charset="0"/>
              </a:rPr>
              <a:t>у шлуночки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130" y="2889670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Comic Sans MS" panose="030F0702030302020204" pitchFamily="66" charset="0"/>
              </a:rPr>
              <a:t>Стулкові </a:t>
            </a:r>
          </a:p>
          <a:p>
            <a:r>
              <a:rPr lang="uk-UA" sz="1600" dirty="0">
                <a:latin typeface="Comic Sans MS" panose="030F0702030302020204" pitchFamily="66" charset="0"/>
              </a:rPr>
              <a:t>клапани</a:t>
            </a:r>
          </a:p>
          <a:p>
            <a:r>
              <a:rPr lang="uk-UA" sz="1600" dirty="0">
                <a:latin typeface="Comic Sans MS" panose="030F0702030302020204" pitchFamily="66" charset="0"/>
              </a:rPr>
              <a:t>відкриті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71242" y="5115578"/>
            <a:ext cx="3525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Друга фаза –</a:t>
            </a:r>
          </a:p>
          <a:p>
            <a:pPr lvl="0" algn="ctr"/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систола шлуночків </a:t>
            </a:r>
          </a:p>
          <a:p>
            <a:pPr lvl="0" algn="ctr"/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скорочення шлуночків</a:t>
            </a:r>
          </a:p>
          <a:p>
            <a:pPr lvl="0" algn="ctr"/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0,3 с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029" y="4029807"/>
            <a:ext cx="1412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latin typeface="Comic Sans MS" panose="030F0702030302020204" pitchFamily="66" charset="0"/>
              </a:rPr>
              <a:t>Півмісяцеві </a:t>
            </a:r>
          </a:p>
          <a:p>
            <a:pPr algn="ctr"/>
            <a:r>
              <a:rPr lang="uk-UA" sz="1600" dirty="0">
                <a:latin typeface="Comic Sans MS" panose="030F0702030302020204" pitchFamily="66" charset="0"/>
              </a:rPr>
              <a:t>клапани</a:t>
            </a:r>
          </a:p>
          <a:p>
            <a:pPr algn="ctr"/>
            <a:r>
              <a:rPr lang="uk-UA" sz="1600" dirty="0">
                <a:latin typeface="Comic Sans MS" panose="030F0702030302020204" pitchFamily="66" charset="0"/>
              </a:rPr>
              <a:t>закриті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3955" y="1633393"/>
            <a:ext cx="1401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latin typeface="Comic Sans MS" panose="030F0702030302020204" pitchFamily="66" charset="0"/>
              </a:rPr>
              <a:t>Кров </a:t>
            </a:r>
          </a:p>
          <a:p>
            <a:pPr algn="ctr"/>
            <a:r>
              <a:rPr lang="uk-UA" sz="1600" dirty="0">
                <a:latin typeface="Comic Sans MS" panose="030F0702030302020204" pitchFamily="66" charset="0"/>
              </a:rPr>
              <a:t>виходить</a:t>
            </a:r>
          </a:p>
          <a:p>
            <a:pPr algn="ctr"/>
            <a:r>
              <a:rPr lang="uk-UA" sz="1600" dirty="0">
                <a:latin typeface="Comic Sans MS" panose="030F0702030302020204" pitchFamily="66" charset="0"/>
              </a:rPr>
              <a:t>зі шлуночків</a:t>
            </a:r>
          </a:p>
          <a:p>
            <a:pPr algn="ctr"/>
            <a:r>
              <a:rPr lang="uk-UA" sz="1600" dirty="0">
                <a:latin typeface="Comic Sans MS" panose="030F0702030302020204" pitchFamily="66" charset="0"/>
              </a:rPr>
              <a:t>у судини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58622" y="2880277"/>
            <a:ext cx="1259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Стулкові </a:t>
            </a:r>
          </a:p>
          <a:p>
            <a:pPr lvl="0" algn="ctr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клапани</a:t>
            </a:r>
          </a:p>
          <a:p>
            <a:pPr lvl="0" algn="ctr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закриті</a:t>
            </a:r>
            <a:endParaRPr lang="ru-RU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75490" y="3991336"/>
            <a:ext cx="1880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Півмісяцеві </a:t>
            </a:r>
          </a:p>
          <a:p>
            <a:pPr lvl="0" algn="ctr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клапани</a:t>
            </a:r>
          </a:p>
          <a:p>
            <a:pPr lvl="0" algn="ctr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відкриті</a:t>
            </a:r>
            <a:endParaRPr lang="ru-RU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1187808" y="3532781"/>
            <a:ext cx="819203" cy="1465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8130732" y="5147744"/>
            <a:ext cx="3054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Третя фаза –</a:t>
            </a:r>
          </a:p>
          <a:p>
            <a:pPr lvl="0" algn="ctr"/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діастола</a:t>
            </a:r>
          </a:p>
          <a:p>
            <a:pPr lvl="0" algn="ctr"/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розслаблення серця</a:t>
            </a:r>
          </a:p>
          <a:p>
            <a:pPr lvl="0" algn="ctr"/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0,4 с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27368" y="1707859"/>
            <a:ext cx="1221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latin typeface="Comic Sans MS" panose="030F0702030302020204" pitchFamily="66" charset="0"/>
              </a:rPr>
              <a:t>Кров </a:t>
            </a:r>
          </a:p>
          <a:p>
            <a:pPr algn="ctr"/>
            <a:r>
              <a:rPr lang="uk-UA" sz="1600" dirty="0">
                <a:latin typeface="Comic Sans MS" panose="030F0702030302020204" pitchFamily="66" charset="0"/>
              </a:rPr>
              <a:t>надходить</a:t>
            </a:r>
          </a:p>
          <a:p>
            <a:pPr algn="ctr"/>
            <a:r>
              <a:rPr lang="uk-UA" sz="1600" dirty="0">
                <a:latin typeface="Comic Sans MS" panose="030F0702030302020204" pitchFamily="66" charset="0"/>
              </a:rPr>
              <a:t>із судин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954462" y="2834928"/>
            <a:ext cx="1383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Стулкові </a:t>
            </a:r>
          </a:p>
          <a:p>
            <a:pPr lvl="0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клапани</a:t>
            </a:r>
          </a:p>
          <a:p>
            <a:pPr lvl="0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відкриті</a:t>
            </a:r>
            <a:endParaRPr lang="ru-RU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88049" y="3991336"/>
            <a:ext cx="1880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Півмісяцеві </a:t>
            </a:r>
          </a:p>
          <a:p>
            <a:pPr lvl="0" algn="ctr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клапани</a:t>
            </a:r>
          </a:p>
          <a:p>
            <a:pPr lvl="0" algn="ctr"/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закриті</a:t>
            </a:r>
            <a:endParaRPr lang="ru-RU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4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2" grpId="0"/>
      <p:bldP spid="13" grpId="0"/>
      <p:bldP spid="14" grpId="0"/>
      <p:bldP spid="15" grpId="0"/>
      <p:bldP spid="17" grpId="0"/>
      <p:bldP spid="18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550" y="188856"/>
            <a:ext cx="3612614" cy="857747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Тони серця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662" y="1414369"/>
            <a:ext cx="580158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Comic Sans MS" panose="030F0702030302020204" pitchFamily="66" charset="0"/>
              </a:rPr>
              <a:t>Перший тон – систолічний: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тривалий, глухий, низький,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виникає при закриванні стулкових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клапанів.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r>
              <a:rPr lang="uk-UA" sz="2400" b="1" dirty="0">
                <a:latin typeface="Comic Sans MS" panose="030F0702030302020204" pitchFamily="66" charset="0"/>
              </a:rPr>
              <a:t>Другий тон – </a:t>
            </a:r>
            <a:r>
              <a:rPr lang="uk-UA" sz="2400" b="1" dirty="0" err="1">
                <a:latin typeface="Comic Sans MS" panose="030F0702030302020204" pitchFamily="66" charset="0"/>
              </a:rPr>
              <a:t>діастолічний</a:t>
            </a:r>
            <a:r>
              <a:rPr lang="uk-UA" sz="2400" b="1" dirty="0">
                <a:latin typeface="Comic Sans MS" panose="030F0702030302020204" pitchFamily="66" charset="0"/>
              </a:rPr>
              <a:t>: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короткий, високий,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endParaRPr lang="uk-UA" sz="2400" dirty="0">
              <a:latin typeface="Comic Sans MS" panose="030F0702030302020204" pitchFamily="66" charset="0"/>
            </a:endParaRPr>
          </a:p>
          <a:p>
            <a:r>
              <a:rPr lang="uk-UA" sz="2400" dirty="0">
                <a:latin typeface="Comic Sans MS" panose="030F0702030302020204" pitchFamily="66" charset="0"/>
              </a:rPr>
              <a:t>виникає при закриванні </a:t>
            </a:r>
            <a:r>
              <a:rPr lang="uk-UA" sz="2400" dirty="0" err="1">
                <a:latin typeface="Comic Sans MS" panose="030F0702030302020204" pitchFamily="66" charset="0"/>
              </a:rPr>
              <a:t>півмісяцевих</a:t>
            </a:r>
            <a:r>
              <a:rPr lang="uk-UA" sz="2400" dirty="0">
                <a:latin typeface="Comic Sans MS" panose="030F0702030302020204" pitchFamily="66" charset="0"/>
              </a:rPr>
              <a:t>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клапанів.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5" name="stuk_serdca_-_zvuk_serdcebieniy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780.42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456" y="6080676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47" y="188856"/>
            <a:ext cx="4643871" cy="65014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302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173" y="724189"/>
            <a:ext cx="11028218" cy="4351338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Систолічний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об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єм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крові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– </a:t>
            </a:r>
            <a:r>
              <a:rPr lang="ru-RU" dirty="0" err="1">
                <a:latin typeface="Comic Sans MS" panose="030F0702030302020204" pitchFamily="66" charset="0"/>
              </a:rPr>
              <a:t>кількість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крові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її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викидає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шлуночок</a:t>
            </a:r>
            <a:r>
              <a:rPr lang="ru-RU" dirty="0">
                <a:latin typeface="Comic Sans MS" panose="030F0702030302020204" pitchFamily="66" charset="0"/>
              </a:rPr>
              <a:t> за </a:t>
            </a:r>
            <a:r>
              <a:rPr lang="ru-RU" dirty="0" err="1">
                <a:latin typeface="Comic Sans MS" panose="030F0702030302020204" pitchFamily="66" charset="0"/>
              </a:rPr>
              <a:t>одне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скорочення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(70 м)</a:t>
            </a:r>
          </a:p>
          <a:p>
            <a:endParaRPr lang="uk-UA" dirty="0">
              <a:latin typeface="Comic Sans MS" panose="030F0702030302020204" pitchFamily="66" charset="0"/>
            </a:endParaRPr>
          </a:p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Частота серцебиття </a:t>
            </a:r>
            <a:r>
              <a:rPr lang="uk-UA" dirty="0">
                <a:latin typeface="Comic Sans MS" panose="030F0702030302020204" pitchFamily="66" charset="0"/>
              </a:rPr>
              <a:t>здорової людини дорівнює приблизно </a:t>
            </a:r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70-72 ударів/хв</a:t>
            </a:r>
          </a:p>
          <a:p>
            <a:endParaRPr lang="uk-UA" dirty="0"/>
          </a:p>
          <a:p>
            <a:pPr algn="ctr"/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Хвилинний об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’</a:t>
            </a:r>
            <a:r>
              <a:rPr lang="uk-UA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єм</a:t>
            </a:r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крові = систолічний об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’</a:t>
            </a:r>
            <a:r>
              <a:rPr lang="uk-UA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єм</a:t>
            </a:r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крові Х частота серцебиття</a:t>
            </a:r>
          </a:p>
          <a:p>
            <a:pPr marL="0" indent="0" algn="ctr">
              <a:buNone/>
            </a:pPr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70 Х 70 = 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4 900 мл/хв</a:t>
            </a:r>
          </a:p>
          <a:p>
            <a:endParaRPr lang="uk-UA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08668" y="4925291"/>
            <a:ext cx="104727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Сповільнення частоти серцебиття (40-50 </a:t>
            </a:r>
            <a:r>
              <a:rPr lang="uk-UA" sz="2400" dirty="0" err="1">
                <a:latin typeface="Comic Sans MS" panose="030F0702030302020204" pitchFamily="66" charset="0"/>
              </a:rPr>
              <a:t>уд</a:t>
            </a:r>
            <a:r>
              <a:rPr lang="uk-UA" sz="2400" dirty="0">
                <a:latin typeface="Comic Sans MS" panose="030F0702030302020204" pitchFamily="66" charset="0"/>
              </a:rPr>
              <a:t>/хв)– </a:t>
            </a:r>
            <a:r>
              <a:rPr lang="uk-UA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брадикардія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Пришвидшення частоти серцебиття (більше 90 </a:t>
            </a:r>
            <a:r>
              <a:rPr lang="uk-UA" sz="2400" dirty="0" err="1">
                <a:latin typeface="Comic Sans MS" panose="030F0702030302020204" pitchFamily="66" charset="0"/>
              </a:rPr>
              <a:t>уд</a:t>
            </a:r>
            <a:r>
              <a:rPr lang="uk-UA" sz="2400" dirty="0">
                <a:latin typeface="Comic Sans MS" panose="030F0702030302020204" pitchFamily="66" charset="0"/>
              </a:rPr>
              <a:t>/хв) – </a:t>
            </a:r>
            <a:r>
              <a:rPr lang="uk-UA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тахікардія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Порушення серцевого ритму - </a:t>
            </a:r>
            <a:r>
              <a:rPr lang="uk-UA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аритмія</a:t>
            </a:r>
            <a:endParaRPr lang="ru-RU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1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764" y="1160752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3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Посилюють і прискорюють роботу серця:</a:t>
            </a:r>
            <a:endParaRPr lang="uk-UA" sz="3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uk-UA" dirty="0">
                <a:latin typeface="Comic Sans MS" panose="030F0702030302020204" pitchFamily="66" charset="0"/>
              </a:rPr>
              <a:t>симпатична нервова система;</a:t>
            </a:r>
          </a:p>
          <a:p>
            <a:r>
              <a:rPr lang="uk-UA" dirty="0">
                <a:latin typeface="Comic Sans MS" panose="030F0702030302020204" pitchFamily="66" charset="0"/>
              </a:rPr>
              <a:t>гормони адреналін, </a:t>
            </a:r>
            <a:r>
              <a:rPr lang="uk-UA" dirty="0" err="1">
                <a:latin typeface="Comic Sans MS" panose="030F0702030302020204" pitchFamily="66" charset="0"/>
              </a:rPr>
              <a:t>норадреналін</a:t>
            </a:r>
            <a:r>
              <a:rPr lang="uk-UA" dirty="0">
                <a:latin typeface="Comic Sans MS" panose="030F0702030302020204" pitchFamily="66" charset="0"/>
              </a:rPr>
              <a:t>, </a:t>
            </a:r>
            <a:r>
              <a:rPr lang="uk-UA" dirty="0" err="1">
                <a:latin typeface="Comic Sans MS" panose="030F0702030302020204" pitchFamily="66" charset="0"/>
              </a:rPr>
              <a:t>глюкагон</a:t>
            </a:r>
            <a:r>
              <a:rPr lang="uk-UA" dirty="0">
                <a:latin typeface="Comic Sans MS" panose="030F0702030302020204" pitchFamily="66" charset="0"/>
              </a:rPr>
              <a:t>, тироксин;</a:t>
            </a:r>
          </a:p>
          <a:p>
            <a:r>
              <a:rPr lang="uk-UA" dirty="0" err="1">
                <a:latin typeface="Comic Sans MS" panose="030F0702030302020204" pitchFamily="66" charset="0"/>
              </a:rPr>
              <a:t>йони</a:t>
            </a:r>
            <a:r>
              <a:rPr lang="uk-UA" dirty="0">
                <a:latin typeface="Comic Sans MS" panose="030F0702030302020204" pitchFamily="66" charset="0"/>
              </a:rPr>
              <a:t> Кальцію.</a:t>
            </a:r>
          </a:p>
          <a:p>
            <a:endParaRPr lang="uk-UA" sz="3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Сповільнюють частоту і силу серцевих скорочень:</a:t>
            </a:r>
          </a:p>
          <a:p>
            <a:r>
              <a:rPr lang="uk-UA" dirty="0">
                <a:latin typeface="Comic Sans MS" panose="030F0702030302020204" pitchFamily="66" charset="0"/>
              </a:rPr>
              <a:t>парасимпатична нервова система;</a:t>
            </a:r>
          </a:p>
          <a:p>
            <a:r>
              <a:rPr lang="uk-UA" dirty="0">
                <a:latin typeface="Comic Sans MS" panose="030F0702030302020204" pitchFamily="66" charset="0"/>
              </a:rPr>
              <a:t>гормон ацетилхолін;</a:t>
            </a:r>
          </a:p>
          <a:p>
            <a:r>
              <a:rPr lang="uk-UA" dirty="0" err="1">
                <a:latin typeface="Comic Sans MS" panose="030F0702030302020204" pitchFamily="66" charset="0"/>
              </a:rPr>
              <a:t>йони</a:t>
            </a:r>
            <a:r>
              <a:rPr lang="uk-UA" dirty="0">
                <a:latin typeface="Comic Sans MS" panose="030F0702030302020204" pitchFamily="66" charset="0"/>
              </a:rPr>
              <a:t> Калію.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51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509" y="10301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Чи є ще запитання?</a:t>
            </a:r>
            <a:endParaRPr lang="ru-RU" sz="6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829" y="2355706"/>
            <a:ext cx="4986960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6705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385" y="253869"/>
            <a:ext cx="5122332" cy="2095852"/>
          </a:xfrm>
          <a:solidFill>
            <a:schemeClr val="accent5">
              <a:lumMod val="60000"/>
              <a:lumOff val="4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Кровообіг</a:t>
            </a:r>
            <a:r>
              <a:rPr lang="uk-UA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br>
              <a:rPr lang="uk-UA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це рух крові замкненою системою  судин                       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668" y="253869"/>
            <a:ext cx="5601487" cy="60776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974" y="3791651"/>
            <a:ext cx="55691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>
                <a:latin typeface="Comic Sans MS" panose="030F0702030302020204" pitchFamily="66" charset="0"/>
              </a:rPr>
              <a:t>До складу системи кровообігу </a:t>
            </a:r>
          </a:p>
          <a:p>
            <a:pPr algn="ctr"/>
            <a:r>
              <a:rPr lang="uk-UA" sz="2800" dirty="0">
                <a:latin typeface="Comic Sans MS" panose="030F0702030302020204" pitchFamily="66" charset="0"/>
              </a:rPr>
              <a:t>відноситься серце </a:t>
            </a:r>
          </a:p>
          <a:p>
            <a:pPr algn="ctr"/>
            <a:r>
              <a:rPr lang="uk-UA" sz="2800" dirty="0">
                <a:latin typeface="Comic Sans MS" panose="030F0702030302020204" pitchFamily="66" charset="0"/>
              </a:rPr>
              <a:t>і кровоносні судини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2835" y="6331483"/>
            <a:ext cx="492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Артеріальна система        Венозна система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0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" y="660098"/>
            <a:ext cx="8079051" cy="59287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2045" y="1304415"/>
            <a:ext cx="506684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Серце</a:t>
            </a: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sz="4000" dirty="0">
                <a:latin typeface="Comic Sans MS" panose="030F0702030302020204" pitchFamily="66" charset="0"/>
              </a:rPr>
              <a:t>– </a:t>
            </a:r>
            <a:r>
              <a:rPr lang="uk-UA" sz="4000" dirty="0" err="1">
                <a:latin typeface="Comic Sans MS" panose="030F0702030302020204" pitchFamily="66" charset="0"/>
              </a:rPr>
              <a:t>мязовий</a:t>
            </a:r>
            <a:r>
              <a:rPr lang="uk-UA" sz="4000" dirty="0">
                <a:latin typeface="Comic Sans MS" panose="030F0702030302020204" pitchFamily="66" charset="0"/>
              </a:rPr>
              <a:t> порожнистий орган конусоподібної форми, який забезпечує                            кровообіг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8259673" y="4876800"/>
            <a:ext cx="34356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Comic Sans MS" panose="030F0702030302020204" pitchFamily="66" charset="0"/>
              </a:rPr>
              <a:t>Маса серця – 220-360 г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(0,42% маси тіла)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073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8415" y="832041"/>
            <a:ext cx="4809779" cy="2152269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Перикард</a:t>
            </a:r>
            <a:r>
              <a:rPr lang="uk-UA" dirty="0">
                <a:latin typeface="Comic Sans MS" panose="030F0702030302020204" pitchFamily="66" charset="0"/>
              </a:rPr>
              <a:t> – </a:t>
            </a:r>
            <a:r>
              <a:rPr lang="uk-UA" sz="3600" dirty="0">
                <a:latin typeface="Comic Sans MS" panose="030F0702030302020204" pitchFamily="66" charset="0"/>
              </a:rPr>
              <a:t>навколосерцева сумка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703" r="1210" b="1695"/>
          <a:stretch/>
        </p:blipFill>
        <p:spPr>
          <a:xfrm>
            <a:off x="220337" y="160542"/>
            <a:ext cx="5890980" cy="647161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550843" y="614741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перикард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5432" y="462709"/>
            <a:ext cx="143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перикард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9681" y="2919470"/>
            <a:ext cx="195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перикардіальна рідина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4820" y="4628444"/>
            <a:ext cx="4833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Перикард захищає серце 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і зменшує тертя при скороченні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85213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2142" r="2082" b="8375"/>
          <a:stretch/>
        </p:blipFill>
        <p:spPr>
          <a:xfrm>
            <a:off x="3547430" y="220907"/>
            <a:ext cx="4979625" cy="61832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727113" y="3312523"/>
            <a:ext cx="324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праве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передсердя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787267" y="3774188"/>
            <a:ext cx="1707615" cy="2579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7158" y="212443"/>
            <a:ext cx="2480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Будова серця 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5725" y="5497946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правий шлуночок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27055" y="1883885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ліве передсердя</a:t>
            </a:r>
            <a:endParaRPr lang="ru-RU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6731306" y="2247441"/>
            <a:ext cx="2555912" cy="8262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90262" y="3437262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лівий шлуночок</a:t>
            </a:r>
            <a:endParaRPr lang="ru-RU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7628583" y="3898927"/>
            <a:ext cx="1801856" cy="6091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уга 17"/>
          <p:cNvSpPr/>
          <p:nvPr/>
        </p:nvSpPr>
        <p:spPr>
          <a:xfrm rot="14482855">
            <a:off x="5072745" y="3119311"/>
            <a:ext cx="2681932" cy="1230420"/>
          </a:xfrm>
          <a:prstGeom prst="arc">
            <a:avLst>
              <a:gd name="adj1" fmla="val 14034250"/>
              <a:gd name="adj2" fmla="val 20895756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247900" y="1092656"/>
            <a:ext cx="455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>
                <a:latin typeface="Comic Sans MS" panose="030F0702030302020204" pitchFamily="66" charset="0"/>
              </a:rPr>
              <a:t>міжпередсердна</a:t>
            </a:r>
            <a:r>
              <a:rPr lang="uk-UA" sz="2400" dirty="0">
                <a:latin typeface="Comic Sans MS" panose="030F0702030302020204" pitchFamily="66" charset="0"/>
              </a:rPr>
              <a:t> перегородка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5599310" y="1535882"/>
            <a:ext cx="2281505" cy="17766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96059" y="6188578"/>
            <a:ext cx="4427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>
                <a:latin typeface="Comic Sans MS" panose="030F0702030302020204" pitchFamily="66" charset="0"/>
              </a:rPr>
              <a:t>міжшлуночкова</a:t>
            </a:r>
            <a:r>
              <a:rPr lang="uk-UA" sz="2400" dirty="0">
                <a:latin typeface="Comic Sans MS" panose="030F0702030302020204" pitchFamily="66" charset="0"/>
              </a:rPr>
              <a:t> перегородка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6740062" y="5338642"/>
            <a:ext cx="2414955" cy="9519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2875402" y="4957590"/>
            <a:ext cx="2577947" cy="5403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30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4" grpId="0"/>
      <p:bldP spid="18" grpId="0" animBg="1"/>
      <p:bldP spid="19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2142" r="2082" b="8375"/>
          <a:stretch/>
        </p:blipFill>
        <p:spPr>
          <a:xfrm>
            <a:off x="3547430" y="220907"/>
            <a:ext cx="4979625" cy="6183232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4" name="Прямая со стрелкой 3"/>
          <p:cNvCxnSpPr/>
          <p:nvPr/>
        </p:nvCxnSpPr>
        <p:spPr>
          <a:xfrm>
            <a:off x="3084722" y="3591500"/>
            <a:ext cx="2104221" cy="7807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7158" y="212443"/>
            <a:ext cx="2480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Будова серця 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3017" y="3651393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Comic Sans MS" panose="030F0702030302020204" pitchFamily="66" charset="0"/>
              </a:rPr>
              <a:t>пп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2332" y="4781321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Comic Sans MS" panose="030F0702030302020204" pitchFamily="66" charset="0"/>
              </a:rPr>
              <a:t>пш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6901" y="2776251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Comic Sans MS" panose="030F0702030302020204" pitchFamily="66" charset="0"/>
              </a:rPr>
              <a:t>лп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4992" y="4549966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Comic Sans MS" panose="030F0702030302020204" pitchFamily="66" charset="0"/>
              </a:rPr>
              <a:t>лш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7215" y="3189728"/>
            <a:ext cx="336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три</a:t>
            </a:r>
            <a:r>
              <a:rPr lang="uk-UA" sz="2400" dirty="0">
                <a:latin typeface="Comic Sans MS" panose="030F0702030302020204" pitchFamily="66" charset="0"/>
              </a:rPr>
              <a:t>стулковий клапан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79796" y="2220231"/>
            <a:ext cx="2249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дво</a:t>
            </a:r>
            <a:r>
              <a:rPr lang="uk-UA" sz="2400" dirty="0">
                <a:latin typeface="Comic Sans MS" panose="030F0702030302020204" pitchFamily="66" charset="0"/>
              </a:rPr>
              <a:t>стулковий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(</a:t>
            </a:r>
            <a:r>
              <a:rPr lang="uk-UA" sz="2400" dirty="0" err="1">
                <a:latin typeface="Comic Sans MS" panose="030F0702030302020204" pitchFamily="66" charset="0"/>
              </a:rPr>
              <a:t>мітральний</a:t>
            </a:r>
            <a:r>
              <a:rPr lang="uk-UA" sz="2400" dirty="0">
                <a:latin typeface="Comic Sans MS" panose="030F0702030302020204" pitchFamily="66" charset="0"/>
              </a:rPr>
              <a:t>)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клапан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6984992" y="3084723"/>
            <a:ext cx="2136974" cy="4951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4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2142" r="2082" b="8375"/>
          <a:stretch/>
        </p:blipFill>
        <p:spPr>
          <a:xfrm>
            <a:off x="3547430" y="220907"/>
            <a:ext cx="4979625" cy="61832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527158" y="212443"/>
            <a:ext cx="2480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Будова серця 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2005367" y="2787268"/>
            <a:ext cx="539827" cy="2016086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562642" y="2713781"/>
            <a:ext cx="579170" cy="2036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7712" y="2314586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до серця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6753" y="4814371"/>
            <a:ext cx="1221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latin typeface="Comic Sans MS" panose="030F0702030302020204" pitchFamily="66" charset="0"/>
              </a:rPr>
              <a:t>вени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14945" y="4803354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від серця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66881" y="2092191"/>
            <a:ext cx="164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latin typeface="Comic Sans MS" panose="030F0702030302020204" pitchFamily="66" charset="0"/>
              </a:rPr>
              <a:t>артерії</a:t>
            </a:r>
            <a:endParaRPr lang="ru-RU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4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2142" r="2082" b="8375"/>
          <a:stretch/>
        </p:blipFill>
        <p:spPr>
          <a:xfrm>
            <a:off x="3547430" y="220907"/>
            <a:ext cx="4979625" cy="61832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527158" y="212443"/>
            <a:ext cx="2480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Будова серця 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27065" y="638978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аорта</a:t>
            </a:r>
            <a:endParaRPr lang="ru-RU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5772839" y="914400"/>
            <a:ext cx="1454227" cy="3194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27055" y="3888954"/>
            <a:ext cx="358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>
                <a:latin typeface="Comic Sans MS" panose="030F0702030302020204" pitchFamily="66" charset="0"/>
              </a:rPr>
              <a:t>півмісяцевий</a:t>
            </a:r>
            <a:r>
              <a:rPr lang="uk-UA" sz="2400" dirty="0">
                <a:latin typeface="Comic Sans MS" panose="030F0702030302020204" pitchFamily="66" charset="0"/>
              </a:rPr>
              <a:t> клапан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6499952" y="3844885"/>
            <a:ext cx="2027103" cy="230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5662670" y="2483415"/>
            <a:ext cx="22034" cy="8998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7158" y="1949251"/>
            <a:ext cx="297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легеневий стовбур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007604" y="2412694"/>
            <a:ext cx="2511847" cy="4499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684704" y="1826186"/>
            <a:ext cx="352538" cy="52943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5260555" y="1906332"/>
            <a:ext cx="308472" cy="46166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576642" y="1100643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легенева артерія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8" name="Прямая со стрелкой 27"/>
          <p:cNvCxnSpPr>
            <a:stCxn id="26" idx="1"/>
          </p:cNvCxnSpPr>
          <p:nvPr/>
        </p:nvCxnSpPr>
        <p:spPr>
          <a:xfrm flipH="1">
            <a:off x="6499952" y="1331476"/>
            <a:ext cx="2076690" cy="3324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6983" y="4426898"/>
            <a:ext cx="3284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>
                <a:latin typeface="Comic Sans MS" panose="030F0702030302020204" pitchFamily="66" charset="0"/>
              </a:rPr>
              <a:t>півмісяцевий</a:t>
            </a:r>
            <a:r>
              <a:rPr lang="uk-UA" sz="2400" dirty="0">
                <a:latin typeface="Comic Sans MS" panose="030F0702030302020204" pitchFamily="66" charset="0"/>
              </a:rPr>
              <a:t> клапан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31" name="Прямая со стрелкой 30"/>
          <p:cNvCxnSpPr>
            <a:stCxn id="29" idx="3"/>
          </p:cNvCxnSpPr>
          <p:nvPr/>
        </p:nvCxnSpPr>
        <p:spPr>
          <a:xfrm flipV="1">
            <a:off x="3551857" y="3844886"/>
            <a:ext cx="2209964" cy="8128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043085" y="253541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24770" y="253541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79917" y="299815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64200" y="297634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13493" y="2124791"/>
            <a:ext cx="272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легеневі вени</a:t>
            </a:r>
            <a:endParaRPr lang="ru-RU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7244186" y="2366129"/>
            <a:ext cx="1586429" cy="459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7600447" y="2552703"/>
            <a:ext cx="1664739" cy="4659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36481" y="2768376"/>
            <a:ext cx="2694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верхня </a:t>
            </a:r>
          </a:p>
          <a:p>
            <a:pPr algn="ctr"/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порожниста вена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flipV="1">
            <a:off x="2669100" y="2929429"/>
            <a:ext cx="1707073" cy="1138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01496" y="5384522"/>
            <a:ext cx="369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нижня порожниста вена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 flipV="1">
            <a:off x="3497843" y="5196141"/>
            <a:ext cx="878330" cy="2556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08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8" grpId="0"/>
      <p:bldP spid="26" grpId="0"/>
      <p:bldP spid="29" grpId="0"/>
      <p:bldP spid="34" grpId="0"/>
      <p:bldP spid="36" grpId="0"/>
      <p:bldP spid="37" grpId="0"/>
      <p:bldP spid="38" grpId="0"/>
      <p:bldP spid="50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" b="8134"/>
          <a:stretch/>
        </p:blipFill>
        <p:spPr>
          <a:xfrm>
            <a:off x="3210666" y="143220"/>
            <a:ext cx="5459609" cy="645317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221995" y="4869455"/>
            <a:ext cx="837282" cy="7711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768" y="4326619"/>
            <a:ext cx="871804" cy="804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666" y="4693707"/>
            <a:ext cx="306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сосочкові м</a:t>
            </a:r>
            <a:r>
              <a:rPr lang="en-US" sz="2400" dirty="0">
                <a:latin typeface="Comic Sans MS" panose="030F0702030302020204" pitchFamily="66" charset="0"/>
              </a:rPr>
              <a:t>’</a:t>
            </a:r>
            <a:r>
              <a:rPr lang="uk-UA" sz="2400" dirty="0" err="1">
                <a:latin typeface="Comic Sans MS" panose="030F0702030302020204" pitchFamily="66" charset="0"/>
              </a:rPr>
              <a:t>язи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872074" y="4979624"/>
            <a:ext cx="2546397" cy="2313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137244" y="4793380"/>
            <a:ext cx="2467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сосочкові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м’язи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7383099" y="4684401"/>
            <a:ext cx="1811027" cy="2952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8666" y="3594207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сухожилкові нитки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577947" y="4055872"/>
            <a:ext cx="2368626" cy="3519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871145" y="2733450"/>
            <a:ext cx="2999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сухожилкові</a:t>
            </a:r>
            <a:r>
              <a:rPr lang="ru-RU" sz="2400" dirty="0">
                <a:latin typeface="Comic Sans MS" panose="030F0702030302020204" pitchFamily="66" charset="0"/>
              </a:rPr>
              <a:t> нитки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6984694" y="3227942"/>
            <a:ext cx="2152550" cy="3662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812592" y="231355"/>
            <a:ext cx="20441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Будова </a:t>
            </a:r>
          </a:p>
          <a:p>
            <a:pPr lvl="0" algn="ctr"/>
            <a:r>
              <a:rPr lang="uk-UA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серця 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20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531</Words>
  <Application>Microsoft Office PowerPoint</Application>
  <PresentationFormat>Широкий екран</PresentationFormat>
  <Paragraphs>190</Paragraphs>
  <Slides>19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Тема Office</vt:lpstr>
      <vt:lpstr>Будова і робота серця</vt:lpstr>
      <vt:lpstr>Кровообіг –  це рух крові замкненою системою  судин                       </vt:lpstr>
      <vt:lpstr>Серце – мязовий порожнистий орган конусоподібної форми, який забезпечує                            кровообіг</vt:lpstr>
      <vt:lpstr>Перикард – навколосерцева сумка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Оболонки серця</vt:lpstr>
      <vt:lpstr>Коронарна система серця забезпечує живлення серця</vt:lpstr>
      <vt:lpstr>Властивості серцевого м’яза</vt:lpstr>
      <vt:lpstr>Провідна система серця</vt:lpstr>
      <vt:lpstr>Серцевий цикл</vt:lpstr>
      <vt:lpstr>Серцевий цикл      </vt:lpstr>
      <vt:lpstr>Тони серця</vt:lpstr>
      <vt:lpstr>Презентація PowerPoint</vt:lpstr>
      <vt:lpstr>Презентація PowerPoint</vt:lpstr>
      <vt:lpstr>Чи є ще запитання?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</cp:lastModifiedBy>
  <cp:revision>151</cp:revision>
  <dcterms:created xsi:type="dcterms:W3CDTF">2019-12-15T07:57:27Z</dcterms:created>
  <dcterms:modified xsi:type="dcterms:W3CDTF">2022-01-19T20:08:23Z</dcterms:modified>
</cp:coreProperties>
</file>