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2" r:id="rId6"/>
    <p:sldId id="277" r:id="rId7"/>
    <p:sldId id="278" r:id="rId8"/>
    <p:sldId id="257" r:id="rId9"/>
    <p:sldId id="283" r:id="rId10"/>
    <p:sldId id="284" r:id="rId11"/>
    <p:sldId id="285" r:id="rId12"/>
    <p:sldId id="287" r:id="rId13"/>
    <p:sldId id="286" r:id="rId14"/>
    <p:sldId id="288" r:id="rId15"/>
    <p:sldId id="289" r:id="rId16"/>
    <p:sldId id="279" r:id="rId17"/>
    <p:sldId id="268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701" autoAdjust="0"/>
  </p:normalViewPr>
  <p:slideViewPr>
    <p:cSldViewPr snapToGrid="0" showGuides="1">
      <p:cViewPr varScale="1">
        <p:scale>
          <a:sx n="63" d="100"/>
          <a:sy n="63" d="100"/>
        </p:scale>
        <p:origin x="10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14.01.2022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14.01.2022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10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14.01.2022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14.01.2022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14.01.2022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>
            <a:normAutofit/>
          </a:bodyPr>
          <a:lstStyle/>
          <a:p>
            <a:pPr algn="ctr"/>
            <a:r>
              <a:rPr lang="uk-UA" altLang="uk-UA" sz="3600" i="1" dirty="0"/>
              <a:t>Поняття події. </a:t>
            </a:r>
            <a:br>
              <a:rPr lang="uk-UA" altLang="uk-UA" sz="3600" i="1" dirty="0"/>
            </a:br>
            <a:r>
              <a:rPr lang="uk-UA" altLang="uk-UA" sz="3600" i="1" dirty="0"/>
              <a:t>Види подій.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зображення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12019"/>
          <a:stretch>
            <a:fillRect/>
          </a:stretch>
        </p:blipFill>
        <p:spPr>
          <a:xfrm>
            <a:off x="6660033" y="1380993"/>
            <a:ext cx="5135415" cy="414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692321" y="50496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Прямокутник 5"/>
          <p:cNvSpPr/>
          <p:nvPr/>
        </p:nvSpPr>
        <p:spPr>
          <a:xfrm>
            <a:off x="1104900" y="1411030"/>
            <a:ext cx="3654629" cy="116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Натискання клавіші пропуск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901510" y="1408579"/>
            <a:ext cx="4184072" cy="116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Натискання кнопки миші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172673" y="215970"/>
            <a:ext cx="7845136" cy="8174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бачимо у цих фрагментах події: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788447" y="2892928"/>
            <a:ext cx="10613587" cy="845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Приводять до змінення значень властивостей </a:t>
            </a:r>
            <a:r>
              <a:rPr lang="uk-U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спрайта</a:t>
            </a:r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зміна: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205345" y="3976255"/>
            <a:ext cx="2535382" cy="540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Положення</a:t>
            </a:r>
            <a:endParaRPr lang="en-US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4827549" y="4055265"/>
            <a:ext cx="2535382" cy="540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Розміру</a:t>
            </a:r>
            <a:endParaRPr lang="en-US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8257309" y="4055264"/>
            <a:ext cx="2535382" cy="540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Кольору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35092" t="50663" r="24871" b="38542"/>
          <a:stretch/>
        </p:blipFill>
        <p:spPr>
          <a:xfrm>
            <a:off x="1188027" y="4912801"/>
            <a:ext cx="9604664" cy="14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кутник 3"/>
          <p:cNvSpPr/>
          <p:nvPr/>
        </p:nvSpPr>
        <p:spPr>
          <a:xfrm>
            <a:off x="180109" y="1274618"/>
            <a:ext cx="11665527" cy="2369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одному проекті для кожного виконавця може бути створено кілька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скриптів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кожний з яких описує дії об’єкта на настання тієї чи іншої події. Кожен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скрипт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починається з команди, блок якої має особливу </a:t>
            </a:r>
            <a:b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– до нього зверху не можна приєднати іншу команду.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74073" y="3883747"/>
            <a:ext cx="5084618" cy="24661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ці </a:t>
            </a:r>
            <a:r>
              <a:rPr lang="uk-U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скрипти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будуть пов’язані між собою, але будуть розміщуватися в одній робочій області та будуть виконуватися після настання відповідних подій.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1579" t="24527" r="51385" b="51231"/>
          <a:stretch/>
        </p:blipFill>
        <p:spPr>
          <a:xfrm>
            <a:off x="7245927" y="3883747"/>
            <a:ext cx="3435927" cy="274874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6" y="76200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14" y="93518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98" y="60108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03" y="60108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61" y="77426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45" y="44016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5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1" y="1748305"/>
            <a:ext cx="3619501" cy="330431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</a:t>
            </a:r>
          </a:p>
          <a:p>
            <a:pPr marL="0" indent="0" algn="ctr">
              <a:buNone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скриптів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виконавця </a:t>
            </a:r>
          </a:p>
          <a:p>
            <a:pPr marL="0" indent="0" algn="ctr">
              <a:buNone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ім’ям</a:t>
            </a:r>
          </a:p>
          <a:p>
            <a:pPr marL="0" indent="0" algn="ctr">
              <a:buNone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Об’єкт1.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519" r="12412" b="6156"/>
          <a:stretch/>
        </p:blipFill>
        <p:spPr>
          <a:xfrm>
            <a:off x="3619500" y="387925"/>
            <a:ext cx="8572500" cy="60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ПОВТОРЮЄМО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Які програмні події існують в середовищі </a:t>
            </a:r>
            <a:r>
              <a:rPr lang="uk-UA" dirty="0" err="1"/>
              <a:t>Scratch</a:t>
            </a:r>
            <a:r>
              <a:rPr lang="uk-UA" dirty="0"/>
              <a:t>?</a:t>
            </a:r>
          </a:p>
          <a:p>
            <a:r>
              <a:rPr lang="uk-UA" dirty="0"/>
              <a:t>Які команди можна використовувати для опрацювання подій? Де вони знаходяться?</a:t>
            </a:r>
          </a:p>
          <a:p>
            <a:r>
              <a:rPr lang="uk-UA" dirty="0"/>
              <a:t>Чи можна в середовищі </a:t>
            </a:r>
            <a:r>
              <a:rPr lang="uk-UA" dirty="0" err="1"/>
              <a:t>Scratch</a:t>
            </a:r>
            <a:r>
              <a:rPr lang="uk-UA" dirty="0"/>
              <a:t> скласти декілька </a:t>
            </a:r>
            <a:r>
              <a:rPr lang="uk-UA" dirty="0" err="1"/>
              <a:t>скриптів</a:t>
            </a:r>
            <a:r>
              <a:rPr lang="uk-UA" dirty="0"/>
              <a:t> для одного об’єкта.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82" y="3775643"/>
            <a:ext cx="2854035" cy="308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2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573" y="2292094"/>
            <a:ext cx="5101936" cy="3236508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</a:p>
        </p:txBody>
      </p:sp>
      <p:pic>
        <p:nvPicPr>
          <p:cNvPr id="4" name="Місце для зображення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12019"/>
          <a:stretch>
            <a:fillRect/>
          </a:stretch>
        </p:blipFill>
        <p:spPr>
          <a:xfrm>
            <a:off x="6660033" y="1380993"/>
            <a:ext cx="5135415" cy="414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7190" y="1502385"/>
            <a:ext cx="10505209" cy="4247252"/>
          </a:xfrm>
        </p:spPr>
        <p:txBody>
          <a:bodyPr>
            <a:normAutofit/>
          </a:bodyPr>
          <a:lstStyle/>
          <a:p>
            <a:pPr marL="0" indent="0"/>
            <a:b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 учнів з подіями та їх видами, навчити  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програмно опрацьовувати події у середовищі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розвивальна: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логічне i алгоритмічне мислення, вміння  </a:t>
            </a:r>
            <a:b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аналізувати і робити висновки.</a:t>
            </a:r>
            <a:b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 інформаційну культуру учнів, уважність та 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відповідальність, бажання мати глибокі та якісні знання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394364" y="180108"/>
            <a:ext cx="6580909" cy="7758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уроку: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069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-3907" y="-33631"/>
            <a:ext cx="12192000" cy="8354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rtl="0"/>
            <a:r>
              <a:rPr lang="uk-UA" dirty="0">
                <a:solidFill>
                  <a:sysClr val="windowText" lastClr="000000"/>
                </a:solidFill>
              </a:rPr>
              <a:t>Повторимо правила поведінки в комп’ютерному класі</a:t>
            </a:r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Ð¿ÑÐ°Ð²Ð¸Ð»Ð° Ð¿Ð¾Ð²ÐµÐ´ÑÐ½ÐºÐ¸ Ð² ÐºÐ¾Ð¼Ð¿'ÑÑÐµÑÐ½Ð¾Ð¼Ñ ÐºÐ»Ð°ÑÑ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375" r="641"/>
          <a:stretch/>
        </p:blipFill>
        <p:spPr bwMode="auto">
          <a:xfrm>
            <a:off x="1267557" y="1568358"/>
            <a:ext cx="9649072" cy="528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9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09" y="0"/>
            <a:ext cx="10295873" cy="1173162"/>
          </a:xfrm>
        </p:spPr>
        <p:txBody>
          <a:bodyPr rtlCol="0"/>
          <a:lstStyle/>
          <a:p>
            <a:pPr algn="ctr" rtl="0"/>
            <a:r>
              <a:rPr lang="uk-UA" dirty="0"/>
              <a:t>Пригадаємо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76300" lvl="1" indent="-419100"/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називають виконавцем алгоритму? Коли ти у своєму житті виконував алгоритми? Наведи приклади.</a:t>
            </a:r>
          </a:p>
          <a:p>
            <a:pPr marL="876300" lvl="1" indent="-419100"/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може служити комп’ютерним середовищем виконання алгоритму?</a:t>
            </a:r>
          </a:p>
          <a:p>
            <a:pPr marL="876300" lvl="1" indent="-419100"/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завантажити програму </a:t>
            </a:r>
            <a:r>
              <a:rPr lang="uk-UA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Скретч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76300" lvl="1" indent="-419100"/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основні елементи вікна програми </a:t>
            </a:r>
            <a:r>
              <a:rPr lang="uk-UA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Скретч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 </a:t>
            </a:r>
            <a:r>
              <a:rPr lang="uk-UA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памятаєш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76300" lvl="1" indent="-419100"/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завантажити проект в програму </a:t>
            </a:r>
            <a:r>
              <a:rPr lang="uk-UA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Скретч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76300" lvl="1" indent="-419100"/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називають </a:t>
            </a:r>
            <a:r>
              <a:rPr lang="uk-UA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спрайтами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76300" lvl="1" indent="-419100"/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режими роботи програми </a:t>
            </a:r>
            <a:r>
              <a:rPr lang="uk-UA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Скретч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існують?</a:t>
            </a:r>
            <a:endParaRPr lang="ru-RU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7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423439" y="3039237"/>
            <a:ext cx="4531017" cy="2086944"/>
          </a:xfrm>
        </p:spPr>
        <p:txBody>
          <a:bodyPr rtlCol="0">
            <a:noAutofit/>
          </a:bodyPr>
          <a:lstStyle/>
          <a:p>
            <a:pPr algn="ctr"/>
            <a:r>
              <a:rPr lang="uk-UA" dirty="0"/>
              <a:t>Подія — </a:t>
            </a:r>
            <a:br>
              <a:rPr lang="uk-UA" dirty="0"/>
            </a:br>
            <a:r>
              <a:rPr lang="uk-UA" dirty="0"/>
              <a:t>зміна властивостей об'єкта, взаємодія між об'єктами, утворення нового об'єкта або знищення існуючого об'єкта.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Місце для вмісту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4" y="-1"/>
            <a:ext cx="6318539" cy="689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37" y="367157"/>
            <a:ext cx="749413" cy="80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095" y="384475"/>
            <a:ext cx="749413" cy="80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79" y="351065"/>
            <a:ext cx="749413" cy="80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955" y="5879029"/>
            <a:ext cx="749413" cy="80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013" y="5896347"/>
            <a:ext cx="749413" cy="80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797" y="5862937"/>
            <a:ext cx="749413" cy="80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2200" cy="97674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події. Види подій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773382" y="1600200"/>
            <a:ext cx="9313718" cy="4571999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 простеньку подію котра відбудеться при натисненні клавіши. </a:t>
            </a:r>
          </a:p>
          <a:p>
            <a:pPr marL="0" indent="0" algn="ctr">
              <a:buNone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 попередньо склавши алгоритм ми сказали, що коли буде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натиснуто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клавішу ліворуч виконавець повинен розвернутись. </a:t>
            </a:r>
          </a:p>
          <a:p>
            <a:pPr marL="0" indent="0" algn="ctr">
              <a:buNone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 в потрібний для нас момент тиснемо ЛКМ, комп’ютер отримує команду і перевіряє. </a:t>
            </a:r>
          </a:p>
          <a:p>
            <a:pPr marL="0" indent="0" algn="ctr">
              <a:buNone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чи не наша це подія? Так. Тоді повернути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спрайт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ліворуч.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04900" y="1614055"/>
            <a:ext cx="10030691" cy="477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декілька команд котрі відповідають за відстеження настання події: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487" t="45912" r="26170" b="21061"/>
          <a:stretch/>
        </p:blipFill>
        <p:spPr>
          <a:xfrm>
            <a:off x="2618263" y="2812474"/>
            <a:ext cx="7052210" cy="3812916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286000" y="2092037"/>
            <a:ext cx="7661564" cy="440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Команди </a:t>
            </a:r>
            <a:r>
              <a:rPr lang="uk-UA" dirty="0" err="1"/>
              <a:t>відстежування</a:t>
            </a:r>
            <a:r>
              <a:rPr lang="uk-UA" dirty="0"/>
              <a:t> настання подій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2200" cy="97674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події. Види подій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514" y="76200"/>
            <a:ext cx="9980682" cy="81742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ru-RU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Розглянемо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приклад фрагменту алгоритму та </a:t>
            </a:r>
            <a:r>
              <a:rPr lang="ru-RU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його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опису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59" t="38940" r="51704" b="50454"/>
          <a:stretch/>
        </p:blipFill>
        <p:spPr>
          <a:xfrm>
            <a:off x="290946" y="3172482"/>
            <a:ext cx="4868888" cy="170411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432927" y="3401289"/>
            <a:ext cx="61375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Якщо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під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час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виконання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буде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натиснуто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«пропуск», спрайт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перемітиться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на 10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кроків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змінить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свій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колір</a:t>
            </a:r>
            <a:endParaRPr lang="en-US" sz="25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34244" y="1868022"/>
            <a:ext cx="378229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програмного проекту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610563" y="1842655"/>
            <a:ext cx="378229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47" y="5570226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05" y="5587544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89" y="5554134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94" y="5554134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52" y="5571452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36" y="5538042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0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975" y="214158"/>
            <a:ext cx="9980682" cy="81742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ru-RU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Розглянемо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приклад фрагменту алгоритму та </a:t>
            </a:r>
            <a:r>
              <a:rPr lang="ru-RU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його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опису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432926" y="3307721"/>
            <a:ext cx="6137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спрайт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промовить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збільшиться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endParaRPr lang="en-US" sz="25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34244" y="1868022"/>
            <a:ext cx="378229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програмного проекту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610563" y="1842655"/>
            <a:ext cx="378229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3069" t="39110" r="54472" b="50473"/>
          <a:stretch/>
        </p:blipFill>
        <p:spPr>
          <a:xfrm>
            <a:off x="780210" y="3401289"/>
            <a:ext cx="3890357" cy="18288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474" y="5587957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32" y="5605275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16" y="5571865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21" y="5571865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79" y="5589183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63" y="5555773"/>
            <a:ext cx="1077576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2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31380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 xsi:nil="true"/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 xsi:nil="true"/>
    <LocLastLocAttemptVersionLookup xmlns="4873beb7-5857-4685-be1f-d57550cc96cc" xsi:nil="true"/>
    <PolicheckWords xmlns="4873beb7-5857-4685-be1f-d57550cc96cc" xsi:nil="true"/>
    <SubmitterId xmlns="4873beb7-5857-4685-be1f-d57550cc96cc" xsi:nil="true"/>
    <AcquiredFrom xmlns="4873beb7-5857-4685-be1f-d57550cc96cc" xsi:nil="true"/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 xsi:nil="true"/>
    <FriendlyTitle xmlns="4873beb7-5857-4685-be1f-d57550cc96cc" xsi:nil="true"/>
    <MarketSpecific xmlns="4873beb7-5857-4685-be1f-d57550cc96cc" xsi:nil="true"/>
    <TPNamespace xmlns="4873beb7-5857-4685-be1f-d57550cc96cc" xsi:nil="true"/>
    <PublishStatusLookup xmlns="4873beb7-5857-4685-be1f-d57550cc96cc"/>
    <APAuthor xmlns="4873beb7-5857-4685-be1f-d57550cc96cc">
      <UserInfo>
        <DisplayName/>
        <AccountId xsi:nil="true"/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 xsi:nil="true"/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 xsi:nil="true"/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 xsi:nil="true"/>
    <IntlLocPriority xmlns="4873beb7-5857-4685-be1f-d57550cc96cc" xsi:nil="true"/>
    <UAProjectedTotalWords xmlns="4873beb7-5857-4685-be1f-d57550cc96cc" xsi:nil="true"/>
    <AssetType xmlns="4873beb7-5857-4685-be1f-d57550cc96cc" xsi:nil="true"/>
    <MachineTranslated xmlns="4873beb7-5857-4685-be1f-d57550cc96cc" xsi:nil="true"/>
    <OutputCachingOn xmlns="4873beb7-5857-4685-be1f-d57550cc96cc" xsi:nil="true"/>
    <TemplateStatus xmlns="4873beb7-5857-4685-be1f-d57550cc96cc" xsi:nil="true"/>
    <IsSearchable xmlns="4873beb7-5857-4685-be1f-d57550cc96cc" xsi:nil="true"/>
    <ContentItem xmlns="4873beb7-5857-4685-be1f-d57550cc96cc" xsi:nil="true"/>
    <HandoffToMSDN xmlns="4873beb7-5857-4685-be1f-d57550cc96cc" xsi:nil="true"/>
    <ShowIn xmlns="4873beb7-5857-4685-be1f-d57550cc96cc" xsi:nil="true"/>
    <ThumbnailAssetId xmlns="4873beb7-5857-4685-be1f-d57550cc96cc" xsi:nil="true"/>
    <UALocComments xmlns="4873beb7-5857-4685-be1f-d57550cc96cc" xsi:nil="true"/>
    <UALocRecommendation xmlns="4873beb7-5857-4685-be1f-d57550cc96cc" xsi:nil="true"/>
    <LastModifiedDateTime xmlns="4873beb7-5857-4685-be1f-d57550cc96cc" xsi:nil="true"/>
    <LegacyData xmlns="4873beb7-5857-4685-be1f-d57550cc96cc" xsi:nil="true"/>
    <LocManualTestRequired xmlns="4873beb7-5857-4685-be1f-d57550cc96cc" xsi:nil="true"/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 xsi:nil="true"/>
    <PlannedPubDate xmlns="4873beb7-5857-4685-be1f-d57550cc96cc" xsi:nil="true"/>
    <CSXSubmissionMarket xmlns="4873beb7-5857-4685-be1f-d57550cc96cc" xsi:nil="true"/>
    <Downloads xmlns="4873beb7-5857-4685-be1f-d57550cc96cc" xsi:nil="true"/>
    <ArtSampleDocs xmlns="4873beb7-5857-4685-be1f-d57550cc96cc" xsi:nil="true"/>
    <TrustLevel xmlns="4873beb7-5857-4685-be1f-d57550cc96cc" xsi:nil="true"/>
    <BlockPublish xmlns="4873beb7-5857-4685-be1f-d57550cc96cc" xsi:nil="true"/>
    <TPLaunchHelpLinkType xmlns="4873beb7-5857-4685-be1f-d57550cc96cc" xsi:nil="true"/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 xsi:nil="true"/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 xsi:nil="true"/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 xsi:nil="true"/>
    <PublishTargets xmlns="4873beb7-5857-4685-be1f-d57550cc96cc" xsi:nil="true"/>
    <ApprovalLog xmlns="4873beb7-5857-4685-be1f-d57550cc96cc" xsi:nil="true"/>
    <BugNumber xmlns="4873beb7-5857-4685-be1f-d57550cc96cc" xsi:nil="true"/>
    <CrawlForDependencies xmlns="4873beb7-5857-4685-be1f-d57550cc96cc" xsi:nil="true"/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 xsi:nil="true"/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442</Words>
  <Application>Microsoft Office PowerPoint</Application>
  <PresentationFormat>Широкоэкранный</PresentationFormat>
  <Paragraphs>51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Euphemia</vt:lpstr>
      <vt:lpstr>Plantagenet Cherokee</vt:lpstr>
      <vt:lpstr>Times New Roman</vt:lpstr>
      <vt:lpstr>Wingdings</vt:lpstr>
      <vt:lpstr>tf03431380</vt:lpstr>
      <vt:lpstr>Поняття події.  Види подій.</vt:lpstr>
      <vt:lpstr> освітня: ознайомити учнів з подіями та їх видами, навчити                      програмно опрацьовувати події у середовищі Scratch;  розвивальна: розвивати логічне i алгоритмічне мислення, вміння                                   аналізувати і робити висновки.  виховна: виховувати інформаційну культуру учнів, уважність та                      відповідальність, бажання мати глибокі та якісні знання</vt:lpstr>
      <vt:lpstr>Повторимо правила поведінки в комп’ютерному класі</vt:lpstr>
      <vt:lpstr>Пригадаємо</vt:lpstr>
      <vt:lpstr>Подія —  зміна властивостей об'єкта, взаємодія між об'єктами, утворення нового об'єкта або знищення існуючого об'єкта.</vt:lpstr>
      <vt:lpstr>Поняття події. Види подій</vt:lpstr>
      <vt:lpstr>Поняття події. Види подій</vt:lpstr>
      <vt:lpstr>Розглянемо приклад фрагменту алгоритму та його опису:</vt:lpstr>
      <vt:lpstr>Розглянемо приклад фрагменту алгоритму та його опису:</vt:lpstr>
      <vt:lpstr>Презентация PowerPoint</vt:lpstr>
      <vt:lpstr>Презентация PowerPoint</vt:lpstr>
      <vt:lpstr>Презентация PowerPoint</vt:lpstr>
      <vt:lpstr>ПОВТОРЮЄМО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2018-01-05T17:45:53Z</dcterms:created>
  <dcterms:modified xsi:type="dcterms:W3CDTF">2022-01-14T07:11:17Z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