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78" r:id="rId4"/>
    <p:sldId id="277" r:id="rId5"/>
    <p:sldId id="262" r:id="rId6"/>
    <p:sldId id="279" r:id="rId7"/>
    <p:sldId id="259" r:id="rId8"/>
    <p:sldId id="281" r:id="rId9"/>
    <p:sldId id="282" r:id="rId10"/>
    <p:sldId id="260" r:id="rId11"/>
    <p:sldId id="283" r:id="rId12"/>
    <p:sldId id="264" r:id="rId13"/>
    <p:sldId id="265" r:id="rId14"/>
    <p:sldId id="267" r:id="rId15"/>
    <p:sldId id="263" r:id="rId16"/>
    <p:sldId id="284" r:id="rId17"/>
    <p:sldId id="285" r:id="rId18"/>
    <p:sldId id="266" r:id="rId19"/>
    <p:sldId id="286" r:id="rId20"/>
    <p:sldId id="268" r:id="rId21"/>
    <p:sldId id="271" r:id="rId22"/>
    <p:sldId id="288" r:id="rId23"/>
    <p:sldId id="287" r:id="rId24"/>
    <p:sldId id="275" r:id="rId25"/>
    <p:sldId id="261" r:id="rId26"/>
    <p:sldId id="289" r:id="rId27"/>
    <p:sldId id="290" r:id="rId28"/>
    <p:sldId id="272" r:id="rId29"/>
    <p:sldId id="291" r:id="rId30"/>
    <p:sldId id="292" r:id="rId31"/>
    <p:sldId id="273" r:id="rId32"/>
    <p:sldId id="293" r:id="rId33"/>
    <p:sldId id="270" r:id="rId34"/>
    <p:sldId id="276" r:id="rId35"/>
    <p:sldId id="274" r:id="rId36"/>
    <p:sldId id="294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A337D-7A40-4F6D-BE4C-B9EF4FECF8D4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487E4-C22A-4426-8C55-435904E53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1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DB5235-7C98-4511-A804-3677C46F0636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487E4-C22A-4426-8C55-435904E5324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8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487E4-C22A-4426-8C55-435904E5324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9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5D3C9A-7396-425F-9B45-2655040194BD}" type="slidenum">
              <a:rPr lang="ru-RU" altLang="ru-RU"/>
              <a:pPr eaLnBrk="1" hangingPunct="1"/>
              <a:t>33</a:t>
            </a:fld>
            <a:endParaRPr lang="ru-RU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5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3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4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8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75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1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7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97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84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B2F44-6BD7-4F60-859F-2E8B0C472870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C7645-114C-43E5-8B77-3A7F61278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81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964" y="771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ВЕЛИКА ГРЕЦЬКА КОЛОНИЗАЦІЯ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9702"/>
            <a:ext cx="8137225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71147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Найбільш «плодовита» метрополія – поліс </a:t>
            </a:r>
            <a:r>
              <a:rPr lang="uk-UA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 Мешканці </a:t>
            </a:r>
            <a:r>
              <a:rPr lang="uk-UA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Мілету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заснували більш 80 колоній. </a:t>
            </a:r>
            <a:r>
              <a:rPr lang="uk-UA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в свою чергу був колонією Афін.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5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открытый урок\1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522" r="2505" b="2185"/>
          <a:stretch/>
        </p:blipFill>
        <p:spPr bwMode="auto">
          <a:xfrm>
            <a:off x="0" y="0"/>
            <a:ext cx="9144000" cy="4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5292080" y="2787774"/>
            <a:ext cx="720080" cy="158417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59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5832648" cy="4176464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Згадайте, що спонукало фінікійців шукати нові землі для заселення за морем?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55526"/>
            <a:ext cx="3456384" cy="44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7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179512" y="135580"/>
            <a:ext cx="4032448" cy="2580185"/>
          </a:xfrm>
          <a:prstGeom prst="cloud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</a:rPr>
              <a:t>Недостатньо земель придатних для землеробства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4093947" y="54671"/>
            <a:ext cx="4248472" cy="2742001"/>
          </a:xfrm>
          <a:prstGeom prst="cloud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</a:rPr>
              <a:t>Збільшення кількості населення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251520" y="2247512"/>
            <a:ext cx="4464496" cy="2580185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</a:rPr>
              <a:t>Розвиток торгівлі і ремесла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3172845" y="2438005"/>
            <a:ext cx="4104456" cy="254408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Georgia" panose="02040502050405020303" pitchFamily="18" charset="0"/>
              </a:rPr>
              <a:t>Пошук нових ринків збуту товарів та джерел сировини</a:t>
            </a:r>
            <a:endParaRPr lang="ru-RU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99" y="1419507"/>
            <a:ext cx="2900322" cy="37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47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C933F3-6D03-4884-A8C0-A2C0D7AE4B4C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35105" y="68084"/>
            <a:ext cx="7992888" cy="15147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Причини грецької</a:t>
            </a:r>
          </a:p>
          <a:p>
            <a:pPr algn="ctr" eaLnBrk="1" hangingPunct="1"/>
            <a:r>
              <a:rPr lang="uk-UA" alt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колонізації</a:t>
            </a:r>
            <a:endParaRPr lang="ru-RU" altLang="ru-RU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5277" y="897178"/>
            <a:ext cx="2626176" cy="2108299"/>
          </a:xfrm>
          <a:prstGeom prst="cloud">
            <a:avLst/>
          </a:prstGeom>
          <a:solidFill>
            <a:srgbClr val="FFFF99"/>
          </a:solidFill>
          <a:ln w="38100" cmpd="dbl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Нестача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родючих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земель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3333" y="2483180"/>
            <a:ext cx="6019767" cy="2108299"/>
          </a:xfrm>
          <a:prstGeom prst="cloud">
            <a:avLst/>
          </a:prstGeom>
          <a:solidFill>
            <a:srgbClr val="FFFF99"/>
          </a:solidFill>
          <a:ln w="38100" cmpd="dbl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Нестача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сільськогосподарської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продукції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004048" y="1359535"/>
            <a:ext cx="4041418" cy="1452384"/>
          </a:xfrm>
          <a:prstGeom prst="cloud">
            <a:avLst/>
          </a:prstGeom>
          <a:solidFill>
            <a:srgbClr val="FFFF99"/>
          </a:solidFill>
          <a:ln w="38100" cmpd="dbl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Демографі</a:t>
            </a:r>
            <a:r>
              <a:rPr lang="uk-UA" alt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чні</a:t>
            </a:r>
            <a:endParaRPr lang="uk-UA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</a:t>
            </a:r>
            <a:r>
              <a:rPr lang="ru-RU" alt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блеми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572000" y="2651701"/>
            <a:ext cx="4545474" cy="2389406"/>
          </a:xfrm>
          <a:prstGeom prst="cloud">
            <a:avLst/>
          </a:prstGeom>
          <a:solidFill>
            <a:srgbClr val="FFFF99"/>
          </a:solidFill>
          <a:ln w="38100" cmpd="dbl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Боротьба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між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різними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/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групами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alt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населення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 eaLnBrk="1" hangingPunct="1"/>
            <a:r>
              <a:rPr lang="uk-UA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владу в полісі</a:t>
            </a:r>
            <a:endParaRPr lang="ru-RU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2730815" y="1444068"/>
            <a:ext cx="2638302" cy="1452384"/>
          </a:xfrm>
          <a:prstGeom prst="cloud">
            <a:avLst/>
          </a:prstGeom>
          <a:solidFill>
            <a:srgbClr val="FFFF99"/>
          </a:solidFill>
          <a:ln w="38100" cmpd="dbl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Розвиток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торгівлі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34820" grpId="0" animBg="1"/>
      <p:bldP spid="34822" grpId="0" animBg="1"/>
      <p:bldP spid="34823" grpId="0" animBg="1"/>
      <p:bldP spid="34824" grpId="0" animBg="1"/>
      <p:bldP spid="348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9502"/>
            <a:ext cx="2376264" cy="4165534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555777" y="411510"/>
            <a:ext cx="6408712" cy="4392488"/>
          </a:xfrm>
          <a:prstGeom prst="wedgeRoundRectCallout">
            <a:avLst>
              <a:gd name="adj1" fmla="val -64141"/>
              <a:gd name="adj2" fmla="val -19250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Доброго дня! Мене звуть </a:t>
            </a:r>
            <a:r>
              <a:rPr lang="uk-UA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Деметріс</a:t>
            </a:r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Я мешкаю у </a:t>
            </a:r>
            <a:r>
              <a:rPr lang="uk-UA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Мілеті</a:t>
            </a:r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Я життєрадісний хлопець, але останнім часом моє життя складається не дуже гарно:( Моя сім'я займається риболовлею. Ми багато працюємо, але заробляємо на життя дуже мало. 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09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9502"/>
            <a:ext cx="2376264" cy="4165534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657399" y="411510"/>
            <a:ext cx="6307089" cy="4165534"/>
          </a:xfrm>
          <a:prstGeom prst="wedgeRoundRectCallout">
            <a:avLst>
              <a:gd name="adj1" fmla="val -64141"/>
              <a:gd name="adj2" fmla="val -19250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</a:t>
            </a:r>
            <a:r>
              <a:rPr lang="uk-UA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Мілеті</a:t>
            </a:r>
            <a:r>
              <a:rPr lang="uk-UA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багато рибалок. Риби на продаж вдосталь, а покупців мало. Люди збідніли((( Батько дізнався, що група сміливців зібралася спорядити корабель та відправитися на пошук нових земель, де можна розбагатіти. Я мабуть приєднаюся до них.</a:t>
            </a:r>
            <a:endParaRPr lang="ru-RU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0451"/>
            <a:ext cx="1650477" cy="4662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876" y="987574"/>
            <a:ext cx="6048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Напрямки грецької колонізації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3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80" y="-12354"/>
            <a:ext cx="6968593" cy="51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827584" y="959025"/>
            <a:ext cx="1038412" cy="7486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589693"/>
            <a:ext cx="195277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Південь Франції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366" y="2285460"/>
            <a:ext cx="1875105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Південь Італії, Сицилія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>
            <a:off x="1865996" y="2608625"/>
            <a:ext cx="1409860" cy="467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55768" y="1447158"/>
            <a:ext cx="208823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Причорномор‘є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Крим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24114" y="2345091"/>
            <a:ext cx="12827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Мала Азія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19" name="Прямая со стрелкой 18"/>
          <p:cNvCxnSpPr>
            <a:cxnSpLocks/>
            <a:stCxn id="18" idx="1"/>
          </p:cNvCxnSpPr>
          <p:nvPr/>
        </p:nvCxnSpPr>
        <p:spPr>
          <a:xfrm flipH="1">
            <a:off x="5636130" y="2529757"/>
            <a:ext cx="2187984" cy="337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55768" y="3050012"/>
            <a:ext cx="205697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Північна Африка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cxnSp>
        <p:nvCxnSpPr>
          <p:cNvPr id="23" name="Прямая со стрелкой 22"/>
          <p:cNvCxnSpPr>
            <a:cxnSpLocks/>
          </p:cNvCxnSpPr>
          <p:nvPr/>
        </p:nvCxnSpPr>
        <p:spPr>
          <a:xfrm flipH="1">
            <a:off x="6464618" y="3410355"/>
            <a:ext cx="1655514" cy="889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  <a:stCxn id="15" idx="0"/>
          </p:cNvCxnSpPr>
          <p:nvPr/>
        </p:nvCxnSpPr>
        <p:spPr>
          <a:xfrm flipH="1" flipV="1">
            <a:off x="6464618" y="821632"/>
            <a:ext cx="1635266" cy="6255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26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0988" y="339502"/>
            <a:ext cx="54935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Першою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грецькою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колонією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на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півдні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України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вважають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поселення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на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острові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Березань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неподалік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сучасного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міста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Очакова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Миколаївської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області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83518"/>
            <a:ext cx="378428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7534"/>
            <a:ext cx="6336704" cy="3394075"/>
          </a:xfrm>
        </p:spPr>
        <p:txBody>
          <a:bodyPr>
            <a:noAutofit/>
          </a:bodyPr>
          <a:lstStyle/>
          <a:p>
            <a:r>
              <a:rPr lang="uk-UA" sz="5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Ми повинні знайти </a:t>
            </a:r>
            <a:br>
              <a:rPr lang="uk-UA" sz="5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uk-UA" sz="5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відповіді на питання…</a:t>
            </a:r>
            <a:endParaRPr lang="ru-RU" sz="5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5095"/>
            <a:ext cx="2592354" cy="4213309"/>
          </a:xfrm>
        </p:spPr>
      </p:pic>
    </p:spTree>
    <p:extLst>
      <p:ext uri="{BB962C8B-B14F-4D97-AF65-F5344CB8AC3E}">
        <p14:creationId xmlns:p14="http://schemas.microsoft.com/office/powerpoint/2010/main" val="4001068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714" y="339502"/>
            <a:ext cx="87005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Колонисти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саме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з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Мілету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почали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облаштовувати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його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в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середині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VII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ст. до н. е. </a:t>
            </a:r>
          </a:p>
          <a:p>
            <a:pPr algn="ctr"/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Історики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припускають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що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те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поселення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називалося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Борисфенідою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(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від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грецької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назви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Дніпра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– Борисфен).</a:t>
            </a:r>
          </a:p>
        </p:txBody>
      </p:sp>
    </p:spTree>
    <p:extLst>
      <p:ext uri="{BB962C8B-B14F-4D97-AF65-F5344CB8AC3E}">
        <p14:creationId xmlns:p14="http://schemas.microsoft.com/office/powerpoint/2010/main" val="397880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71550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Протягом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VI-V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ст. до </a:t>
            </a:r>
            <a:r>
              <a:rPr lang="ru-RU" sz="40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н.е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грецькі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переселенці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опанували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всім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північним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узбережжям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Чорного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моря. </a:t>
            </a:r>
          </a:p>
        </p:txBody>
      </p:sp>
    </p:spTree>
    <p:extLst>
      <p:ext uri="{BB962C8B-B14F-4D97-AF65-F5344CB8AC3E}">
        <p14:creationId xmlns:p14="http://schemas.microsoft.com/office/powerpoint/2010/main" val="56554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14" y="0"/>
            <a:ext cx="71217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8120"/>
            <a:ext cx="7056784" cy="5096565"/>
          </a:xfrm>
          <a:prstGeom prst="rect">
            <a:avLst/>
          </a:prstGeom>
        </p:spPr>
      </p:pic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107504" y="771550"/>
            <a:ext cx="1299026" cy="2916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70459" y="124927"/>
            <a:ext cx="2629333" cy="7186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260397" y="4011910"/>
            <a:ext cx="3480058" cy="1528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cxnSpLocks/>
          </p:cNvCxnSpPr>
          <p:nvPr/>
        </p:nvCxnSpPr>
        <p:spPr>
          <a:xfrm>
            <a:off x="3740455" y="-4746"/>
            <a:ext cx="295923" cy="8880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</p:cNvCxnSpPr>
          <p:nvPr/>
        </p:nvCxnSpPr>
        <p:spPr>
          <a:xfrm>
            <a:off x="5292080" y="-301920"/>
            <a:ext cx="197282" cy="19708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91880" y="2105874"/>
            <a:ext cx="153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Таврія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688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запам'ятали? 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3557"/>
            <a:ext cx="8229600" cy="3960441"/>
          </a:xfrm>
        </p:spPr>
        <p:txBody>
          <a:bodyPr>
            <a:noAutofit/>
          </a:bodyPr>
          <a:lstStyle/>
          <a:p>
            <a:r>
              <a:rPr lang="uk-UA" sz="3600" dirty="0"/>
              <a:t>Чорне море – Понт </a:t>
            </a:r>
            <a:r>
              <a:rPr lang="uk-UA" sz="3600" dirty="0" err="1"/>
              <a:t>Евксинський</a:t>
            </a:r>
            <a:endParaRPr lang="uk-UA" sz="3600" dirty="0"/>
          </a:p>
          <a:p>
            <a:r>
              <a:rPr lang="uk-UA" sz="3600" dirty="0"/>
              <a:t>Азовське море – </a:t>
            </a:r>
            <a:r>
              <a:rPr lang="uk-UA" sz="3600" dirty="0" err="1"/>
              <a:t>Меотида</a:t>
            </a:r>
            <a:endParaRPr lang="uk-UA" sz="3600" dirty="0"/>
          </a:p>
          <a:p>
            <a:r>
              <a:rPr lang="uk-UA" sz="3600" dirty="0"/>
              <a:t>Дніпро – Борисфен</a:t>
            </a:r>
          </a:p>
          <a:p>
            <a:r>
              <a:rPr lang="uk-UA" sz="3600" dirty="0"/>
              <a:t>Крим – Таврія</a:t>
            </a:r>
          </a:p>
          <a:p>
            <a:r>
              <a:rPr lang="uk-UA" sz="3600" dirty="0"/>
              <a:t>Дністер – </a:t>
            </a:r>
            <a:r>
              <a:rPr lang="uk-UA" sz="3600" dirty="0" err="1"/>
              <a:t>Тірас</a:t>
            </a:r>
            <a:endParaRPr lang="uk-UA" sz="3600" dirty="0"/>
          </a:p>
          <a:p>
            <a:r>
              <a:rPr lang="uk-UA" sz="3600" dirty="0"/>
              <a:t>Південний Буг - </a:t>
            </a:r>
            <a:r>
              <a:rPr lang="uk-UA" sz="3600" dirty="0" err="1"/>
              <a:t>Гіпаніс</a:t>
            </a:r>
            <a:endParaRPr lang="uk-UA" sz="3600" dirty="0"/>
          </a:p>
          <a:p>
            <a:endParaRPr lang="uk-UA" sz="3600" dirty="0"/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9501"/>
            <a:ext cx="2664296" cy="42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8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5" y="339502"/>
            <a:ext cx="2690479" cy="458797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95536" y="555526"/>
            <a:ext cx="5400600" cy="4104456"/>
          </a:xfrm>
          <a:prstGeom prst="wedgeRoundRectCallout">
            <a:avLst>
              <a:gd name="adj1" fmla="val 80519"/>
              <a:gd name="adj2" fmla="val -3054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400" dirty="0">
                <a:solidFill>
                  <a:schemeClr val="tx1"/>
                </a:solidFill>
                <a:latin typeface="Georgia" panose="02040502050405020303" pitchFamily="18" charset="0"/>
              </a:rPr>
              <a:t>Ви мене пам'ятаєте?! </a:t>
            </a:r>
          </a:p>
          <a:p>
            <a:pPr algn="ctr"/>
            <a:r>
              <a:rPr lang="uk-UA" sz="3400" dirty="0">
                <a:solidFill>
                  <a:schemeClr val="tx1"/>
                </a:solidFill>
                <a:latin typeface="Georgia" panose="02040502050405020303" pitchFamily="18" charset="0"/>
              </a:rPr>
              <a:t>Я – </a:t>
            </a:r>
            <a:r>
              <a:rPr lang="uk-UA" sz="3400" dirty="0" err="1">
                <a:solidFill>
                  <a:schemeClr val="tx1"/>
                </a:solidFill>
                <a:latin typeface="Georgia" panose="02040502050405020303" pitchFamily="18" charset="0"/>
              </a:rPr>
              <a:t>Деметріс</a:t>
            </a:r>
            <a:r>
              <a:rPr lang="uk-UA" sz="3400" dirty="0">
                <a:solidFill>
                  <a:schemeClr val="tx1"/>
                </a:solidFill>
                <a:latin typeface="Georgia" panose="02040502050405020303" pitchFamily="18" charset="0"/>
              </a:rPr>
              <a:t>. Наважившись приєднатися до колоністів, я опинився у чудовій місцевості поблизу гирла річки </a:t>
            </a:r>
            <a:r>
              <a:rPr lang="uk-UA" sz="3400" dirty="0" err="1">
                <a:solidFill>
                  <a:schemeClr val="tx1"/>
                </a:solidFill>
                <a:latin typeface="Georgia" panose="02040502050405020303" pitchFamily="18" charset="0"/>
              </a:rPr>
              <a:t>Гіпаніс</a:t>
            </a:r>
            <a:r>
              <a:rPr lang="uk-UA" sz="3400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endParaRPr lang="ru-RU" sz="3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7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5" y="339502"/>
            <a:ext cx="2690479" cy="458797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95536" y="555526"/>
            <a:ext cx="5328592" cy="4104456"/>
          </a:xfrm>
          <a:prstGeom prst="wedgeRoundRectCallout">
            <a:avLst>
              <a:gd name="adj1" fmla="val 80519"/>
              <a:gd name="adj2" fmla="val -3054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  <a:t>Ми заложили нове місто на березі Понту </a:t>
            </a:r>
            <a:r>
              <a:rPr lang="uk-UA" sz="3600" dirty="0" err="1">
                <a:solidFill>
                  <a:schemeClr val="tx1"/>
                </a:solidFill>
                <a:latin typeface="Georgia" panose="02040502050405020303" pitchFamily="18" charset="0"/>
              </a:rPr>
              <a:t>Евксинського</a:t>
            </a: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  <a:t>. У нас є бажання назвати наше місто «Щаслива» - «Ольвія». </a:t>
            </a:r>
            <a:endParaRPr lang="ru-RU" sz="3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14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5" y="339502"/>
            <a:ext cx="2690479" cy="458797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95536" y="555526"/>
            <a:ext cx="5328592" cy="4104456"/>
          </a:xfrm>
          <a:prstGeom prst="wedgeRoundRectCallout">
            <a:avLst>
              <a:gd name="adj1" fmla="val 80519"/>
              <a:gd name="adj2" fmla="val -30543"/>
              <a:gd name="adj3" fmla="val 16667"/>
            </a:avLst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tx1"/>
                </a:solidFill>
                <a:latin typeface="Georgia" panose="02040502050405020303" pitchFamily="18" charset="0"/>
              </a:rPr>
              <a:t>Зараз плануємо будівельні роботи. Обираємо місце для акрополя, агори, некрополя. Ну все, я поспішаю))) Ще побачимось! Приїздіть до нас у гості.</a:t>
            </a:r>
            <a:endParaRPr lang="ru-RU" sz="3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7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Забудова грецьких колоній</a:t>
            </a:r>
            <a:endParaRPr lang="uk-UA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915566"/>
            <a:ext cx="5832648" cy="3888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800" dirty="0">
                <a:latin typeface="Georgia" panose="02040502050405020303" pitchFamily="18" charset="0"/>
              </a:rPr>
              <a:t>Кожне грецьке місто на узбережжі Чорного моря забудовувалося за планом і відповідало законам містобудування материкової Греції.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7614"/>
            <a:ext cx="2915816" cy="20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6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5328" y="339502"/>
            <a:ext cx="5832648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700" dirty="0">
                <a:latin typeface="Georgia" panose="02040502050405020303" pitchFamily="18" charset="0"/>
              </a:rPr>
              <a:t>Усі великі міста були оточені міцними оборонними мурами з вежами та мали укріплені гавані. У центрі міста розташовувалася головна площа – </a:t>
            </a:r>
            <a:r>
              <a:rPr lang="uk-UA" sz="37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агора</a:t>
            </a:r>
            <a:r>
              <a:rPr lang="uk-UA" sz="3700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7614"/>
            <a:ext cx="2915816" cy="20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4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582"/>
            <a:ext cx="2088298" cy="3394075"/>
          </a:xfrm>
        </p:spPr>
      </p:pic>
      <p:sp>
        <p:nvSpPr>
          <p:cNvPr id="5" name="TextBox 4"/>
          <p:cNvSpPr txBox="1"/>
          <p:nvPr/>
        </p:nvSpPr>
        <p:spPr>
          <a:xfrm>
            <a:off x="2051720" y="371147"/>
            <a:ext cx="6984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«Велика грецька колонізація», «колонія», «метрополія»? </a:t>
            </a:r>
          </a:p>
          <a:p>
            <a:pPr marL="285750" indent="-285750">
              <a:buBlip>
                <a:blip r:embed="rId3"/>
              </a:buBlip>
            </a:pP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греки засновували колонії?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яких напрямках проходила грецька колонізація?</a:t>
            </a:r>
          </a:p>
        </p:txBody>
      </p:sp>
    </p:spTree>
    <p:extLst>
      <p:ext uri="{BB962C8B-B14F-4D97-AF65-F5344CB8AC3E}">
        <p14:creationId xmlns:p14="http://schemas.microsoft.com/office/powerpoint/2010/main" val="3519655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2350" y="436083"/>
            <a:ext cx="5832648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800" dirty="0">
                <a:latin typeface="Georgia" panose="02040502050405020303" pitchFamily="18" charset="0"/>
              </a:rPr>
              <a:t>Навколо агори споруджували важливі громадські споруди. У деяких містах їх розташовували на укріпленому пагорбі – </a:t>
            </a:r>
            <a:r>
              <a:rPr lang="uk-UA" sz="38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акрополі</a:t>
            </a:r>
            <a:r>
              <a:rPr lang="uk-UA" sz="38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7614"/>
            <a:ext cx="2915816" cy="20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5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3052" y="555526"/>
            <a:ext cx="5544616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3600" dirty="0">
                <a:latin typeface="Georgia" panose="02040502050405020303" pitchFamily="18" charset="0"/>
              </a:rPr>
              <a:t>Будинки зводили з каменю, дах накривали черепицею. Уздовж вулиць прокладали каналізаційні труби. Були в грецьких містах і водогони. </a:t>
            </a:r>
            <a:endParaRPr lang="ru-RU" sz="3600" dirty="0">
              <a:latin typeface="Georgia" panose="020405020504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3194298" cy="264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35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9502"/>
            <a:ext cx="8424936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>
                <a:latin typeface="Georgia" panose="02040502050405020303" pitchFamily="18" charset="0"/>
              </a:rPr>
              <a:t>Кожне місто мало сільськогосподарську округу – </a:t>
            </a:r>
            <a:r>
              <a:rPr lang="uk-UA" sz="3600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хору</a:t>
            </a:r>
            <a:r>
              <a:rPr lang="uk-UA" sz="3600" dirty="0">
                <a:latin typeface="Georgia" panose="02040502050405020303" pitchFamily="18" charset="0"/>
              </a:rPr>
              <a:t>. Хори складалися з невеличких поселень або й містечок, мешканці яких жили з городництва та садівництва, вирощуючи сільськогосподарську продукцію на спродаж.</a:t>
            </a:r>
          </a:p>
          <a:p>
            <a:pPr marL="0" indent="0">
              <a:buNone/>
            </a:pPr>
            <a:endParaRPr lang="ru-R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80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5496" y="2619666"/>
            <a:ext cx="6259501" cy="2108299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  <a:prstDash val="sysDot"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встановлення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контактів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 місцевим населенням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39552" y="96095"/>
            <a:ext cx="8208912" cy="99542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b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Наслідки колонізації</a:t>
            </a:r>
            <a:endParaRPr lang="ru-RU" alt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751567" y="2860310"/>
            <a:ext cx="3066512" cy="1452384"/>
          </a:xfrm>
          <a:prstGeom prst="cloud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  <a:prstDash val="sysDot"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ведення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торгівлі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9512" y="830807"/>
            <a:ext cx="4095079" cy="2108299"/>
          </a:xfrm>
          <a:prstGeom prst="cloud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  <a:prstDash val="sysDot"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створення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поселень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 берегу моря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458103" y="830806"/>
            <a:ext cx="4176464" cy="210829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  <a:prstDash val="sysDot"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самостійна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господарська</a:t>
            </a:r>
          </a:p>
          <a:p>
            <a:pPr algn="ctr" eaLnBrk="1" hangingPunct="1"/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діяльність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2" grpId="0" animBg="1"/>
      <p:bldP spid="37899" grpId="0" animBg="1"/>
      <p:bldP spid="37893" grpId="0" animBg="1"/>
      <p:bldP spid="378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50"/>
            <a:ext cx="7837868" cy="51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7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470"/>
            <a:ext cx="9108504" cy="857250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Ще раз перевірте відповіді на ці питання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582"/>
            <a:ext cx="2088298" cy="3394075"/>
          </a:xfrm>
        </p:spPr>
      </p:pic>
      <p:sp>
        <p:nvSpPr>
          <p:cNvPr id="5" name="TextBox 4"/>
          <p:cNvSpPr txBox="1"/>
          <p:nvPr/>
        </p:nvSpPr>
        <p:spPr>
          <a:xfrm>
            <a:off x="2339752" y="771550"/>
            <a:ext cx="6480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таке «Велика грецька колонізація», «колонія», «метрополія»? </a:t>
            </a:r>
          </a:p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греки засновували колонії?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яких напрямках проходила грецька колонізація?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виникали колонії?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греки-колоністи прийшли на береги Чорного моря?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наслідки мала грецька колонізація?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96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98755-CF82-4645-B652-FE0EF0CB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  <a:endParaRPr lang="ru-UA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31CAA3-C6D5-458C-AD82-298EC0203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07288" cy="3394472"/>
          </a:xfrm>
        </p:spPr>
        <p:txBody>
          <a:bodyPr>
            <a:normAutofit/>
          </a:bodyPr>
          <a:lstStyle/>
          <a:p>
            <a:r>
              <a:rPr lang="uk-UA" sz="4400" dirty="0"/>
              <a:t>Опрацювати параграф 29</a:t>
            </a:r>
          </a:p>
          <a:p>
            <a:r>
              <a:rPr lang="uk-UA" sz="4400" dirty="0"/>
              <a:t>Знайти відповіді на </a:t>
            </a:r>
            <a:r>
              <a:rPr lang="uk-UA" sz="4400"/>
              <a:t>питання </a:t>
            </a:r>
          </a:p>
          <a:p>
            <a:pPr marL="0" indent="0">
              <a:buNone/>
            </a:pPr>
            <a:r>
              <a:rPr lang="uk-UA" sz="4400"/>
              <a:t>1-4 </a:t>
            </a:r>
            <a:r>
              <a:rPr lang="uk-UA" sz="4400" dirty="0"/>
              <a:t>(І) на ст. 117 </a:t>
            </a:r>
          </a:p>
          <a:p>
            <a:endParaRPr lang="uk-UA" sz="4400" dirty="0"/>
          </a:p>
          <a:p>
            <a:pPr marL="0" indent="0">
              <a:buNone/>
            </a:pPr>
            <a:endParaRPr lang="ru-UA" sz="4400" dirty="0"/>
          </a:p>
        </p:txBody>
      </p:sp>
    </p:spTree>
    <p:extLst>
      <p:ext uri="{BB962C8B-B14F-4D97-AF65-F5344CB8AC3E}">
        <p14:creationId xmlns:p14="http://schemas.microsoft.com/office/powerpoint/2010/main" val="78666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582"/>
            <a:ext cx="2088298" cy="3394075"/>
          </a:xfrm>
        </p:spPr>
      </p:pic>
      <p:sp>
        <p:nvSpPr>
          <p:cNvPr id="5" name="TextBox 4"/>
          <p:cNvSpPr txBox="1"/>
          <p:nvPr/>
        </p:nvSpPr>
        <p:spPr>
          <a:xfrm>
            <a:off x="2277473" y="411510"/>
            <a:ext cx="64807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виникали колонії?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греки-колоністи прийшли на береги Чорного моря?</a:t>
            </a:r>
          </a:p>
          <a:p>
            <a:pPr marL="285750" indent="-285750">
              <a:buBlip>
                <a:blip r:embed="rId3"/>
              </a:buBlip>
            </a:pP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наслідки мала грецька колонізація?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544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59917"/>
            <a:ext cx="1512168" cy="4271875"/>
          </a:xfrm>
        </p:spPr>
      </p:pic>
      <p:sp>
        <p:nvSpPr>
          <p:cNvPr id="5" name="Прямоугольник 4"/>
          <p:cNvSpPr/>
          <p:nvPr/>
        </p:nvSpPr>
        <p:spPr>
          <a:xfrm>
            <a:off x="245029" y="339502"/>
            <a:ext cx="6775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Колонізація</a:t>
            </a:r>
            <a:r>
              <a:rPr lang="ru-RU" sz="4000" dirty="0">
                <a:latin typeface="Georgia" panose="02040502050405020303" pitchFamily="18" charset="0"/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 походить 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від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латинського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слова “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заселяти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” й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означає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землі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організовано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заселені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людьми –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вихідцями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з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інших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країн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7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59917"/>
            <a:ext cx="1512168" cy="4271875"/>
          </a:xfrm>
        </p:spPr>
      </p:pic>
      <p:sp>
        <p:nvSpPr>
          <p:cNvPr id="5" name="Прямоугольник 4"/>
          <p:cNvSpPr/>
          <p:nvPr/>
        </p:nvSpPr>
        <p:spPr>
          <a:xfrm>
            <a:off x="245029" y="339502"/>
            <a:ext cx="65527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Таким чином,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колонія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–  це поселення людей поза межами своєї країни.</a:t>
            </a:r>
            <a:r>
              <a:rPr lang="vi-V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Держава, з якої походять колоністи, називається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метрополія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9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83518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 словами Платона: </a:t>
            </a:r>
            <a:r>
              <a:rPr lang="ru-RU" sz="4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«Греки </a:t>
            </a:r>
            <a:r>
              <a:rPr lang="ru-RU" sz="48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обсіли</a:t>
            </a:r>
            <a:r>
              <a:rPr lang="ru-RU" sz="4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береги </a:t>
            </a:r>
            <a:r>
              <a:rPr lang="ru-RU" sz="48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Середземного</a:t>
            </a:r>
            <a:r>
              <a:rPr lang="ru-RU" sz="4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моря </a:t>
            </a:r>
            <a:r>
              <a:rPr lang="ru-RU" sz="48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наче</a:t>
            </a:r>
            <a:r>
              <a:rPr lang="ru-RU" sz="4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4800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жаби</a:t>
            </a:r>
            <a:r>
              <a:rPr lang="ru-RU" sz="48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болото». </a:t>
            </a:r>
          </a:p>
        </p:txBody>
      </p:sp>
    </p:spTree>
    <p:extLst>
      <p:ext uri="{BB962C8B-B14F-4D97-AF65-F5344CB8AC3E}">
        <p14:creationId xmlns:p14="http://schemas.microsoft.com/office/powerpoint/2010/main" val="255061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" y="-3967"/>
            <a:ext cx="9031591" cy="514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8887" y="3579862"/>
            <a:ext cx="1851065" cy="1292355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2253" y="3717945"/>
            <a:ext cx="442619" cy="14401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2253" y="4226039"/>
            <a:ext cx="442619" cy="14401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43808" y="3651453"/>
            <a:ext cx="115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/>
              <a:t>- колонії греків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4182816"/>
            <a:ext cx="1394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/>
              <a:t>- колонії фінікійців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9752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9502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Метрополія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 материнське місто, у Стародавній Греції так називали  місто-державу, яке заснувало  свої поселення (колонії) на інших землях.</a:t>
            </a:r>
          </a:p>
        </p:txBody>
      </p:sp>
    </p:spTree>
    <p:extLst>
      <p:ext uri="{BB962C8B-B14F-4D97-AF65-F5344CB8AC3E}">
        <p14:creationId xmlns:p14="http://schemas.microsoft.com/office/powerpoint/2010/main" val="3224867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700</Words>
  <Application>Microsoft Office PowerPoint</Application>
  <PresentationFormat>Экран (16:9)</PresentationFormat>
  <Paragraphs>95</Paragraphs>
  <Slides>36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Georgia</vt:lpstr>
      <vt:lpstr>Тема Office</vt:lpstr>
      <vt:lpstr>ВЕЛИКА ГРЕЦЬКА КОЛОНИЗАЦІЯ</vt:lpstr>
      <vt:lpstr>Ми повинні знайти  відповіді на питання…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Згадайте, що спонукало фінікійців шукати нові землі для заселення за морем?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 запам'ятали? </vt:lpstr>
      <vt:lpstr>Презентация PowerPoint</vt:lpstr>
      <vt:lpstr>Презентация PowerPoint</vt:lpstr>
      <vt:lpstr>Презентация PowerPoint</vt:lpstr>
      <vt:lpstr>Забудова грецьких колоній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Ще раз перевірте відповіді на ці питання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Inna Poltavskaya</cp:lastModifiedBy>
  <cp:revision>31</cp:revision>
  <dcterms:created xsi:type="dcterms:W3CDTF">2018-01-14T10:56:08Z</dcterms:created>
  <dcterms:modified xsi:type="dcterms:W3CDTF">2022-01-11T12:28:13Z</dcterms:modified>
</cp:coreProperties>
</file>