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8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Без назван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4478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85720" y="214290"/>
            <a:ext cx="2143140" cy="20002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4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клас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1500174"/>
            <a:ext cx="6249627" cy="34163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Додавання </a:t>
            </a:r>
          </a:p>
          <a:p>
            <a:pPr algn="ctr"/>
            <a:r>
              <a:rPr lang="uk-UA" sz="5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зображень із файлу </a:t>
            </a:r>
          </a:p>
          <a:p>
            <a:pPr algn="ctr"/>
            <a:r>
              <a:rPr lang="uk-UA" sz="5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 їх форматування</a:t>
            </a:r>
            <a:endParaRPr lang="uk-UA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Без назван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447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23728" y="2852936"/>
            <a:ext cx="49519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Дякую</a:t>
            </a:r>
            <a:r>
              <a:rPr lang="ru-RU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за </a:t>
            </a:r>
            <a:r>
              <a:rPr lang="ru-RU" sz="54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увагу</a:t>
            </a:r>
            <a:r>
              <a:rPr lang="ru-RU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Без назван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4478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928662" y="142852"/>
            <a:ext cx="64294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dirty="0">
                <a:latin typeface="Times New Roman" pitchFamily="18" charset="0"/>
                <a:cs typeface="Times New Roman" pitchFamily="18" charset="0"/>
              </a:rPr>
              <a:t>Знайдіть відмінності</a:t>
            </a: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6" t="13205" r="17808" b="16028"/>
          <a:stretch/>
        </p:blipFill>
        <p:spPr bwMode="auto">
          <a:xfrm>
            <a:off x="142844" y="1071547"/>
            <a:ext cx="4533361" cy="3071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3286124"/>
            <a:ext cx="4813996" cy="320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Овал 19"/>
          <p:cNvSpPr/>
          <p:nvPr/>
        </p:nvSpPr>
        <p:spPr>
          <a:xfrm>
            <a:off x="3000364" y="857232"/>
            <a:ext cx="576064" cy="57606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7956376" y="3325217"/>
            <a:ext cx="576064" cy="57606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14282" y="3143248"/>
            <a:ext cx="3357586" cy="92333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редактор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715008" y="5643578"/>
            <a:ext cx="3064301" cy="92333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процесор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Без назван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44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44" y="214290"/>
            <a:ext cx="7500420" cy="132802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chemeClr val="bg1"/>
                </a:solidFill>
              </a:rPr>
              <a:t>Підручники також неможливо уявити без малюнків, схем тощо. Вони допомагають краще зрозуміти навчальний матеріал.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86182" y="1643050"/>
            <a:ext cx="4500594" cy="4188381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/>
            <a:r>
              <a:rPr lang="uk-UA" sz="2400" b="1" i="1" dirty="0">
                <a:solidFill>
                  <a:schemeClr val="bg1"/>
                </a:solidFill>
              </a:rPr>
              <a:t>Малюнки, які супроводжують текст, пояснюють його зміст, називають ілюстраціями. Ілюстрації розповідають про героїв не менше, ніж сам текст, дозволяють краще уявити зовнішність та характер героїв, події, які відбуваються. </a:t>
            </a:r>
          </a:p>
        </p:txBody>
      </p:sp>
      <p:pic>
        <p:nvPicPr>
          <p:cNvPr id="7" name="Рисунок 6" descr="30st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1714488"/>
            <a:ext cx="2928958" cy="3948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Без назван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44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82" y="142852"/>
            <a:ext cx="7500958" cy="178595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chemeClr val="bg1"/>
                </a:solidFill>
              </a:rPr>
              <a:t>Під час створення документа іноді виникає потреба вставити зображення, яке ілюструє зміст тексту. </a:t>
            </a:r>
          </a:p>
          <a:p>
            <a:pPr indent="457200" algn="just"/>
            <a:r>
              <a:rPr lang="uk-UA" sz="2400" b="1" i="1" dirty="0">
                <a:solidFill>
                  <a:schemeClr val="bg1"/>
                </a:solidFill>
              </a:rPr>
              <a:t>До текстового документа можна вставити: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158" y="2071678"/>
            <a:ext cx="6444208" cy="1736646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uk-UA" sz="2400" b="1" i="1" dirty="0">
                <a:solidFill>
                  <a:schemeClr val="bg1"/>
                </a:solidFill>
              </a:rPr>
              <a:t>зображення, що збережені в окремих файлах (малюнки, фотографії, </a:t>
            </a:r>
            <a:r>
              <a:rPr lang="uk-UA" sz="2400" b="1" i="1" dirty="0" err="1">
                <a:solidFill>
                  <a:schemeClr val="bg1"/>
                </a:solidFill>
              </a:rPr>
              <a:t>відскановані</a:t>
            </a:r>
            <a:r>
              <a:rPr lang="uk-UA" sz="2400" b="1" i="1" dirty="0">
                <a:solidFill>
                  <a:schemeClr val="bg1"/>
                </a:solidFill>
              </a:rPr>
              <a:t> рисунки);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2976" y="3929066"/>
            <a:ext cx="6444208" cy="510778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uk-UA" sz="2400" b="1" i="1" dirty="0">
                <a:solidFill>
                  <a:srgbClr val="002060"/>
                </a:solidFill>
              </a:rPr>
              <a:t>кліпи з колекції </a:t>
            </a:r>
            <a:r>
              <a:rPr lang="en-US" sz="2400" b="1" i="1" dirty="0">
                <a:solidFill>
                  <a:srgbClr val="002060"/>
                </a:solidFill>
              </a:rPr>
              <a:t>Microsoft Office;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00232" y="4572008"/>
            <a:ext cx="6444208" cy="1328023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uk-UA" sz="2400" b="1" i="1" dirty="0">
                <a:solidFill>
                  <a:schemeClr val="bg1"/>
                </a:solidFill>
              </a:rPr>
              <a:t>об’єкти, створені засобами </a:t>
            </a:r>
            <a:r>
              <a:rPr lang="en-US" sz="2400" b="1" i="1" dirty="0">
                <a:solidFill>
                  <a:schemeClr val="bg1"/>
                </a:solidFill>
              </a:rPr>
              <a:t>Microsoft Office (</a:t>
            </a:r>
            <a:r>
              <a:rPr lang="uk-UA" sz="2400" b="1" i="1" dirty="0">
                <a:solidFill>
                  <a:schemeClr val="bg1"/>
                </a:solidFill>
              </a:rPr>
              <a:t>фігури, схеми, діаграми тощо).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Без назван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44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82" y="214290"/>
            <a:ext cx="7357512" cy="1328023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chemeClr val="bg1"/>
                </a:solidFill>
              </a:rPr>
              <a:t>Вставлення графічних об’єктів у текст здійснюється за допомогою команд Стрічки  </a:t>
            </a:r>
            <a:r>
              <a:rPr lang="uk-UA" sz="2400" b="1" i="1" dirty="0">
                <a:solidFill>
                  <a:srgbClr val="FFFF00"/>
                </a:solidFill>
              </a:rPr>
              <a:t>Вставлення</a:t>
            </a:r>
            <a:r>
              <a:rPr lang="uk-UA" sz="2400" b="1" i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643050"/>
            <a:ext cx="8139805" cy="3530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Без назван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6478"/>
            <a:ext cx="9144000" cy="68844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20" y="357166"/>
            <a:ext cx="4286280" cy="423327"/>
          </a:xfrm>
          <a:prstGeom prst="roundRect">
            <a:avLst>
              <a:gd name="adj" fmla="val 9736"/>
            </a:avLst>
          </a:prstGeom>
          <a:solidFill>
            <a:schemeClr val="accent3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000" b="1" i="1" dirty="0"/>
              <a:t>1.Перейти на вкладку </a:t>
            </a:r>
            <a:r>
              <a:rPr lang="uk-UA" sz="2000" b="1" i="1" dirty="0">
                <a:solidFill>
                  <a:srgbClr val="FFFF00"/>
                </a:solidFill>
              </a:rPr>
              <a:t>Вставлення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20" y="785794"/>
            <a:ext cx="4286280" cy="488454"/>
          </a:xfrm>
          <a:prstGeom prst="roundRect">
            <a:avLst>
              <a:gd name="adj" fmla="val 9736"/>
            </a:avLst>
          </a:prstGeom>
          <a:solidFill>
            <a:schemeClr val="accent3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400" b="1" i="1" dirty="0"/>
              <a:t>2</a:t>
            </a:r>
            <a:r>
              <a:rPr lang="uk-UA" sz="2000" b="1" i="1" dirty="0"/>
              <a:t>. Вибрати команду </a:t>
            </a:r>
            <a:r>
              <a:rPr lang="uk-UA" sz="2000" b="1" i="1" dirty="0">
                <a:solidFill>
                  <a:srgbClr val="FFFF00"/>
                </a:solidFill>
              </a:rPr>
              <a:t>Зображення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720" y="1285860"/>
            <a:ext cx="4286248" cy="488454"/>
          </a:xfrm>
          <a:prstGeom prst="roundRect">
            <a:avLst>
              <a:gd name="adj" fmla="val 9736"/>
            </a:avLst>
          </a:prstGeom>
          <a:solidFill>
            <a:schemeClr val="accent3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400" b="1" i="1" dirty="0"/>
              <a:t>3</a:t>
            </a:r>
            <a:r>
              <a:rPr lang="uk-UA" sz="2000" b="1" i="1" dirty="0"/>
              <a:t>. Вибрати файл зображення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757242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додати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зображення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потр</a:t>
            </a:r>
            <a:r>
              <a:rPr lang="uk-UA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ібно</a:t>
            </a:r>
            <a:r>
              <a:rPr lang="uk-UA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1785926"/>
            <a:ext cx="4286280" cy="488454"/>
          </a:xfrm>
          <a:prstGeom prst="roundRect">
            <a:avLst>
              <a:gd name="adj" fmla="val 9736"/>
            </a:avLst>
          </a:prstGeom>
          <a:solidFill>
            <a:schemeClr val="accent3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400" b="1" i="1" dirty="0"/>
              <a:t>4</a:t>
            </a:r>
            <a:r>
              <a:rPr lang="uk-UA" sz="2000" b="1" i="1" dirty="0"/>
              <a:t>. Натиснути кнопку </a:t>
            </a:r>
            <a:r>
              <a:rPr lang="uk-UA" sz="2000" b="1" i="1" dirty="0">
                <a:solidFill>
                  <a:srgbClr val="FFFF00"/>
                </a:solidFill>
              </a:rPr>
              <a:t>Вставити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52" y="2714620"/>
            <a:ext cx="5357850" cy="3294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Безымянный.png"/>
          <p:cNvPicPr>
            <a:picLocks noChangeAspect="1"/>
          </p:cNvPicPr>
          <p:nvPr/>
        </p:nvPicPr>
        <p:blipFill>
          <a:blip r:embed="rId5" cstate="print"/>
          <a:srcRect r="42202" b="53223"/>
          <a:stretch>
            <a:fillRect/>
          </a:stretch>
        </p:blipFill>
        <p:spPr>
          <a:xfrm>
            <a:off x="4357686" y="357166"/>
            <a:ext cx="4500562" cy="2057897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2143108" y="2500306"/>
            <a:ext cx="4214842" cy="4286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Вікно вставлення зображення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86578" y="3643314"/>
            <a:ext cx="2214546" cy="2145268"/>
          </a:xfrm>
          <a:prstGeom prst="wedgeRoundRectCallout">
            <a:avLst>
              <a:gd name="adj1" fmla="val -83578"/>
              <a:gd name="adj2" fmla="val -36974"/>
              <a:gd name="adj3" fmla="val 16667"/>
            </a:avLst>
          </a:prstGeom>
          <a:solidFill>
            <a:schemeClr val="accent3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/>
              <a:t>Область відтворення змісту обраної папки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4282" y="5643578"/>
            <a:ext cx="1876537" cy="919401"/>
          </a:xfrm>
          <a:prstGeom prst="wedgeRoundRectCallout">
            <a:avLst>
              <a:gd name="adj1" fmla="val 40509"/>
              <a:gd name="adj2" fmla="val -106909"/>
              <a:gd name="adj3" fmla="val 16667"/>
            </a:avLst>
          </a:prstGeom>
          <a:solidFill>
            <a:schemeClr val="accent3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/>
              <a:t>Вибрати папку</a:t>
            </a: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5429256" y="5929330"/>
            <a:ext cx="1785950" cy="785818"/>
          </a:xfrm>
          <a:prstGeom prst="wedgeRoundRectCallout">
            <a:avLst>
              <a:gd name="adj1" fmla="val -61793"/>
              <a:gd name="adj2" fmla="val -58517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Кнопка вставити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Без назван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4478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0100" y="2857496"/>
            <a:ext cx="7344816" cy="36741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844" y="142852"/>
            <a:ext cx="7393454" cy="2553891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chemeClr val="bg1"/>
                </a:solidFill>
              </a:rPr>
              <a:t>За допомогою команд контекстного меню </a:t>
            </a:r>
            <a:r>
              <a:rPr lang="uk-UA" sz="2400" b="1" i="1" dirty="0">
                <a:solidFill>
                  <a:srgbClr val="FFFF00"/>
                </a:solidFill>
              </a:rPr>
              <a:t>Формат малюнка </a:t>
            </a:r>
            <a:r>
              <a:rPr lang="uk-UA" sz="2400" b="1" i="1" dirty="0">
                <a:solidFill>
                  <a:schemeClr val="bg1"/>
                </a:solidFill>
              </a:rPr>
              <a:t>можна змінити властивості виділеного зображення. Одна з них — </a:t>
            </a:r>
            <a:r>
              <a:rPr lang="uk-UA" sz="2400" b="1" i="1" dirty="0">
                <a:solidFill>
                  <a:srgbClr val="FFFF00"/>
                </a:solidFill>
              </a:rPr>
              <a:t>спосіб обтікання текстом</a:t>
            </a:r>
            <a:r>
              <a:rPr lang="uk-UA" sz="2400" b="1" i="1" dirty="0">
                <a:solidFill>
                  <a:schemeClr val="bg1"/>
                </a:solidFill>
              </a:rPr>
              <a:t> — визначає взаємне розміщення зображення і тексту на сторінці, інша </a:t>
            </a:r>
            <a:r>
              <a:rPr lang="uk-UA" sz="2400" b="1" i="1" dirty="0">
                <a:solidFill>
                  <a:srgbClr val="FFFF00"/>
                </a:solidFill>
              </a:rPr>
              <a:t>розташування</a:t>
            </a:r>
            <a:r>
              <a:rPr lang="uk-UA" sz="2400" b="1" i="1" dirty="0"/>
              <a:t> відносно тексту.</a:t>
            </a:r>
            <a:endParaRPr lang="uk-UA" sz="2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Без назван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4478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28596" y="285728"/>
            <a:ext cx="6858048" cy="171451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Змінити властивості малюнка можна на  Вкладці Формат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1472" y="2143116"/>
            <a:ext cx="7819232" cy="4276556"/>
          </a:xfrm>
          <a:prstGeom prst="rect">
            <a:avLst/>
          </a:prstGeom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7500926" y="3714752"/>
            <a:ext cx="1428792" cy="642942"/>
          </a:xfrm>
          <a:prstGeom prst="wedgeRoundRectCallout">
            <a:avLst>
              <a:gd name="adj1" fmla="val -86543"/>
              <a:gd name="adj2" fmla="val -84005"/>
              <a:gd name="adj3" fmla="val 16667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Стиль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2071670" y="5857868"/>
            <a:ext cx="1500198" cy="571528"/>
          </a:xfrm>
          <a:prstGeom prst="wedgeRoundRectCallout">
            <a:avLst>
              <a:gd name="adj1" fmla="val -77656"/>
              <a:gd name="adj2" fmla="val -95846"/>
              <a:gd name="adj3" fmla="val 16667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Ефекти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5286380" y="5929330"/>
            <a:ext cx="1500198" cy="642966"/>
          </a:xfrm>
          <a:prstGeom prst="wedgeRoundRectCallout">
            <a:avLst>
              <a:gd name="adj1" fmla="val 51581"/>
              <a:gd name="adj2" fmla="val -95020"/>
              <a:gd name="adj3" fmla="val 16667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Розмір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:\Users\Маргарита\Documents\вчитель року\пазли\128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714356"/>
            <a:ext cx="1948969" cy="23452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Маргарита\Documents\вчитель року\пазли\43237_html_1c88f0b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06" y="785794"/>
            <a:ext cx="1950414" cy="23404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Маргарита\Documents\вчитель року\пазли\43237_html_6368d1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4" y="714356"/>
            <a:ext cx="2016224" cy="24194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Маргарита\Documents\вчитель року\пазли\43237_html_m54a22fd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3429000"/>
            <a:ext cx="2100233" cy="2520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Маргарита\Documents\вчитель року\пазли\43237_html_m250d01e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54" y="3500438"/>
            <a:ext cx="2100234" cy="2520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Маргарита\Documents\вчитель року\пазли\43237_html_m6966d52f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3429000"/>
            <a:ext cx="2160240" cy="25922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857224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uk-UA" b="1" dirty="0">
              <a:solidFill>
                <a:srgbClr val="C00000"/>
              </a:solidFill>
            </a:endParaRPr>
          </a:p>
          <a:p>
            <a:pPr algn="ctr"/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86050" y="285728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Правила</a:t>
            </a:r>
          </a:p>
        </p:txBody>
      </p:sp>
    </p:spTree>
    <p:extLst>
      <p:ext uri="{BB962C8B-B14F-4D97-AF65-F5344CB8AC3E}">
        <p14:creationId xmlns:p14="http://schemas.microsoft.com/office/powerpoint/2010/main" val="417613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226</Words>
  <Application>Microsoft Office PowerPoint</Application>
  <PresentationFormat>Экран (4:3)</PresentationFormat>
  <Paragraphs>33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Рабочий</dc:creator>
  <cp:lastModifiedBy>Zoe</cp:lastModifiedBy>
  <cp:revision>27</cp:revision>
  <dcterms:created xsi:type="dcterms:W3CDTF">2018-01-09T10:48:13Z</dcterms:created>
  <dcterms:modified xsi:type="dcterms:W3CDTF">2022-01-10T10:59:13Z</dcterms:modified>
</cp:coreProperties>
</file>