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84" r:id="rId4"/>
    <p:sldId id="259" r:id="rId5"/>
    <p:sldId id="263" r:id="rId6"/>
    <p:sldId id="283" r:id="rId7"/>
    <p:sldId id="264" r:id="rId8"/>
    <p:sldId id="265" r:id="rId9"/>
    <p:sldId id="266" r:id="rId10"/>
    <p:sldId id="281" r:id="rId11"/>
    <p:sldId id="282" r:id="rId12"/>
    <p:sldId id="262" r:id="rId13"/>
    <p:sldId id="287" r:id="rId14"/>
    <p:sldId id="279" r:id="rId15"/>
    <p:sldId id="267" r:id="rId16"/>
    <p:sldId id="268" r:id="rId17"/>
    <p:sldId id="269" r:id="rId18"/>
    <p:sldId id="270" r:id="rId19"/>
    <p:sldId id="271" r:id="rId20"/>
    <p:sldId id="273" r:id="rId21"/>
    <p:sldId id="286" r:id="rId22"/>
    <p:sldId id="276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82" d="100"/>
          <a:sy n="82" d="100"/>
        </p:scale>
        <p:origin x="145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1C256366-E65D-48E2-8DE1-CCFB058022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id="{7E428E90-6B52-4BC4-8813-6CBF7E12AE42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B3D70423-507A-449F-A886-9D631F62FE86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4">
            <a:extLst>
              <a:ext uri="{FF2B5EF4-FFF2-40B4-BE49-F238E27FC236}">
                <a16:creationId xmlns:a16="http://schemas.microsoft.com/office/drawing/2014/main" id="{177848F3-8632-432C-B0FE-EFC22E98758A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5">
            <a:extLst>
              <a:ext uri="{FF2B5EF4-FFF2-40B4-BE49-F238E27FC236}">
                <a16:creationId xmlns:a16="http://schemas.microsoft.com/office/drawing/2014/main" id="{22D54542-99AC-403A-B987-9200438345D6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>
            <a:extLst>
              <a:ext uri="{FF2B5EF4-FFF2-40B4-BE49-F238E27FC236}">
                <a16:creationId xmlns:a16="http://schemas.microsoft.com/office/drawing/2014/main" id="{9FBF5018-59F6-406E-85CE-AF4E26D7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F80B-A3E3-45F2-84E8-FCDEBD2D4787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12" name="Нижний колонтитул 16">
            <a:extLst>
              <a:ext uri="{FF2B5EF4-FFF2-40B4-BE49-F238E27FC236}">
                <a16:creationId xmlns:a16="http://schemas.microsoft.com/office/drawing/2014/main" id="{8E52D380-53AF-4C19-8EE4-19CD004D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>
            <a:extLst>
              <a:ext uri="{FF2B5EF4-FFF2-40B4-BE49-F238E27FC236}">
                <a16:creationId xmlns:a16="http://schemas.microsoft.com/office/drawing/2014/main" id="{BF79CC53-267E-492D-B894-804EC01E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1EB9A-AC78-4D04-8FEA-DDB28F0B9BD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11585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EB4AFDA5-A15A-4096-AA2E-489D8A60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CBE4-8F4B-4F73-AD64-60B8FE2858FF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BF22B94B-E93B-4D38-B518-800FF46A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8EE1164F-CBB1-4F03-BDCB-AB68F7AF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09B5B-7086-4F40-9409-F141D6D535C2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3611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370F3214-B5E1-4326-B958-A7179886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F054-E75B-438C-9B6B-B59F747245C1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23D7A23F-244E-4255-804F-C460E01F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4C804810-30A6-4A01-9528-D96830A8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1A5A5-103B-44CC-B6CB-D331CC5DC5ED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9309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34092950-A05B-400A-AE47-CCA2F22D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2E75-7F93-4E1F-8193-590499662E43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A0AAA840-3569-40F3-850B-1DE58325B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C51409E3-BCA4-4027-AF80-A40C2572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4EEDF-DF29-4058-91BF-E6971970B24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618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AF0D7C36-28F4-4AD5-B23C-3BED714798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id="{054BC4F4-A3CA-4F8C-86C0-1B92C4CB063B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07B1448E-0246-4050-8F82-5547AE7C97A6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4">
            <a:extLst>
              <a:ext uri="{FF2B5EF4-FFF2-40B4-BE49-F238E27FC236}">
                <a16:creationId xmlns:a16="http://schemas.microsoft.com/office/drawing/2014/main" id="{E96A12F6-6387-4B9D-9CEC-E73C1E17C3C3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>
            <a:extLst>
              <a:ext uri="{FF2B5EF4-FFF2-40B4-BE49-F238E27FC236}">
                <a16:creationId xmlns:a16="http://schemas.microsoft.com/office/drawing/2014/main" id="{E4709CE2-9B46-473F-90DE-4D5F946DECC0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8551BDDE-A1BA-4D64-A870-1224D5FA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228C-BBE3-41EA-BBDB-E0B9DAC86C4F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9A0D7872-003D-4CA5-B9CA-64D03692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A8AB7F71-0D28-4F9B-98EC-D5ACB94B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A6551706-5CF3-416C-A15E-B72636E82E1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29606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537064FE-4E54-4F59-AFE9-4A0ED3A0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8031-A5BF-4FC7-94A2-20BA25BCBA07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571D350B-19AA-4A28-9A7C-D0EE43FD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0A8B3B1A-F399-49A9-AA22-0FD0F63B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DD759-A03C-42C6-A195-F27FFBD22032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976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>
            <a:extLst>
              <a:ext uri="{FF2B5EF4-FFF2-40B4-BE49-F238E27FC236}">
                <a16:creationId xmlns:a16="http://schemas.microsoft.com/office/drawing/2014/main" id="{65256485-DDA5-449B-BCC8-A03EE9FE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EF3F-FD56-407D-B7EE-ABCB2E851D18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7D0DB065-8358-4E6C-A4B0-5D8929DD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>
            <a:extLst>
              <a:ext uri="{FF2B5EF4-FFF2-40B4-BE49-F238E27FC236}">
                <a16:creationId xmlns:a16="http://schemas.microsoft.com/office/drawing/2014/main" id="{441B2F6A-E47E-432B-826F-19637AAE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D3AB2-8225-47DA-8073-834A66329E9A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853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id="{144D94FA-56DB-4E64-9E95-EE23B78E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8DBF-4BCA-4654-A0D2-A3B69447EAEE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15AB1EEA-2A5E-4A51-9BA2-42C0DB45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id="{37A274BB-A132-4D77-B7A5-4E1617E4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DEA3-0336-41DF-8ACF-BFF37A189CCA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664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:a16="http://schemas.microsoft.com/office/drawing/2014/main" id="{D098D38A-35C1-4FE6-A4FD-D48DFEC0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50E5-7453-4EB3-B190-19F6176EFEBB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839640-640D-436A-A16E-3EB8CCEE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>
            <a:extLst>
              <a:ext uri="{FF2B5EF4-FFF2-40B4-BE49-F238E27FC236}">
                <a16:creationId xmlns:a16="http://schemas.microsoft.com/office/drawing/2014/main" id="{BBCA13A7-C7E3-456B-A92E-1F4165EB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35E57-2BA8-4D04-9E0C-E871ADD3C3D2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2561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0C7E9280-02F5-4167-969D-E166FC5CF4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5073AB8B-43B0-41DB-836F-1A7B8282E76A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83940169-7DED-4AA8-B292-D1382AC7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8C2E-010A-466E-9D88-F26FF85ECA92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F990BB0F-6EE2-4A27-86CF-060B4F46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D4E3EE59-6C90-48D7-A285-B3544270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76652-C48C-4BFF-B4F3-B098A73D9248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2708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B2948574-CEC7-4A9D-8D7E-2AAD1C0F78F2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8CDFE30C-D9C8-430A-925A-72FD08BFDCCD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23814DF5-75E2-43F3-8AD9-E05A25DB972D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88646D59-C6CC-4A08-9DB4-F692A377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9826-2DF5-422F-9266-28C1497DB517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0CBD86B3-307B-45E1-B4DA-E77B3BF2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C81C7E17-3373-46A3-A73E-7D7BFDDC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DCBC31CE-4AAD-4291-B421-72BACC9B2848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4892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7E2C62-7234-4EF3-A152-5956EC2ADB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D724E6B8-0445-4AD2-A45B-CD802232FB66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>
            <a:extLst>
              <a:ext uri="{FF2B5EF4-FFF2-40B4-BE49-F238E27FC236}">
                <a16:creationId xmlns:a16="http://schemas.microsoft.com/office/drawing/2014/main" id="{24BA81A4-5A72-46AE-8DBA-D6D41A4662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  <a:endParaRPr lang="en-US" altLang="uk-UA"/>
          </a:p>
        </p:txBody>
      </p:sp>
      <p:sp>
        <p:nvSpPr>
          <p:cNvPr id="1029" name="Текст 12">
            <a:extLst>
              <a:ext uri="{FF2B5EF4-FFF2-40B4-BE49-F238E27FC236}">
                <a16:creationId xmlns:a16="http://schemas.microsoft.com/office/drawing/2014/main" id="{DE011991-7E37-4023-9B28-8B3AE88549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E80D127C-C5BE-4DA6-9C00-2E9CCF465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F839EA-0A1B-40D6-9FCA-B3D32F863500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4F4C99-880D-473D-B42A-19DC30D39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59AA2EED-42E1-4533-890F-18C71BACD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274A1BDD-77C5-4667-BD15-E6F75EB1EA87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0" r:id="rId5"/>
    <p:sldLayoutId id="2147483691" r:id="rId6"/>
    <p:sldLayoutId id="2147483692" r:id="rId7"/>
    <p:sldLayoutId id="2147483697" r:id="rId8"/>
    <p:sldLayoutId id="2147483698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2A9FEC-6983-49B6-B120-CCE26978D71D}"/>
              </a:ext>
            </a:extLst>
          </p:cNvPr>
          <p:cNvSpPr/>
          <p:nvPr/>
        </p:nvSpPr>
        <p:spPr>
          <a:xfrm>
            <a:off x="4479925" y="25511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BB734C0-4723-4F7A-AC05-89FDFC8D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834064" cy="178621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Форма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розміри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Землі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</a:b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Внутрішня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будова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Земл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І.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6148" name="Picture 2" descr="C:\Users\Admin\Desktop\original.jpg">
            <a:extLst>
              <a:ext uri="{FF2B5EF4-FFF2-40B4-BE49-F238E27FC236}">
                <a16:creationId xmlns:a16="http://schemas.microsoft.com/office/drawing/2014/main" id="{098672FA-AD67-41BF-AE87-69AB0F82A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37560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Users\Admin\Desktop\8-5-638.jpg">
            <a:extLst>
              <a:ext uri="{FF2B5EF4-FFF2-40B4-BE49-F238E27FC236}">
                <a16:creationId xmlns:a16="http://schemas.microsoft.com/office/drawing/2014/main" id="{128139DD-810B-4159-864B-32FD69D0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1" t="21591" r="14452" b="7387"/>
          <a:stretch>
            <a:fillRect/>
          </a:stretch>
        </p:blipFill>
        <p:spPr bwMode="auto">
          <a:xfrm>
            <a:off x="4500563" y="2636838"/>
            <a:ext cx="41751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28FFD-7C85-483F-9807-9648228A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Французький вчений П'єр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Лаплас</a:t>
            </a:r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id="{CD1BEC80-8DE1-4EF2-911A-98D7A05023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08400" y="1774825"/>
            <a:ext cx="5435600" cy="4625975"/>
          </a:xfrm>
        </p:spPr>
        <p:txBody>
          <a:bodyPr/>
          <a:lstStyle/>
          <a:p>
            <a:r>
              <a:rPr lang="uk-UA" altLang="uk-UA" dirty="0">
                <a:latin typeface="Comic Sans MS" panose="030F0702030302020204" pitchFamily="66" charset="0"/>
              </a:rPr>
              <a:t>У </a:t>
            </a:r>
            <a:r>
              <a:rPr lang="ru-RU" altLang="uk-UA" dirty="0">
                <a:latin typeface="Comic Sans MS" panose="030F0702030302020204" pitchFamily="66" charset="0"/>
              </a:rPr>
              <a:t>1776 </a:t>
            </a:r>
            <a:r>
              <a:rPr lang="uk-UA" altLang="uk-UA" dirty="0">
                <a:latin typeface="Comic Sans MS" panose="030F0702030302020204" pitchFamily="66" charset="0"/>
              </a:rPr>
              <a:t>р. сформулював свою гіпотезу: на його думку, ця хмара складалася з розжарених газів. </a:t>
            </a:r>
          </a:p>
          <a:p>
            <a:r>
              <a:rPr lang="uk-UA" altLang="uk-UA" dirty="0">
                <a:latin typeface="Comic Sans MS" panose="030F0702030302020204" pitchFamily="66" charset="0"/>
              </a:rPr>
              <a:t>Таким чином, згідно з гіпотезою Канта — Лапласа, земне ядро спочатку було вогненно-рідким. </a:t>
            </a:r>
            <a:endParaRPr lang="ru-RU" altLang="uk-UA" dirty="0">
              <a:latin typeface="Comic Sans MS" panose="030F0702030302020204" pitchFamily="66" charset="0"/>
            </a:endParaRPr>
          </a:p>
        </p:txBody>
      </p:sp>
      <p:pic>
        <p:nvPicPr>
          <p:cNvPr id="16388" name="Picture 2" descr="http://www.people.su/images/catalog/main/npid_62087.jpg">
            <a:extLst>
              <a:ext uri="{FF2B5EF4-FFF2-40B4-BE49-F238E27FC236}">
                <a16:creationId xmlns:a16="http://schemas.microsoft.com/office/drawing/2014/main" id="{02DE0504-47D8-47C1-B6DD-7E7A3A366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5226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2761E-05C5-40B2-BCED-376DEBBF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Російський вчений Отто Шмідт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411" name="Содержимое 2">
            <a:extLst>
              <a:ext uri="{FF2B5EF4-FFF2-40B4-BE49-F238E27FC236}">
                <a16:creationId xmlns:a16="http://schemas.microsoft.com/office/drawing/2014/main" id="{2E78265B-7C6E-450D-B325-3BCD190293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51275" y="1774825"/>
            <a:ext cx="4835525" cy="4625975"/>
          </a:xfrm>
        </p:spPr>
        <p:txBody>
          <a:bodyPr/>
          <a:lstStyle/>
          <a:p>
            <a:r>
              <a:rPr lang="uk-UA" altLang="uk-UA" dirty="0">
                <a:latin typeface="Comic Sans MS" panose="030F0702030302020204" pitchFamily="66" charset="0"/>
              </a:rPr>
              <a:t>На початку XX ст. ці уявлення заперечив : його гіпотеза полягала в тому, що Земля утворилася з холодної газопилової хмари і лише згодом стала нагріватися внаслідок тертя часток.</a:t>
            </a:r>
            <a:endParaRPr lang="ru-RU" altLang="uk-UA" dirty="0">
              <a:latin typeface="Comic Sans MS" panose="030F0702030302020204" pitchFamily="66" charset="0"/>
            </a:endParaRPr>
          </a:p>
          <a:p>
            <a:endParaRPr lang="ru-RU" altLang="uk-UA" dirty="0"/>
          </a:p>
        </p:txBody>
      </p:sp>
      <p:pic>
        <p:nvPicPr>
          <p:cNvPr id="17412" name="Picture 2" descr="http://lh6.ggpht.com/-WihvinQFZYo/Tm0qIiZOTHI/AAAAAAAAA24/0HIfhqTkshA/s1024/120%252520%2525D0%2525BB%2525D0%2525B5%2525D1%252582%252520-%252520%2525D0%2525A8%2525D0%2525BC%2525D0%2525B8%2525D0%2525B4%2525D1%252582%252520%2525D0%25259E%2525D1%252582%2525D1%252582%2525D0%2525BE%252520%2525D0%2525AE%2525D0%2525BB%2525D1%25258C%2525D0%2525B5%2525D0%2525B2%2525D0%2525B8%2525D1%252587.jpg">
            <a:extLst>
              <a:ext uri="{FF2B5EF4-FFF2-40B4-BE49-F238E27FC236}">
                <a16:creationId xmlns:a16="http://schemas.microsoft.com/office/drawing/2014/main" id="{02EF95CB-D636-4F25-931C-2A47AF8F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5575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2D9F035-CC38-4DFC-A3D5-4475717C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Яку ж внутрішню будову має Земля?</a:t>
            </a:r>
          </a:p>
        </p:txBody>
      </p:sp>
      <p:sp>
        <p:nvSpPr>
          <p:cNvPr id="18435" name="Содержимое 5">
            <a:extLst>
              <a:ext uri="{FF2B5EF4-FFF2-40B4-BE49-F238E27FC236}">
                <a16:creationId xmlns:a16="http://schemas.microsoft.com/office/drawing/2014/main" id="{E77F404D-106B-41EE-AB6B-4B2EDAA7A3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endParaRPr lang="uk-UA" altLang="uk-UA"/>
          </a:p>
        </p:txBody>
      </p:sp>
      <p:pic>
        <p:nvPicPr>
          <p:cNvPr id="18436" name="Содержимое 7" descr="8-5-638.jpg">
            <a:extLst>
              <a:ext uri="{FF2B5EF4-FFF2-40B4-BE49-F238E27FC236}">
                <a16:creationId xmlns:a16="http://schemas.microsoft.com/office/drawing/2014/main" id="{DBE267AB-0B93-4C19-B307-AEBC86DD1B7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2325688"/>
            <a:ext cx="3749675" cy="2816225"/>
          </a:xfrm>
        </p:spPr>
      </p:pic>
      <p:pic>
        <p:nvPicPr>
          <p:cNvPr id="18437" name="Picture 4" descr="http://www.ukrdidac.com.ua/objects/foto976.jpg">
            <a:extLst>
              <a:ext uri="{FF2B5EF4-FFF2-40B4-BE49-F238E27FC236}">
                <a16:creationId xmlns:a16="http://schemas.microsoft.com/office/drawing/2014/main" id="{66CD67E9-6A18-4947-AD48-0157376A0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36004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AFBDB4A2-3985-46C9-9E6C-D7F32266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dirty="0">
                <a:latin typeface="Comic Sans MS" panose="030F0702030302020204" pitchFamily="66" charset="0"/>
              </a:rPr>
              <a:t>Модель внутрішньої будови Землі</a:t>
            </a:r>
          </a:p>
        </p:txBody>
      </p:sp>
      <p:pic>
        <p:nvPicPr>
          <p:cNvPr id="19459" name="Содержимое 3" descr="Earth-crust-cutaway-english_uk.svg.png">
            <a:extLst>
              <a:ext uri="{FF2B5EF4-FFF2-40B4-BE49-F238E27FC236}">
                <a16:creationId xmlns:a16="http://schemas.microsoft.com/office/drawing/2014/main" id="{444A5EB1-86A4-48B1-AFF9-7C88DE1B946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4788" y="1447800"/>
            <a:ext cx="6651625" cy="4572000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3AE70-BFB1-4D8A-9D03-E1B9A140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Внутрішня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будова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Землі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BA611139-794E-4EB5-97D5-9A7781238E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altLang="uk-UA"/>
          </a:p>
        </p:txBody>
      </p:sp>
      <p:pic>
        <p:nvPicPr>
          <p:cNvPr id="20484" name="Picture 2" descr="vnutryshnya_budova_zemly">
            <a:extLst>
              <a:ext uri="{FF2B5EF4-FFF2-40B4-BE49-F238E27FC236}">
                <a16:creationId xmlns:a16="http://schemas.microsoft.com/office/drawing/2014/main" id="{64FA2E7F-7A30-4C3B-ACFC-48C13A19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35342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C1D5F-70D1-4926-A352-00B93980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2646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uk-UA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uk-UA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Ядро </a:t>
            </a:r>
            <a:br>
              <a:rPr lang="uk-UA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uk-UA" sz="36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розташоване на глибині близько </a:t>
            </a:r>
            <a:r>
              <a:rPr lang="ru-RU" sz="36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3000 </a:t>
            </a:r>
            <a:r>
              <a:rPr lang="uk-UA" sz="36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км, у центральній частині Землі,  його радіус приблизно </a:t>
            </a:r>
            <a:r>
              <a:rPr lang="ru-RU" sz="36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3470 </a:t>
            </a:r>
            <a:r>
              <a:rPr lang="uk-UA" sz="36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км. </a:t>
            </a:r>
            <a:br>
              <a:rPr lang="uk-UA" sz="36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uk-UA" sz="36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Це найбільш густа й розпечена частина планети. </a:t>
            </a:r>
            <a:br>
              <a:rPr lang="uk-UA" sz="36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uk-UA" sz="36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Твердий агрегатний стан речовини ядра – внутрішнє, зовнішнє – за агрегатним станом – розплавлене.</a:t>
            </a:r>
            <a:br>
              <a:rPr lang="uk-UA" sz="36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uk-UA" sz="36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 Температура в ядрі становить – 7000  градусів.</a:t>
            </a:r>
            <a:br>
              <a:rPr lang="ru-RU" sz="36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ru-RU" sz="3600" b="1" dirty="0">
              <a:ln w="1143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B83FF-7659-423B-AA49-768F90B8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1926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Мантія </a:t>
            </a:r>
            <a:r>
              <a:rPr lang="uk-U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—</a:t>
            </a:r>
            <a:b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uk-UA" sz="32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внутрішня оболонка планети, яка займає понад 4/5 об'єму Землі й складається з твердої, пластичної  речовини.</a:t>
            </a:r>
            <a:br>
              <a:rPr lang="uk-UA" sz="32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uk-UA" sz="32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 Розташовується мантія на глибині</a:t>
            </a:r>
            <a:br>
              <a:rPr lang="uk-UA" sz="32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uk-UA" sz="32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 від 50 до 2900 км.</a:t>
            </a:r>
            <a:br>
              <a:rPr lang="uk-UA" sz="32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uk-UA" sz="32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 Температура мантії становить : </a:t>
            </a:r>
            <a:br>
              <a:rPr lang="uk-UA" sz="32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uk-UA" sz="32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1000 -2500 градусів. </a:t>
            </a:r>
            <a:br>
              <a:rPr lang="uk-UA" sz="32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uk-UA" sz="3200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Астеносфера – верхній шар мантії, в’язка за агрегатним станом.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9623D-F13D-4347-896A-805771B2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5139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9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Земна кора </a:t>
            </a:r>
            <a:r>
              <a:rPr lang="ru-RU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—</a:t>
            </a:r>
            <a:br>
              <a:rPr lang="ru-RU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br>
              <a:rPr lang="ru-RU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>
                <a:ln w="11430"/>
                <a:solidFill>
                  <a:schemeClr val="tx1"/>
                </a:solidFill>
              </a:rPr>
              <a:t>верхня тверда (кам'яна) оболонка планети, безпосередньо виходить на поверхню, і тому найбільше вивчена людиною. </a:t>
            </a:r>
            <a:br>
              <a:rPr lang="uk-UA" sz="3600" b="1" dirty="0">
                <a:ln w="11430"/>
                <a:solidFill>
                  <a:schemeClr val="tx1"/>
                </a:solidFill>
              </a:rPr>
            </a:br>
            <a:r>
              <a:rPr lang="uk-UA" sz="3600" b="1" dirty="0">
                <a:ln w="11430"/>
                <a:solidFill>
                  <a:schemeClr val="tx1"/>
                </a:solidFill>
              </a:rPr>
              <a:t>Товщина змінюється від 5 -8 км під океанами до 35 – 70 км під материками.</a:t>
            </a:r>
            <a:b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D04E8-25CD-4B84-A14D-7742B0A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Дайте відповідь на запитання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249DD970-504A-4C01-AA7E-DBAA659C1E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altLang="uk-UA" sz="3200" dirty="0">
                <a:latin typeface="Comic Sans MS" panose="030F0702030302020204" pitchFamily="66" charset="0"/>
              </a:rPr>
              <a:t>Як називається перший шар від поверхні Землі до глибини 6—80 км? </a:t>
            </a:r>
            <a:endParaRPr lang="ru-RU" altLang="uk-UA" sz="3200" dirty="0">
              <a:latin typeface="Comic Sans MS" panose="030F0702030302020204" pitchFamily="66" charset="0"/>
            </a:endParaRPr>
          </a:p>
          <a:p>
            <a:r>
              <a:rPr lang="uk-UA" altLang="uk-UA" sz="3200" dirty="0">
                <a:latin typeface="Comic Sans MS" panose="030F0702030302020204" pitchFamily="66" charset="0"/>
              </a:rPr>
              <a:t>Під верхнім шаром до глибини 2000 км залягає більш щільна, але пластична речовина. Як називається цей шар? </a:t>
            </a:r>
            <a:endParaRPr lang="ru-RU" altLang="uk-UA" sz="3200" dirty="0">
              <a:latin typeface="Comic Sans MS" panose="030F0702030302020204" pitchFamily="66" charset="0"/>
            </a:endParaRPr>
          </a:p>
          <a:p>
            <a:r>
              <a:rPr lang="uk-UA" altLang="uk-UA" sz="3200" dirty="0">
                <a:latin typeface="Comic Sans MS" panose="030F0702030302020204" pitchFamily="66" charset="0"/>
              </a:rPr>
              <a:t>Над мантією Землі розташований шар підвищеної в'язкості. І що це за шар? </a:t>
            </a:r>
            <a:endParaRPr lang="ru-RU" altLang="uk-UA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ABAA57-6E7C-404B-B008-0E3214AE5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7749480"/>
          </a:xfrm>
          <a:prstGeom prst="rect">
            <a:avLst/>
          </a:prstGeom>
        </p:spPr>
      </p:pic>
      <p:sp>
        <p:nvSpPr>
          <p:cNvPr id="26626" name="Содержимое 2">
            <a:extLst>
              <a:ext uri="{FF2B5EF4-FFF2-40B4-BE49-F238E27FC236}">
                <a16:creationId xmlns:a16="http://schemas.microsoft.com/office/drawing/2014/main" id="{A35BF358-3109-4CAE-A015-5C31F7B2C22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altLang="uk-UA" sz="4400" b="1" dirty="0">
                <a:latin typeface="Comic Sans MS" panose="030F0702030302020204" pitchFamily="66" charset="0"/>
              </a:rPr>
              <a:t>Намалюйте ядро, мантію та земну кору кольорами, які на вашу думку підходять цим частинам.  Як ви вважаєте  навіщо нам синій маркер?</a:t>
            </a:r>
            <a:endParaRPr lang="ru-RU" altLang="uk-UA" sz="4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2DEB4E-ACEA-4BF3-9F7A-C14FAF21B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8214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F6924-B9EC-4337-A8CA-BF649B13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Дайте відповіді на запитання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A6D830FD-9EB1-45D8-AFD6-A14D69C194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4825"/>
            <a:ext cx="8507413" cy="4625975"/>
          </a:xfrm>
        </p:spPr>
        <p:txBody>
          <a:bodyPr/>
          <a:lstStyle/>
          <a:p>
            <a:r>
              <a:rPr lang="uk-UA" altLang="uk-UA" sz="3200" dirty="0">
                <a:latin typeface="Comic Sans MS" panose="030F0702030302020204" pitchFamily="66" charset="0"/>
              </a:rPr>
              <a:t>Що входить до складу Сонячної системи?</a:t>
            </a:r>
          </a:p>
          <a:p>
            <a:r>
              <a:rPr lang="uk-UA" altLang="uk-UA" sz="3200" dirty="0">
                <a:latin typeface="Comic Sans MS" panose="030F0702030302020204" pitchFamily="66" charset="0"/>
              </a:rPr>
              <a:t> Чим зоря відрізняється від планети?</a:t>
            </a:r>
          </a:p>
          <a:p>
            <a:r>
              <a:rPr lang="uk-UA" altLang="uk-UA" sz="3200" dirty="0">
                <a:latin typeface="Comic Sans MS" panose="030F0702030302020204" pitchFamily="66" charset="0"/>
              </a:rPr>
              <a:t> Які планети називають планетами земної групи? Що для них характерно? </a:t>
            </a:r>
            <a:endParaRPr lang="ru-RU" altLang="uk-UA" sz="3200" dirty="0">
              <a:latin typeface="Comic Sans MS" panose="030F0702030302020204" pitchFamily="66" charset="0"/>
            </a:endParaRPr>
          </a:p>
          <a:p>
            <a:r>
              <a:rPr lang="uk-UA" altLang="uk-UA" sz="3200" dirty="0">
                <a:latin typeface="Comic Sans MS" panose="030F0702030302020204" pitchFamily="66" charset="0"/>
              </a:rPr>
              <a:t>Яку форму має наша планета?</a:t>
            </a:r>
            <a:endParaRPr lang="ru-RU" altLang="uk-UA" sz="3200" dirty="0">
              <a:latin typeface="Comic Sans MS" panose="030F0702030302020204" pitchFamily="66" charset="0"/>
            </a:endParaRPr>
          </a:p>
          <a:p>
            <a:r>
              <a:rPr lang="uk-UA" altLang="uk-UA" sz="3200" dirty="0">
                <a:latin typeface="Comic Sans MS" panose="030F0702030302020204" pitchFamily="66" charset="0"/>
              </a:rPr>
              <a:t>До складу якої системи входить Земля?</a:t>
            </a:r>
            <a:endParaRPr lang="ru-RU" altLang="uk-UA" sz="3200" dirty="0">
              <a:latin typeface="Comic Sans MS" panose="030F0702030302020204" pitchFamily="66" charset="0"/>
            </a:endParaRPr>
          </a:p>
          <a:p>
            <a:endParaRPr lang="ru-RU" altLang="uk-UA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41DA5-A3B7-41F8-8DE9-DAD801B7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Географічний практикум </a:t>
            </a:r>
            <a:b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«Знайдіть пару»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1" name="Содержимое 2">
            <a:extLst>
              <a:ext uri="{FF2B5EF4-FFF2-40B4-BE49-F238E27FC236}">
                <a16:creationId xmlns:a16="http://schemas.microsoft.com/office/drawing/2014/main" id="{C2047ADB-FE5E-436A-84F5-8EB212010C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31825" indent="-514350">
              <a:buFont typeface="Franklin Gothic Book" panose="020B0503020102020204" pitchFamily="34" charset="0"/>
              <a:buAutoNum type="arabicPeriod"/>
            </a:pPr>
            <a:r>
              <a:rPr lang="uk-UA" altLang="uk-UA" sz="2400" b="1"/>
              <a:t>Ядро		</a:t>
            </a:r>
            <a:endParaRPr lang="ru-RU" altLang="uk-UA" sz="2400" b="1"/>
          </a:p>
          <a:p>
            <a:pPr marL="631825" indent="-514350">
              <a:buFont typeface="Franklin Gothic Book" panose="020B0503020102020204" pitchFamily="34" charset="0"/>
              <a:buAutoNum type="arabicPeriod"/>
            </a:pPr>
            <a:r>
              <a:rPr lang="uk-UA" altLang="uk-UA" sz="2400" b="1"/>
              <a:t>Мантія	</a:t>
            </a:r>
            <a:endParaRPr lang="ru-RU" altLang="uk-UA" sz="2400" b="1"/>
          </a:p>
          <a:p>
            <a:pPr marL="631825" indent="-514350">
              <a:buFont typeface="Franklin Gothic Book" panose="020B0503020102020204" pitchFamily="34" charset="0"/>
              <a:buAutoNum type="arabicPeriod"/>
            </a:pPr>
            <a:r>
              <a:rPr lang="uk-UA" altLang="uk-UA" sz="2400" b="1"/>
              <a:t>Земна кора	</a:t>
            </a:r>
            <a:endParaRPr lang="ru-RU" altLang="uk-UA" sz="2400" b="1"/>
          </a:p>
          <a:p>
            <a:pPr marL="631825" indent="-514350">
              <a:buFont typeface="Franklin Gothic Book" panose="020B0503020102020204" pitchFamily="34" charset="0"/>
              <a:buAutoNum type="arabicPeriod"/>
            </a:pPr>
            <a:r>
              <a:rPr lang="uk-UA" altLang="uk-UA" sz="2400" b="1"/>
              <a:t>Літосфера</a:t>
            </a:r>
            <a:endParaRPr lang="ru-RU" altLang="uk-UA" sz="2400" b="1"/>
          </a:p>
          <a:p>
            <a:pPr marL="631825" indent="-514350">
              <a:buFont typeface="Franklin Gothic Book" panose="020B0503020102020204" pitchFamily="34" charset="0"/>
              <a:buAutoNum type="arabicPeriod"/>
            </a:pPr>
            <a:r>
              <a:rPr lang="uk-UA" altLang="uk-UA" sz="2400" b="1"/>
              <a:t>Астеносфера</a:t>
            </a:r>
            <a:endParaRPr lang="ru-RU" altLang="uk-UA" sz="2400" b="1"/>
          </a:p>
          <a:p>
            <a:pPr marL="631825" indent="-514350">
              <a:buFont typeface="Wingdings 2" panose="05020102010507070707" pitchFamily="18" charset="2"/>
              <a:buNone/>
            </a:pPr>
            <a:endParaRPr lang="ru-RU" altLang="uk-UA"/>
          </a:p>
        </p:txBody>
      </p:sp>
      <p:sp>
        <p:nvSpPr>
          <p:cNvPr id="27652" name="Содержимое 5">
            <a:extLst>
              <a:ext uri="{FF2B5EF4-FFF2-40B4-BE49-F238E27FC236}">
                <a16:creationId xmlns:a16="http://schemas.microsoft.com/office/drawing/2014/main" id="{28E461F8-F6D7-48DF-BE91-56CF20E5F9C5}"/>
              </a:ext>
            </a:extLst>
          </p:cNvPr>
          <p:cNvSpPr>
            <a:spLocks noGrp="1"/>
          </p:cNvSpPr>
          <p:nvPr>
            <p:ph sz="half" idx="4"/>
          </p:nvPr>
        </p:nvSpPr>
        <p:spPr>
          <a:xfrm>
            <a:off x="3995738" y="1557338"/>
            <a:ext cx="4691062" cy="4576762"/>
          </a:xfrm>
        </p:spPr>
        <p:txBody>
          <a:bodyPr/>
          <a:lstStyle/>
          <a:p>
            <a:pPr marL="631825" indent="-514350">
              <a:buFont typeface="Wingdings 2" panose="05020102010507070707" pitchFamily="18" charset="2"/>
              <a:buNone/>
            </a:pPr>
            <a:r>
              <a:rPr lang="uk-UA" altLang="uk-UA"/>
              <a:t>а. Верхній, в’язкий шар мантії. </a:t>
            </a:r>
          </a:p>
          <a:p>
            <a:pPr marL="631825" indent="-514350">
              <a:buFont typeface="Wingdings 2" panose="05020102010507070707" pitchFamily="18" charset="2"/>
              <a:buNone/>
            </a:pPr>
            <a:r>
              <a:rPr lang="uk-UA" altLang="uk-UA"/>
              <a:t>б. Верхня тверда   оболонка літосфери.</a:t>
            </a:r>
          </a:p>
          <a:p>
            <a:pPr marL="631825" indent="-514350">
              <a:buFont typeface="Wingdings 2" panose="05020102010507070707" pitchFamily="18" charset="2"/>
              <a:buNone/>
            </a:pPr>
            <a:r>
              <a:rPr lang="uk-UA" altLang="uk-UA"/>
              <a:t> в. Внутрішня частина Землі.</a:t>
            </a:r>
          </a:p>
          <a:p>
            <a:pPr marL="631825" indent="-514350">
              <a:buFont typeface="Wingdings 2" panose="05020102010507070707" pitchFamily="18" charset="2"/>
              <a:buNone/>
            </a:pPr>
            <a:r>
              <a:rPr lang="uk-UA" altLang="uk-UA"/>
              <a:t> г. Найбільша за об’ємом   частина планети </a:t>
            </a:r>
          </a:p>
          <a:p>
            <a:pPr marL="631825" indent="-514350">
              <a:buFont typeface="Wingdings 2" panose="05020102010507070707" pitchFamily="18" charset="2"/>
              <a:buNone/>
            </a:pPr>
            <a:r>
              <a:rPr lang="uk-UA" altLang="uk-UA"/>
              <a:t>ґ. Тверда оболонка Землі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1B2D3-EEF1-4DE0-81D5-1BD0AAD7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Відповіді до географічного практикуму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A7E4AE07-738A-406E-9C03-B6D8D2956196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1.</a:t>
                      </a:r>
                      <a:r>
                        <a:rPr lang="uk-UA" sz="2400" b="1" dirty="0"/>
                        <a:t>Ядро</a:t>
                      </a:r>
                    </a:p>
                    <a:p>
                      <a:endParaRPr lang="uk-UA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 в. Внутрішня частина Землі.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2.</a:t>
                      </a:r>
                      <a:r>
                        <a:rPr lang="uk-UA" sz="2400" b="1" dirty="0"/>
                        <a:t> Мантія</a:t>
                      </a:r>
                    </a:p>
                    <a:p>
                      <a:endParaRPr lang="uk-UA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д. Тверда оболонка Землі</a:t>
                      </a:r>
                      <a:endParaRPr lang="ru-RU" sz="2400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3.</a:t>
                      </a:r>
                      <a:r>
                        <a:rPr lang="uk-UA" sz="2400" b="1" dirty="0"/>
                        <a:t> Земна кора</a:t>
                      </a:r>
                      <a:endParaRPr lang="uk-UA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б. Верхня тверда   оболонка літосфери.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4.</a:t>
                      </a:r>
                      <a:r>
                        <a:rPr lang="uk-UA" sz="2400" b="1" dirty="0"/>
                        <a:t> Літосфера</a:t>
                      </a:r>
                      <a:endParaRPr lang="ru-RU" sz="2400" b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г. Найбільша за об’ємом   частина планети 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5.</a:t>
                      </a:r>
                      <a:r>
                        <a:rPr lang="uk-UA" sz="2400" b="1" dirty="0"/>
                        <a:t> Астеносфера</a:t>
                      </a:r>
                      <a:endParaRPr lang="ru-RU" sz="2400" b="1" dirty="0"/>
                    </a:p>
                    <a:p>
                      <a:endParaRPr lang="uk-UA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а. Верхній, в’язкий шар мантії.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695" name="Прямоугольник 5">
            <a:extLst>
              <a:ext uri="{FF2B5EF4-FFF2-40B4-BE49-F238E27FC236}">
                <a16:creationId xmlns:a16="http://schemas.microsoft.com/office/drawing/2014/main" id="{0603222D-88B3-4107-8CD0-0C05A452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3656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5143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uk-UA" altLang="uk-UA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CA98B-B6E8-49C9-AEC5-B9F1E974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частини Землі позначені цифрами?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699" name="Содержимое 2">
            <a:extLst>
              <a:ext uri="{FF2B5EF4-FFF2-40B4-BE49-F238E27FC236}">
                <a16:creationId xmlns:a16="http://schemas.microsoft.com/office/drawing/2014/main" id="{20034733-B980-4DCE-AB59-4B79AB40F1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altLang="uk-UA"/>
          </a:p>
        </p:txBody>
      </p:sp>
      <p:pic>
        <p:nvPicPr>
          <p:cNvPr id="29700" name="Picture 2" descr="http://upload.wikimedia.org/wikipedia/commons/thumb/1/16/Jordens_inre_med_siffror.jpg/200px-Jordens_inre_med_siffror.jpg">
            <a:extLst>
              <a:ext uri="{FF2B5EF4-FFF2-40B4-BE49-F238E27FC236}">
                <a16:creationId xmlns:a16="http://schemas.microsoft.com/office/drawing/2014/main" id="{16150BBB-D351-4EBD-8621-6AACBC19B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9200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8CD6A-3557-4B5F-9AD9-9E3F68BC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Висновок</a:t>
            </a: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0723" name="Содержимое 2">
            <a:extLst>
              <a:ext uri="{FF2B5EF4-FFF2-40B4-BE49-F238E27FC236}">
                <a16:creationId xmlns:a16="http://schemas.microsoft.com/office/drawing/2014/main" id="{33E34BB0-FB25-472D-A3B8-50AB98CD36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557338"/>
            <a:ext cx="8964612" cy="4572000"/>
          </a:xfrm>
        </p:spPr>
        <p:txBody>
          <a:bodyPr/>
          <a:lstStyle/>
          <a:p>
            <a:r>
              <a:rPr lang="uk-UA" altLang="uk-UA" sz="3600" dirty="0"/>
              <a:t>Земля складається з 3 основних частин – ядра, мантії, земної кори.</a:t>
            </a:r>
            <a:endParaRPr lang="ru-RU" altLang="uk-UA" sz="3600" dirty="0"/>
          </a:p>
          <a:p>
            <a:r>
              <a:rPr lang="uk-UA" altLang="uk-UA" sz="3600" dirty="0"/>
              <a:t>Літосфера – це тверда оболонка Землі.</a:t>
            </a:r>
            <a:endParaRPr lang="ru-RU" altLang="uk-UA" sz="3600" dirty="0"/>
          </a:p>
          <a:p>
            <a:r>
              <a:rPr lang="uk-UA" altLang="uk-UA" sz="3600" dirty="0"/>
              <a:t>Температура змінюється рухаючись від поверхні Землі в середину – збільшується.</a:t>
            </a:r>
            <a:endParaRPr lang="ru-RU" altLang="uk-UA" sz="3600" dirty="0"/>
          </a:p>
          <a:p>
            <a:pPr>
              <a:buFont typeface="Wingdings 2" panose="05020102010507070707" pitchFamily="18" charset="2"/>
              <a:buNone/>
            </a:pPr>
            <a:endParaRPr lang="ru-RU" alt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6624B-9077-42FA-93B7-7673335A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 завдання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5C6D11A-D915-4921-BA4B-5D2FCC86CC0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47800"/>
            <a:ext cx="7632848" cy="5135562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C4A14-E705-45FB-891F-DA4D0FE2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Дайте відповіді на запитання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9219" name="Содержимое 2">
            <a:extLst>
              <a:ext uri="{FF2B5EF4-FFF2-40B4-BE49-F238E27FC236}">
                <a16:creationId xmlns:a16="http://schemas.microsoft.com/office/drawing/2014/main" id="{7748565C-9972-4391-8136-99B435C648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altLang="uk-UA" sz="3200" dirty="0">
                <a:latin typeface="Comic Sans MS" panose="030F0702030302020204" pitchFamily="66" charset="0"/>
              </a:rPr>
              <a:t>Який вигляд має наша планета з Космосу?</a:t>
            </a:r>
            <a:endParaRPr lang="ru-RU" altLang="uk-UA" sz="3200" dirty="0">
              <a:latin typeface="Comic Sans MS" panose="030F0702030302020204" pitchFamily="66" charset="0"/>
            </a:endParaRPr>
          </a:p>
          <a:p>
            <a:r>
              <a:rPr lang="uk-UA" altLang="uk-UA" sz="3200" dirty="0">
                <a:latin typeface="Comic Sans MS" panose="030F0702030302020204" pitchFamily="66" charset="0"/>
              </a:rPr>
              <a:t>Що переважає на планеті вода чи суходіл?</a:t>
            </a:r>
            <a:endParaRPr lang="ru-RU" altLang="uk-UA" sz="3200" dirty="0">
              <a:latin typeface="Comic Sans MS" panose="030F0702030302020204" pitchFamily="66" charset="0"/>
            </a:endParaRPr>
          </a:p>
          <a:p>
            <a:r>
              <a:rPr lang="uk-UA" altLang="uk-UA" sz="3200" dirty="0">
                <a:latin typeface="Comic Sans MS" panose="030F0702030302020204" pitchFamily="66" charset="0"/>
              </a:rPr>
              <a:t>Як ви вважаєте, наша Земля в середині розпечена чи ні?</a:t>
            </a:r>
            <a:endParaRPr lang="ru-RU" altLang="uk-UA" sz="3200" dirty="0">
              <a:latin typeface="Comic Sans MS" panose="030F0702030302020204" pitchFamily="66" charset="0"/>
            </a:endParaRPr>
          </a:p>
          <a:p>
            <a:r>
              <a:rPr lang="uk-UA" altLang="uk-UA" sz="3200" dirty="0">
                <a:latin typeface="Comic Sans MS" panose="030F0702030302020204" pitchFamily="66" charset="0"/>
              </a:rPr>
              <a:t>Як ви вважаєте</a:t>
            </a:r>
            <a:r>
              <a:rPr lang="uk-UA" altLang="uk-UA" sz="3200" b="1" dirty="0">
                <a:latin typeface="Comic Sans MS" panose="030F0702030302020204" pitchFamily="66" charset="0"/>
              </a:rPr>
              <a:t>, </a:t>
            </a:r>
            <a:r>
              <a:rPr lang="uk-UA" altLang="uk-UA" sz="3200" dirty="0">
                <a:latin typeface="Comic Sans MS" panose="030F0702030302020204" pitchFamily="66" charset="0"/>
              </a:rPr>
              <a:t>для чого людині необхідно знати  внутрішню</a:t>
            </a:r>
            <a:r>
              <a:rPr lang="uk-UA" altLang="uk-UA" sz="3200" b="1" dirty="0">
                <a:latin typeface="Comic Sans MS" panose="030F0702030302020204" pitchFamily="66" charset="0"/>
              </a:rPr>
              <a:t> </a:t>
            </a:r>
            <a:r>
              <a:rPr lang="uk-UA" altLang="uk-UA" sz="3200" dirty="0">
                <a:latin typeface="Comic Sans MS" panose="030F0702030302020204" pitchFamily="66" charset="0"/>
              </a:rPr>
              <a:t>будову</a:t>
            </a:r>
            <a:r>
              <a:rPr lang="uk-UA" altLang="uk-UA" sz="3200" b="1" dirty="0">
                <a:latin typeface="Comic Sans MS" panose="030F0702030302020204" pitchFamily="66" charset="0"/>
              </a:rPr>
              <a:t> </a:t>
            </a:r>
            <a:r>
              <a:rPr lang="uk-UA" altLang="uk-UA" sz="3200" dirty="0">
                <a:latin typeface="Comic Sans MS" panose="030F0702030302020204" pitchFamily="66" charset="0"/>
              </a:rPr>
              <a:t>нашої планети?</a:t>
            </a:r>
            <a:endParaRPr lang="ru-RU" altLang="uk-UA" sz="3200" dirty="0">
              <a:latin typeface="Comic Sans MS" panose="030F0702030302020204" pitchFamily="66" charset="0"/>
            </a:endParaRPr>
          </a:p>
          <a:p>
            <a:endParaRPr lang="ru-RU" altLang="uk-UA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37C3B-4C19-44F0-9B8E-7847C008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Сьогодні на уроці дізнаємося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6FFD2B4-2CCB-40EE-A20A-F8E412A4EB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1971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sz="4000" dirty="0">
                <a:latin typeface="Comic Sans MS" panose="030F0702030302020204" pitchFamily="66" charset="0"/>
              </a:rPr>
              <a:t>Яку форму має наша планета?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sz="4000" dirty="0">
                <a:latin typeface="Comic Sans MS" panose="030F0702030302020204" pitchFamily="66" charset="0"/>
              </a:rPr>
              <a:t>Які у неї розміри?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sz="4000" dirty="0">
                <a:latin typeface="Comic Sans MS" panose="030F0702030302020204" pitchFamily="66" charset="0"/>
              </a:rPr>
              <a:t> Яку внутрішню будову має Земля? 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10244" name="Picture 2" descr="C:\Users\Admin\Desktop\460709144050808214.jpg">
            <a:extLst>
              <a:ext uri="{FF2B5EF4-FFF2-40B4-BE49-F238E27FC236}">
                <a16:creationId xmlns:a16="http://schemas.microsoft.com/office/drawing/2014/main" id="{1229FD2E-3EE8-47A9-BB1D-E38C73372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374332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54BEA-365B-4A4A-9ED7-AB3D31EE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Яка внутрішня будова Землі?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82A3C6B-3A53-406C-8368-7EDA4A14875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sz="4200" dirty="0">
                <a:latin typeface="Comic Sans MS" panose="030F0702030302020204" pitchFamily="66" charset="0"/>
              </a:rPr>
              <a:t>Давні греки, наприклад, вважали, що вулкани розташовані над тими місцями, де знаходяться кузні бога вогню </a:t>
            </a:r>
            <a:r>
              <a:rPr lang="uk-UA" sz="4200" dirty="0" err="1">
                <a:latin typeface="Comic Sans MS" panose="030F0702030302020204" pitchFamily="66" charset="0"/>
              </a:rPr>
              <a:t>Гефеста</a:t>
            </a:r>
            <a:r>
              <a:rPr lang="uk-UA" sz="4200" dirty="0">
                <a:latin typeface="Comic Sans MS" panose="030F0702030302020204" pitchFamily="66" charset="0"/>
              </a:rPr>
              <a:t> та його помічників титанів. Виверження вулкана Етна пов'язували з терміновою роботою, яку виконує </a:t>
            </a:r>
            <a:r>
              <a:rPr lang="uk-UA" sz="4200" dirty="0" err="1">
                <a:latin typeface="Comic Sans MS" panose="030F0702030302020204" pitchFamily="66" charset="0"/>
              </a:rPr>
              <a:t>Гефест</a:t>
            </a:r>
            <a:r>
              <a:rPr lang="uk-UA" sz="4200" dirty="0">
                <a:latin typeface="Comic Sans MS" panose="030F0702030302020204" pitchFamily="66" charset="0"/>
              </a:rPr>
              <a:t> або, як його називали давні римляни, Вулкан. </a:t>
            </a:r>
            <a:endParaRPr lang="ru-RU" sz="4200" dirty="0">
              <a:latin typeface="Comic Sans MS" panose="030F0702030302020204" pitchFamily="66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CA4B0-F1A7-4D4B-ABA3-13532CC8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Філософ </a:t>
            </a:r>
            <a:r>
              <a:rPr lang="uk-UA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Емпедокл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b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(близько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490—430 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рр. до н. е.)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id="{0F74A807-491A-4D86-9F2A-DC0A73F11E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59113" y="1774825"/>
            <a:ext cx="5905500" cy="4625975"/>
          </a:xfrm>
        </p:spPr>
        <p:txBody>
          <a:bodyPr/>
          <a:lstStyle/>
          <a:p>
            <a:pPr algn="just"/>
            <a:r>
              <a:rPr lang="uk-UA" altLang="uk-UA" sz="2400" dirty="0">
                <a:latin typeface="Comic Sans MS" panose="030F0702030302020204" pitchFamily="66" charset="0"/>
              </a:rPr>
              <a:t>Першим висунув припущення про те, що внутрішні частини Землі знаходяться в розплавленому стані.</a:t>
            </a:r>
          </a:p>
          <a:p>
            <a:pPr algn="just"/>
            <a:r>
              <a:rPr lang="uk-UA" altLang="uk-UA" sz="2400" dirty="0">
                <a:latin typeface="Comic Sans MS" panose="030F0702030302020204" pitchFamily="66" charset="0"/>
              </a:rPr>
              <a:t>Доказом він вважав діючі вулкани і гарячі джерела. </a:t>
            </a:r>
          </a:p>
          <a:p>
            <a:pPr algn="just"/>
            <a:r>
              <a:rPr lang="uk-UA" altLang="uk-UA" sz="2400" dirty="0">
                <a:latin typeface="Comic Sans MS" panose="030F0702030302020204" pitchFamily="66" charset="0"/>
              </a:rPr>
              <a:t> Загинув під час дослідницької подорожі до кратера Етни.</a:t>
            </a:r>
            <a:endParaRPr lang="ru-RU" altLang="uk-UA" sz="2400" dirty="0">
              <a:latin typeface="Comic Sans MS" panose="030F0702030302020204" pitchFamily="66" charset="0"/>
            </a:endParaRPr>
          </a:p>
        </p:txBody>
      </p:sp>
      <p:pic>
        <p:nvPicPr>
          <p:cNvPr id="12292" name="Picture 2" descr="http://vkjournal.ru/vk/html/179/179774/1b90f4c96cf2039ac25c74b59fd_html_10236e85.jpg">
            <a:extLst>
              <a:ext uri="{FF2B5EF4-FFF2-40B4-BE49-F238E27FC236}">
                <a16:creationId xmlns:a16="http://schemas.microsoft.com/office/drawing/2014/main" id="{E43C2FC5-1B39-4504-B123-8F574ECB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28797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66891-DE34-4263-A424-058A13EC6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Німецький дослідник</a:t>
            </a:r>
            <a:b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uk-UA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Атанастус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uk-UA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Кірхер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(1601—1680)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315" name="Содержимое 2">
            <a:extLst>
              <a:ext uri="{FF2B5EF4-FFF2-40B4-BE49-F238E27FC236}">
                <a16:creationId xmlns:a16="http://schemas.microsoft.com/office/drawing/2014/main" id="{CD71D9F3-6C69-4FE5-AE22-7A946B8029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63938" y="1774825"/>
            <a:ext cx="5329237" cy="4625975"/>
          </a:xfrm>
        </p:spPr>
        <p:txBody>
          <a:bodyPr/>
          <a:lstStyle/>
          <a:p>
            <a:r>
              <a:rPr lang="uk-UA" altLang="uk-UA" dirty="0">
                <a:latin typeface="Comic Sans MS" panose="030F0702030302020204" pitchFamily="66" charset="0"/>
              </a:rPr>
              <a:t>у праці «Підземний світ» писав, що Земля </a:t>
            </a:r>
            <a:r>
              <a:rPr lang="ru-RU" altLang="uk-UA" dirty="0">
                <a:latin typeface="Comic Sans MS" panose="030F0702030302020204" pitchFamily="66" charset="0"/>
              </a:rPr>
              <a:t>— </a:t>
            </a:r>
            <a:r>
              <a:rPr lang="uk-UA" altLang="uk-UA" dirty="0">
                <a:latin typeface="Comic Sans MS" panose="030F0702030302020204" pitchFamily="66" charset="0"/>
              </a:rPr>
              <a:t>тверде тіло з величезними порожнинами всередині.</a:t>
            </a:r>
          </a:p>
          <a:p>
            <a:r>
              <a:rPr lang="uk-UA" altLang="uk-UA" dirty="0">
                <a:latin typeface="Comic Sans MS" panose="030F0702030302020204" pitchFamily="66" charset="0"/>
              </a:rPr>
              <a:t> Ці порожнини сполучені між собою каналами і заповнені в глибині вогнем, а ближче до поверхні </a:t>
            </a:r>
            <a:r>
              <a:rPr lang="ru-RU" altLang="uk-UA" dirty="0">
                <a:latin typeface="Comic Sans MS" panose="030F0702030302020204" pitchFamily="66" charset="0"/>
              </a:rPr>
              <a:t>— </a:t>
            </a:r>
            <a:r>
              <a:rPr lang="uk-UA" altLang="uk-UA" dirty="0">
                <a:latin typeface="Comic Sans MS" panose="030F0702030302020204" pitchFamily="66" charset="0"/>
              </a:rPr>
              <a:t>водою і повітрям.</a:t>
            </a:r>
            <a:endParaRPr lang="ru-RU" altLang="uk-UA" dirty="0">
              <a:latin typeface="Comic Sans MS" panose="030F0702030302020204" pitchFamily="66" charset="0"/>
            </a:endParaRPr>
          </a:p>
          <a:p>
            <a:endParaRPr lang="ru-RU" altLang="uk-UA" dirty="0"/>
          </a:p>
        </p:txBody>
      </p:sp>
      <p:pic>
        <p:nvPicPr>
          <p:cNvPr id="13316" name="Picture 2" descr="http://allconspirology.org/books/pod-red--A--CHerinotti_Rozenkreytsery-iz-molchaniya---svet/1343223819_78d6.jpg">
            <a:extLst>
              <a:ext uri="{FF2B5EF4-FFF2-40B4-BE49-F238E27FC236}">
                <a16:creationId xmlns:a16="http://schemas.microsoft.com/office/drawing/2014/main" id="{8304AA4F-5980-45B7-944D-0E2E9FE3B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3600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9730A-1102-4DBD-8569-5A07A884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Англійський вчений </a:t>
            </a:r>
            <a:b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</a:b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Джон </a:t>
            </a:r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Вудворд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(1665—1772)</a:t>
            </a:r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id="{97D22D3E-F950-4834-AF4C-EB330BAE45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76600" y="1774825"/>
            <a:ext cx="5616575" cy="4625975"/>
          </a:xfrm>
        </p:spPr>
        <p:txBody>
          <a:bodyPr/>
          <a:lstStyle/>
          <a:p>
            <a:r>
              <a:rPr lang="uk-UA" altLang="uk-UA" dirty="0">
                <a:latin typeface="Comic Sans MS" panose="030F0702030302020204" pitchFamily="66" charset="0"/>
              </a:rPr>
              <a:t>Мав інші погляди на будову Землі. За його уявленнями, Земля всередині заповнена водою. «Внутрішня» вода утворює величезну водяну сферу яка каналами сполучена з морями і океанами на поверхні.</a:t>
            </a:r>
            <a:endParaRPr lang="ru-RU" altLang="uk-UA" dirty="0">
              <a:latin typeface="Comic Sans MS" panose="030F0702030302020204" pitchFamily="66" charset="0"/>
            </a:endParaRPr>
          </a:p>
          <a:p>
            <a:endParaRPr lang="ru-RU" altLang="uk-UA" dirty="0"/>
          </a:p>
        </p:txBody>
      </p:sp>
      <p:pic>
        <p:nvPicPr>
          <p:cNvPr id="14340" name="Picture 2" descr="http://creationwiki.org/pool/images/thumb/b/b2/Image_of_John_Woodward.jpg/180px-Image_of_John_Woodward.jpg">
            <a:extLst>
              <a:ext uri="{FF2B5EF4-FFF2-40B4-BE49-F238E27FC236}">
                <a16:creationId xmlns:a16="http://schemas.microsoft.com/office/drawing/2014/main" id="{D4AA3B85-76E0-4DE1-8155-2C2E93854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0591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9343D-3760-479B-85F2-C3379400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Німецький вчений 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Іммануїл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Кант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515CEF5C-154C-498E-AED8-57516F24E5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11638" y="1774825"/>
            <a:ext cx="4475162" cy="4894263"/>
          </a:xfrm>
        </p:spPr>
        <p:txBody>
          <a:bodyPr/>
          <a:lstStyle/>
          <a:p>
            <a:pPr algn="ctr"/>
            <a:r>
              <a:rPr lang="uk-UA" altLang="uk-UA" sz="3600" dirty="0">
                <a:latin typeface="Comic Sans MS" panose="030F0702030302020204" pitchFamily="66" charset="0"/>
              </a:rPr>
              <a:t>У </a:t>
            </a:r>
            <a:r>
              <a:rPr lang="ru-RU" altLang="uk-UA" sz="3600" dirty="0">
                <a:latin typeface="Comic Sans MS" panose="030F0702030302020204" pitchFamily="66" charset="0"/>
              </a:rPr>
              <a:t>1755 </a:t>
            </a:r>
            <a:r>
              <a:rPr lang="uk-UA" altLang="uk-UA" sz="3600" dirty="0">
                <a:latin typeface="Comic Sans MS" panose="030F0702030302020204" pitchFamily="66" charset="0"/>
              </a:rPr>
              <a:t>р. оприлюднив гіпотезу, згідно з якою всі планети утворилися з розжареної хмари пилової матерії. </a:t>
            </a:r>
            <a:endParaRPr lang="ru-RU" altLang="uk-UA" sz="3600" dirty="0">
              <a:latin typeface="Comic Sans MS" panose="030F0702030302020204" pitchFamily="66" charset="0"/>
            </a:endParaRPr>
          </a:p>
          <a:p>
            <a:endParaRPr lang="ru-RU" altLang="uk-UA" dirty="0"/>
          </a:p>
        </p:txBody>
      </p:sp>
      <p:pic>
        <p:nvPicPr>
          <p:cNvPr id="15364" name="Picture 2" descr="http://www.newsbalt.ru/upload/iblock/353/353da74e34885d36d0c2ace585b671f0.jpg">
            <a:extLst>
              <a:ext uri="{FF2B5EF4-FFF2-40B4-BE49-F238E27FC236}">
                <a16:creationId xmlns:a16="http://schemas.microsoft.com/office/drawing/2014/main" id="{F75B2999-C490-4192-BBCB-C7D1A8930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r="26921"/>
          <a:stretch>
            <a:fillRect/>
          </a:stretch>
        </p:blipFill>
        <p:spPr bwMode="auto">
          <a:xfrm>
            <a:off x="539750" y="1773238"/>
            <a:ext cx="3671888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226</TotalTime>
  <Words>811</Words>
  <Application>Microsoft Office PowerPoint</Application>
  <PresentationFormat>Екран 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Comic Sans MS</vt:lpstr>
      <vt:lpstr>Franklin Gothic Book</vt:lpstr>
      <vt:lpstr>Perpetua</vt:lpstr>
      <vt:lpstr>Wingdings 2</vt:lpstr>
      <vt:lpstr>Справедливость</vt:lpstr>
      <vt:lpstr>  Форма і розміри Землі. Внутрішня будова ЗемлІ.</vt:lpstr>
      <vt:lpstr>Дайте відповіді на запитання</vt:lpstr>
      <vt:lpstr>Дайте відповіді на запитання</vt:lpstr>
      <vt:lpstr>Сьогодні на уроці дізнаємося</vt:lpstr>
      <vt:lpstr>Яка внутрішня будова Землі?</vt:lpstr>
      <vt:lpstr>Філософ Емпедокл  (близько 490—430 рр. до н. е.)</vt:lpstr>
      <vt:lpstr>Німецький дослідник  Атанастус Кірхер (1601—1680)</vt:lpstr>
      <vt:lpstr>Англійський вчений  Джон Вудворд (1665—1772)</vt:lpstr>
      <vt:lpstr>Німецький вчений Іммануїл Кант</vt:lpstr>
      <vt:lpstr>Французький вчений П'єр Лаплас</vt:lpstr>
      <vt:lpstr>Російський вчений Отто Шмідт</vt:lpstr>
      <vt:lpstr>Яку ж внутрішню будову має Земля?</vt:lpstr>
      <vt:lpstr>Модель внутрішньої будови Землі</vt:lpstr>
      <vt:lpstr>Внутрішня будова Землі</vt:lpstr>
      <vt:lpstr> Ядро  розташоване на глибині близько 3000 км, у центральній частині Землі,  його радіус приблизно 3470 км.  Це найбільш густа й розпечена частина планети.  Твердий агрегатний стан речовини ядра – внутрішнє, зовнішнє – за агрегатним станом – розплавлене.  Температура в ядрі становить – 7000  градусів. </vt:lpstr>
      <vt:lpstr>Мантія —  внутрішня оболонка планети, яка займає понад 4/5 об'єму Землі й складається з твердої, пластичної  речовини.  Розташовується мантія на глибині  від 50 до 2900 км.  Температура мантії становить :  1000 -2500 градусів.  Астеносфера – верхній шар мантії, в’язка за агрегатним станом. </vt:lpstr>
      <vt:lpstr>Земна кора —   верхня тверда (кам'яна) оболонка планети, безпосередньо виходить на поверхню, і тому найбільше вивчена людиною.  Товщина змінюється від 5 -8 км під океанами до 35 – 70 км під материками. </vt:lpstr>
      <vt:lpstr>Дайте відповідь на запитання</vt:lpstr>
      <vt:lpstr>Презентація PowerPoint</vt:lpstr>
      <vt:lpstr>Географічний практикум  «Знайдіть пару»</vt:lpstr>
      <vt:lpstr>Відповіді до географічного практикуму</vt:lpstr>
      <vt:lpstr>Які частини Землі позначені цифрами?</vt:lpstr>
      <vt:lpstr>Висновок </vt:lpstr>
      <vt:lpstr>Домашнє завдання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і розміри Землі. Внутрішня будова Землі</dc:title>
  <dc:creator>Алла</dc:creator>
  <cp:lastModifiedBy>ПК</cp:lastModifiedBy>
  <cp:revision>11</cp:revision>
  <dcterms:created xsi:type="dcterms:W3CDTF">2014-08-21T11:53:35Z</dcterms:created>
  <dcterms:modified xsi:type="dcterms:W3CDTF">2022-01-09T22:10:18Z</dcterms:modified>
</cp:coreProperties>
</file>