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5" autoAdjust="0"/>
    <p:restoredTop sz="94660"/>
  </p:normalViewPr>
  <p:slideViewPr>
    <p:cSldViewPr snapToGrid="0">
      <p:cViewPr varScale="1">
        <p:scale>
          <a:sx n="68" d="100"/>
          <a:sy n="68" d="100"/>
        </p:scale>
        <p:origin x="81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ru-RU"/>
              <a:t>Образец заголовка</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54CAEE5-80EE-4C3B-A92C-1051B3D07B89}" type="datetimeFigureOut">
              <a:rPr lang="en-US" smtClean="0"/>
              <a:pPr/>
              <a:t>1/6/2022</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2489323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54CAEE5-80EE-4C3B-A92C-1051B3D07B8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350489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ru-RU"/>
              <a:t>Образец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E54CAEE5-80EE-4C3B-A92C-1051B3D07B8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1015354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ru-RU"/>
              <a:t>Образец заголовка</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E54CAEE5-80EE-4C3B-A92C-1051B3D07B8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3076273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54CAEE5-80EE-4C3B-A92C-1051B3D07B8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35164534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a:t>Образец заголовка</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54CAEE5-80EE-4C3B-A92C-1051B3D07B89}" type="datetimeFigureOut">
              <a:rPr lang="en-US" smtClean="0"/>
              <a:pPr/>
              <a:t>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13957033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a:t>Образец заголовка</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54CAEE5-80EE-4C3B-A92C-1051B3D07B89}" type="datetimeFigureOut">
              <a:rPr lang="en-US" smtClean="0"/>
              <a:pPr/>
              <a:t>1/6/2022</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2357120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54CAEE5-80EE-4C3B-A92C-1051B3D07B8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16539198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54CAEE5-80EE-4C3B-A92C-1051B3D07B8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3924835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54CAEE5-80EE-4C3B-A92C-1051B3D07B8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966174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54CAEE5-80EE-4C3B-A92C-1051B3D07B89}" type="datetimeFigureOut">
              <a:rPr lang="en-US" smtClean="0"/>
              <a:pPr/>
              <a:t>1/6/2022</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137552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54CAEE5-80EE-4C3B-A92C-1051B3D07B8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1162125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54CAEE5-80EE-4C3B-A92C-1051B3D07B89}" type="datetimeFigureOut">
              <a:rPr lang="en-US" smtClean="0"/>
              <a:pPr/>
              <a:t>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3550064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54CAEE5-80EE-4C3B-A92C-1051B3D07B89}" type="datetimeFigureOut">
              <a:rPr lang="en-US" smtClean="0"/>
              <a:pPr/>
              <a:t>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3056940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4CAEE5-80EE-4C3B-A92C-1051B3D07B89}" type="datetimeFigureOut">
              <a:rPr lang="en-US" smtClean="0"/>
              <a:pPr/>
              <a:t>1/6/2022</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1084265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54CAEE5-80EE-4C3B-A92C-1051B3D07B8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1259329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ru-RU"/>
              <a:t>Вставка рисунка</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54CAEE5-80EE-4C3B-A92C-1051B3D07B89}" type="datetimeFigureOut">
              <a:rPr lang="en-US" smtClean="0"/>
              <a:pPr/>
              <a:t>1/6/2022</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DA47168-7120-4650-B6CB-C0CF96F68D16}" type="slidenum">
              <a:rPr lang="en-US" smtClean="0"/>
              <a:pPr/>
              <a:t>‹#›</a:t>
            </a:fld>
            <a:endParaRPr lang="en-US"/>
          </a:p>
        </p:txBody>
      </p:sp>
    </p:spTree>
    <p:extLst>
      <p:ext uri="{BB962C8B-B14F-4D97-AF65-F5344CB8AC3E}">
        <p14:creationId xmlns:p14="http://schemas.microsoft.com/office/powerpoint/2010/main" val="1821759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ru-RU"/>
              <a:t>Образец заголовка</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54CAEE5-80EE-4C3B-A92C-1051B3D07B89}" type="datetimeFigureOut">
              <a:rPr lang="en-US" smtClean="0"/>
              <a:pPr/>
              <a:t>1/6/2022</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EDA47168-7120-4650-B6CB-C0CF96F68D16}" type="slidenum">
              <a:rPr lang="en-US" smtClean="0"/>
              <a:pPr/>
              <a:t>‹#›</a:t>
            </a:fld>
            <a:endParaRPr lang="en-US"/>
          </a:p>
        </p:txBody>
      </p:sp>
    </p:spTree>
    <p:extLst>
      <p:ext uri="{BB962C8B-B14F-4D97-AF65-F5344CB8AC3E}">
        <p14:creationId xmlns:p14="http://schemas.microsoft.com/office/powerpoint/2010/main" val="3490072576"/>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 id="2147483796" r:id="rId12"/>
    <p:sldLayoutId id="2147483797" r:id="rId13"/>
    <p:sldLayoutId id="2147483798" r:id="rId14"/>
    <p:sldLayoutId id="2147483799" r:id="rId15"/>
    <p:sldLayoutId id="2147483800" r:id="rId16"/>
    <p:sldLayoutId id="2147483801"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err="1"/>
              <a:t>Основні</a:t>
            </a:r>
            <a:r>
              <a:rPr lang="ru-RU" dirty="0"/>
              <a:t> </a:t>
            </a:r>
            <a:r>
              <a:rPr lang="ru-RU" dirty="0" err="1"/>
              <a:t>поняття</a:t>
            </a:r>
            <a:r>
              <a:rPr lang="ru-RU" dirty="0"/>
              <a:t> в </a:t>
            </a:r>
            <a:r>
              <a:rPr lang="ru-RU" dirty="0" err="1"/>
              <a:t>області</a:t>
            </a:r>
            <a:r>
              <a:rPr lang="ru-RU" dirty="0"/>
              <a:t> </a:t>
            </a:r>
            <a:r>
              <a:rPr lang="ru-RU" dirty="0" err="1"/>
              <a:t>безпеки</a:t>
            </a:r>
            <a:r>
              <a:rPr lang="ru-RU" dirty="0"/>
              <a:t> </a:t>
            </a:r>
            <a:r>
              <a:rPr lang="ru-RU" dirty="0" err="1"/>
              <a:t>інформаційних</a:t>
            </a:r>
            <a:r>
              <a:rPr lang="ru-RU" dirty="0"/>
              <a:t> </a:t>
            </a:r>
            <a:r>
              <a:rPr lang="ru-RU" dirty="0" err="1"/>
              <a:t>технологій</a:t>
            </a:r>
            <a:r>
              <a:rPr lang="ru-RU" dirty="0"/>
              <a:t>.</a:t>
            </a:r>
            <a:br>
              <a:rPr lang="ru-RU" dirty="0"/>
            </a:br>
            <a:endParaRPr lang="en-US"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600" y="2218822"/>
            <a:ext cx="2445847" cy="2558559"/>
          </a:xfrm>
          <a:prstGeom prst="rect">
            <a:avLst/>
          </a:prstGeom>
        </p:spPr>
      </p:pic>
    </p:spTree>
    <p:extLst>
      <p:ext uri="{BB962C8B-B14F-4D97-AF65-F5344CB8AC3E}">
        <p14:creationId xmlns:p14="http://schemas.microsoft.com/office/powerpoint/2010/main" val="2796003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54954" y="764771"/>
            <a:ext cx="3699679" cy="5255029"/>
          </a:xfrm>
          <a:solidFill>
            <a:schemeClr val="bg1"/>
          </a:solidFill>
          <a:ln>
            <a:solidFill>
              <a:schemeClr val="bg2">
                <a:lumMod val="10000"/>
              </a:schemeClr>
            </a:solidFill>
          </a:ln>
        </p:spPr>
        <p:txBody>
          <a:bodyPr>
            <a:normAutofit fontScale="77500" lnSpcReduction="20000"/>
          </a:bodyPr>
          <a:lstStyle/>
          <a:p>
            <a:pPr fontAlgn="base"/>
            <a:r>
              <a:rPr lang="uk-UA" dirty="0"/>
              <a:t>До системи забезпечення безпеки входять такі елементи:</a:t>
            </a:r>
          </a:p>
          <a:p>
            <a:pPr fontAlgn="base"/>
            <a:r>
              <a:rPr lang="uk-UA" b="1" dirty="0"/>
              <a:t>об’єкт безпеки</a:t>
            </a:r>
            <a:r>
              <a:rPr lang="uk-UA" dirty="0"/>
              <a:t> — те, на що спрямовано дії суб’єкта по забезпеченню його безпеки. Об’єктами безпеки на різних ієрархічних рівнях виступають: економічна система держави, галузь народного господарства, економіка регіону, фірма або підприємство будь-якої організаційно-правової форми як господарюючий суб’єкт, домашнє господарство, особистість;</a:t>
            </a:r>
          </a:p>
          <a:p>
            <a:pPr fontAlgn="base"/>
            <a:r>
              <a:rPr lang="uk-UA" b="1" dirty="0"/>
              <a:t>суб’єкти безпеки</a:t>
            </a:r>
            <a:r>
              <a:rPr lang="uk-UA" dirty="0"/>
              <a:t> — ті організації, державні інститути, служби, окремі особистості, які забезпечують безпеку об’єкта на основі практичних дій при введенні в дію механізму забезпечення безпеки й організації практичних дій;</a:t>
            </a:r>
          </a:p>
          <a:p>
            <a:pPr fontAlgn="base"/>
            <a:r>
              <a:rPr lang="uk-UA" b="1" dirty="0"/>
              <a:t>механізм забезпечення безпеки</a:t>
            </a:r>
            <a:r>
              <a:rPr lang="uk-UA" dirty="0"/>
              <a:t> — теоретичне обґрунтування послідовності подій, що відбуваються, й практичних дій щодо забезпечення безпеки.</a:t>
            </a:r>
          </a:p>
          <a:p>
            <a:pPr fontAlgn="base"/>
            <a:r>
              <a:rPr lang="uk-UA" dirty="0"/>
              <a:t>Ці елементи перебувають в умовах постійної взаємодії та стані не протиріччя. Невиконання цих умов призводить до компрометації системи забезпечення безпеки.</a:t>
            </a:r>
          </a:p>
        </p:txBody>
      </p:sp>
      <p:pic>
        <p:nvPicPr>
          <p:cNvPr id="3074" name="Picture 2" descr="https://www.znanius.com/uploads/etbook/telecomunic1/Ris_12_1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6666" y="2422150"/>
            <a:ext cx="5594256" cy="27816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591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888778" y="2527069"/>
            <a:ext cx="3773978" cy="3796782"/>
          </a:xfrm>
        </p:spPr>
        <p:txBody>
          <a:bodyPr>
            <a:normAutofit/>
          </a:bodyPr>
          <a:lstStyle/>
          <a:p>
            <a:r>
              <a:rPr lang="ru-RU" sz="2400" b="1" dirty="0" err="1">
                <a:solidFill>
                  <a:schemeClr val="accent1">
                    <a:lumMod val="75000"/>
                  </a:schemeClr>
                </a:solidFill>
              </a:rPr>
              <a:t>Управління</a:t>
            </a:r>
            <a:r>
              <a:rPr lang="ru-RU" sz="2400" b="1" dirty="0">
                <a:solidFill>
                  <a:schemeClr val="accent1">
                    <a:lumMod val="75000"/>
                  </a:schemeClr>
                </a:solidFill>
              </a:rPr>
              <a:t> </a:t>
            </a:r>
            <a:r>
              <a:rPr lang="ru-RU" sz="2400" b="1" dirty="0" err="1">
                <a:solidFill>
                  <a:schemeClr val="accent1">
                    <a:lumMod val="75000"/>
                  </a:schemeClr>
                </a:solidFill>
              </a:rPr>
              <a:t>безпекою</a:t>
            </a:r>
            <a:r>
              <a:rPr lang="ru-RU" sz="2400" b="1" dirty="0">
                <a:solidFill>
                  <a:schemeClr val="accent1">
                    <a:lumMod val="75000"/>
                  </a:schemeClr>
                </a:solidFill>
              </a:rPr>
              <a:t> </a:t>
            </a:r>
            <a:r>
              <a:rPr lang="ru-RU" sz="2400" b="1" dirty="0" err="1">
                <a:solidFill>
                  <a:schemeClr val="accent1">
                    <a:lumMod val="75000"/>
                  </a:schemeClr>
                </a:solidFill>
              </a:rPr>
              <a:t>націлено</a:t>
            </a:r>
            <a:r>
              <a:rPr lang="ru-RU" sz="2400" b="1" dirty="0">
                <a:solidFill>
                  <a:schemeClr val="accent1">
                    <a:lumMod val="75000"/>
                  </a:schemeClr>
                </a:solidFill>
              </a:rPr>
              <a:t> на </a:t>
            </a:r>
            <a:r>
              <a:rPr lang="ru-RU" sz="2400" b="1" dirty="0" err="1">
                <a:solidFill>
                  <a:schemeClr val="accent1">
                    <a:lumMod val="75000"/>
                  </a:schemeClr>
                </a:solidFill>
              </a:rPr>
              <a:t>захист</a:t>
            </a:r>
            <a:r>
              <a:rPr lang="ru-RU" sz="2400" b="1" dirty="0">
                <a:solidFill>
                  <a:schemeClr val="accent1">
                    <a:lumMod val="75000"/>
                  </a:schemeClr>
                </a:solidFill>
              </a:rPr>
              <a:t> </a:t>
            </a:r>
            <a:r>
              <a:rPr lang="ru-RU" sz="2400" b="1" dirty="0" err="1">
                <a:solidFill>
                  <a:schemeClr val="accent1">
                    <a:lumMod val="75000"/>
                  </a:schemeClr>
                </a:solidFill>
              </a:rPr>
              <a:t>усіх</a:t>
            </a:r>
            <a:r>
              <a:rPr lang="ru-RU" sz="2400" b="1" dirty="0">
                <a:solidFill>
                  <a:schemeClr val="accent1">
                    <a:lumMod val="75000"/>
                  </a:schemeClr>
                </a:solidFill>
              </a:rPr>
              <a:t> </a:t>
            </a:r>
            <a:r>
              <a:rPr lang="ru-RU" sz="2400" b="1" dirty="0" err="1">
                <a:solidFill>
                  <a:schemeClr val="accent1">
                    <a:lumMod val="75000"/>
                  </a:schemeClr>
                </a:solidFill>
              </a:rPr>
              <a:t>складових</a:t>
            </a:r>
            <a:r>
              <a:rPr lang="ru-RU" sz="2400" b="1" dirty="0">
                <a:solidFill>
                  <a:schemeClr val="accent1">
                    <a:lumMod val="75000"/>
                  </a:schemeClr>
                </a:solidFill>
              </a:rPr>
              <a:t>, </a:t>
            </a:r>
            <a:r>
              <a:rPr lang="ru-RU" sz="2400" b="1" dirty="0" err="1">
                <a:solidFill>
                  <a:schemeClr val="accent1">
                    <a:lumMod val="75000"/>
                  </a:schemeClr>
                </a:solidFill>
              </a:rPr>
              <a:t>що</a:t>
            </a:r>
            <a:r>
              <a:rPr lang="ru-RU" sz="2400" b="1" dirty="0">
                <a:solidFill>
                  <a:schemeClr val="accent1">
                    <a:lumMod val="75000"/>
                  </a:schemeClr>
                </a:solidFill>
              </a:rPr>
              <a:t> </a:t>
            </a:r>
            <a:r>
              <a:rPr lang="ru-RU" sz="2400" b="1" dirty="0" err="1">
                <a:solidFill>
                  <a:schemeClr val="accent1">
                    <a:lumMod val="75000"/>
                  </a:schemeClr>
                </a:solidFill>
              </a:rPr>
              <a:t>сприяють</a:t>
            </a:r>
            <a:r>
              <a:rPr lang="ru-RU" sz="2400" b="1" dirty="0">
                <a:solidFill>
                  <a:schemeClr val="accent1">
                    <a:lumMod val="75000"/>
                  </a:schemeClr>
                </a:solidFill>
              </a:rPr>
              <a:t> </a:t>
            </a:r>
            <a:r>
              <a:rPr lang="ru-RU" sz="2400" b="1" dirty="0" err="1">
                <a:solidFill>
                  <a:schemeClr val="accent1">
                    <a:lumMod val="75000"/>
                  </a:schemeClr>
                </a:solidFill>
              </a:rPr>
              <a:t>здійсненню</a:t>
            </a:r>
            <a:r>
              <a:rPr lang="ru-RU" sz="2400" b="1" dirty="0">
                <a:solidFill>
                  <a:schemeClr val="accent1">
                    <a:lumMod val="75000"/>
                  </a:schemeClr>
                </a:solidFill>
              </a:rPr>
              <a:t> </a:t>
            </a:r>
            <a:r>
              <a:rPr lang="ru-RU" sz="2400" b="1" dirty="0" err="1">
                <a:solidFill>
                  <a:schemeClr val="accent1">
                    <a:lumMod val="75000"/>
                  </a:schemeClr>
                </a:solidFill>
              </a:rPr>
              <a:t>бізнес-процесу</a:t>
            </a:r>
            <a:r>
              <a:rPr lang="ru-RU" sz="2400" b="1" dirty="0">
                <a:solidFill>
                  <a:schemeClr val="accent1">
                    <a:lumMod val="75000"/>
                  </a:schemeClr>
                </a:solidFill>
              </a:rPr>
              <a:t>, </a:t>
            </a:r>
            <a:r>
              <a:rPr lang="ru-RU" sz="2400" b="1" dirty="0" err="1">
                <a:solidFill>
                  <a:schemeClr val="accent1">
                    <a:lumMod val="75000"/>
                  </a:schemeClr>
                </a:solidFill>
              </a:rPr>
              <a:t>який</a:t>
            </a:r>
            <a:r>
              <a:rPr lang="ru-RU" sz="2400" b="1" dirty="0">
                <a:solidFill>
                  <a:schemeClr val="accent1">
                    <a:lumMod val="75000"/>
                  </a:schemeClr>
                </a:solidFill>
              </a:rPr>
              <a:t> </a:t>
            </a:r>
            <a:r>
              <a:rPr lang="ru-RU" sz="2400" b="1" dirty="0" err="1">
                <a:solidFill>
                  <a:schemeClr val="accent1">
                    <a:lumMod val="75000"/>
                  </a:schemeClr>
                </a:solidFill>
              </a:rPr>
              <a:t>організовано</a:t>
            </a:r>
            <a:r>
              <a:rPr lang="ru-RU" sz="2400" b="1" dirty="0">
                <a:solidFill>
                  <a:schemeClr val="accent1">
                    <a:lumMod val="75000"/>
                  </a:schemeClr>
                </a:solidFill>
              </a:rPr>
              <a:t> на </a:t>
            </a:r>
            <a:r>
              <a:rPr lang="ru-RU" sz="2400" b="1" dirty="0" err="1">
                <a:solidFill>
                  <a:schemeClr val="accent1">
                    <a:lumMod val="75000"/>
                  </a:schemeClr>
                </a:solidFill>
              </a:rPr>
              <a:t>підприємстві</a:t>
            </a:r>
            <a:r>
              <a:rPr lang="ru-RU" sz="2400" b="1" dirty="0">
                <a:solidFill>
                  <a:schemeClr val="accent1">
                    <a:lumMod val="75000"/>
                  </a:schemeClr>
                </a:solidFill>
              </a:rPr>
              <a:t>.</a:t>
            </a:r>
            <a:endParaRPr lang="en-US" sz="2400" b="1" dirty="0">
              <a:solidFill>
                <a:schemeClr val="accent1">
                  <a:lumMod val="75000"/>
                </a:schemeClr>
              </a:solidFill>
            </a:endParaRPr>
          </a:p>
        </p:txBody>
      </p:sp>
      <p:pic>
        <p:nvPicPr>
          <p:cNvPr id="5122" name="Picture 2" descr="https://www.znanius.com/uploads/etbook/telecomunic1/Ris_12_1_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8044" y="1438103"/>
            <a:ext cx="7102917" cy="4078449"/>
          </a:xfrm>
          <a:prstGeom prst="rect">
            <a:avLst/>
          </a:prstGeom>
          <a:solidFill>
            <a:schemeClr val="bg1"/>
          </a:solidFill>
        </p:spPr>
      </p:pic>
    </p:spTree>
    <p:extLst>
      <p:ext uri="{BB962C8B-B14F-4D97-AF65-F5344CB8AC3E}">
        <p14:creationId xmlns:p14="http://schemas.microsoft.com/office/powerpoint/2010/main" val="3100713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Види загроз інформаційній безпеці:</a:t>
            </a:r>
            <a:endParaRPr lang="en-US" dirty="0"/>
          </a:p>
        </p:txBody>
      </p:sp>
      <p:sp>
        <p:nvSpPr>
          <p:cNvPr id="3" name="Объект 2"/>
          <p:cNvSpPr>
            <a:spLocks noGrp="1"/>
          </p:cNvSpPr>
          <p:nvPr>
            <p:ph idx="1"/>
          </p:nvPr>
        </p:nvSpPr>
        <p:spPr>
          <a:xfrm>
            <a:off x="839585" y="2410692"/>
            <a:ext cx="10498975" cy="3582784"/>
          </a:xfrm>
        </p:spPr>
        <p:txBody>
          <a:bodyPr>
            <a:normAutofit/>
          </a:bodyPr>
          <a:lstStyle/>
          <a:p>
            <a:r>
              <a:rPr lang="uk-UA" sz="2400" b="1" dirty="0"/>
              <a:t>отримання доступу до секретних або конфіденційних даних;</a:t>
            </a:r>
          </a:p>
          <a:p>
            <a:r>
              <a:rPr lang="uk-UA" sz="2400" b="1" dirty="0"/>
              <a:t>порушення або повне припинення роботи комп’ютерної інформаційної системи;</a:t>
            </a:r>
          </a:p>
          <a:p>
            <a:r>
              <a:rPr lang="uk-UA" sz="2400" b="1" dirty="0"/>
              <a:t>отримання доступу до керування роботою комп’ютерної інформаційної системи;</a:t>
            </a:r>
          </a:p>
          <a:p>
            <a:r>
              <a:rPr lang="uk-UA" sz="2400" b="1" dirty="0"/>
              <a:t>знищення або спотворення даних.</a:t>
            </a:r>
          </a:p>
          <a:p>
            <a:pPr marL="0" indent="0">
              <a:buNone/>
            </a:pPr>
            <a:endParaRPr lang="en-US" dirty="0"/>
          </a:p>
        </p:txBody>
      </p:sp>
    </p:spTree>
    <p:extLst>
      <p:ext uri="{BB962C8B-B14F-4D97-AF65-F5344CB8AC3E}">
        <p14:creationId xmlns:p14="http://schemas.microsoft.com/office/powerpoint/2010/main" val="1278073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Поняття інформація</a:t>
            </a:r>
            <a:endParaRPr lang="en-US" dirty="0"/>
          </a:p>
        </p:txBody>
      </p:sp>
      <p:sp>
        <p:nvSpPr>
          <p:cNvPr id="3" name="Объект 2"/>
          <p:cNvSpPr>
            <a:spLocks noGrp="1"/>
          </p:cNvSpPr>
          <p:nvPr>
            <p:ph idx="1"/>
          </p:nvPr>
        </p:nvSpPr>
        <p:spPr/>
        <p:txBody>
          <a:bodyPr>
            <a:normAutofit fontScale="92500"/>
          </a:bodyPr>
          <a:lstStyle/>
          <a:p>
            <a:r>
              <a:rPr lang="uk-UA" dirty="0"/>
              <a:t>Під інформаційною безпекою (ІБ) слід розуміти захист інтересів суб'єктів інформаційних відносин. Нижче описані основні її складові - конфіденційність, цілісність, доступність. Приводиться статистика порушень ІБ, описуються найбільш характерні випадки. Перш ніж говорити про інформаційну безпеку необхідно з’ясувати, що таке інформація.</a:t>
            </a:r>
          </a:p>
          <a:p>
            <a:r>
              <a:rPr lang="uk-UA" dirty="0"/>
              <a:t>Поняття </a:t>
            </a:r>
            <a:r>
              <a:rPr lang="uk-UA" b="1" dirty="0"/>
              <a:t>«інформація»</a:t>
            </a:r>
            <a:r>
              <a:rPr lang="uk-UA" dirty="0"/>
              <a:t> сьогодні вживається дуже широко і різнобічно. Важко знайти таку область знань, де б воно не використовувалося. Величезні інформаційні потоки буквально захльостують людей. Обсяг наукових знань, наприклад, за оцінкою фахівців, подвоюється кожні п'ять років.</a:t>
            </a:r>
          </a:p>
          <a:p>
            <a:r>
              <a:rPr lang="uk-UA" dirty="0"/>
              <a:t>Що ж таке інформація? У літературі дається таке визначення:</a:t>
            </a:r>
          </a:p>
          <a:p>
            <a:r>
              <a:rPr lang="uk-UA" b="1" dirty="0"/>
              <a:t>Інформація</a:t>
            </a:r>
            <a:r>
              <a:rPr lang="uk-UA" dirty="0"/>
              <a:t> - данні про людей, предмети, факти, події, явища і процеси незалежно від форми їхнього представлення.</a:t>
            </a:r>
          </a:p>
        </p:txBody>
      </p:sp>
    </p:spTree>
    <p:extLst>
      <p:ext uri="{BB962C8B-B14F-4D97-AF65-F5344CB8AC3E}">
        <p14:creationId xmlns:p14="http://schemas.microsoft.com/office/powerpoint/2010/main" val="3937987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Інформаційна безпека</a:t>
            </a:r>
            <a:endParaRPr lang="en-US" b="1" dirty="0"/>
          </a:p>
        </p:txBody>
      </p:sp>
      <p:sp>
        <p:nvSpPr>
          <p:cNvPr id="3" name="Объект 2"/>
          <p:cNvSpPr>
            <a:spLocks noGrp="1"/>
          </p:cNvSpPr>
          <p:nvPr>
            <p:ph idx="1"/>
          </p:nvPr>
        </p:nvSpPr>
        <p:spPr>
          <a:solidFill>
            <a:schemeClr val="accent2">
              <a:lumMod val="20000"/>
              <a:lumOff val="80000"/>
            </a:schemeClr>
          </a:solidFill>
        </p:spPr>
        <p:txBody>
          <a:bodyPr>
            <a:normAutofit fontScale="92500" lnSpcReduction="20000"/>
          </a:bodyPr>
          <a:lstStyle/>
          <a:p>
            <a:r>
              <a:rPr lang="uk-UA" dirty="0"/>
              <a:t>Відомо, що інформація може мати різну форму, зокрема, дані, закладені в комп'ютерах, листи, пам'ятні записи, досьє, формули, креслення, діаграми, моделі продукції і прототипи, дисертації, судові документи й ін.</a:t>
            </a:r>
          </a:p>
          <a:p>
            <a:r>
              <a:rPr lang="uk-UA" dirty="0"/>
              <a:t>Як і всякий продукт, інформація має споживачів, що потребують її, і тому володіє певними споживчими якостями, а також має і своїх власників або виробників.</a:t>
            </a:r>
          </a:p>
          <a:p>
            <a:r>
              <a:rPr lang="uk-UA" dirty="0"/>
              <a:t>Відповідно до різноманітності інформації, словосполучення "інформаційна безпека" в різних контекстах може мати різний сенс.</a:t>
            </a:r>
          </a:p>
          <a:p>
            <a:r>
              <a:rPr lang="uk-UA" dirty="0"/>
              <a:t>Інформаційна безпека - стан захищеності </a:t>
            </a:r>
            <a:r>
              <a:rPr lang="uk-UA" dirty="0" err="1"/>
              <a:t>життєво</a:t>
            </a:r>
            <a:r>
              <a:rPr lang="uk-UA" dirty="0"/>
              <a:t> важливих інтересів людини, суспільства і держави, при якому </a:t>
            </a:r>
            <a:r>
              <a:rPr lang="uk-UA" dirty="0" err="1"/>
              <a:t>запобігається</a:t>
            </a:r>
            <a:r>
              <a:rPr lang="uk-UA" dirty="0"/>
              <a:t> нанесення шкоди через: неповноту, невчасність та невірогідність інформації, що використовується; негативний інформаційний вплив; негативні наслідки застосування інформаційних технологій; несанкціоноване розповсюдження, використання і порушення цілісності, конфіденційності та доступності інформації.</a:t>
            </a:r>
          </a:p>
          <a:p>
            <a:endParaRPr lang="en-US" dirty="0"/>
          </a:p>
        </p:txBody>
      </p:sp>
    </p:spTree>
    <p:extLst>
      <p:ext uri="{BB962C8B-B14F-4D97-AF65-F5344CB8AC3E}">
        <p14:creationId xmlns:p14="http://schemas.microsoft.com/office/powerpoint/2010/main" val="122130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a:solidFill>
                  <a:schemeClr val="accent5">
                    <a:lumMod val="60000"/>
                    <a:lumOff val="40000"/>
                  </a:schemeClr>
                </a:solidFill>
              </a:rPr>
              <a:t>Закон </a:t>
            </a:r>
            <a:r>
              <a:rPr lang="ru-RU" sz="2800" b="1" dirty="0" err="1">
                <a:solidFill>
                  <a:schemeClr val="accent5">
                    <a:lumMod val="60000"/>
                    <a:lumOff val="40000"/>
                  </a:schemeClr>
                </a:solidFill>
              </a:rPr>
              <a:t>України</a:t>
            </a:r>
            <a:r>
              <a:rPr lang="ru-RU" sz="2800" b="1" dirty="0">
                <a:solidFill>
                  <a:schemeClr val="accent5">
                    <a:lumMod val="60000"/>
                    <a:lumOff val="40000"/>
                  </a:schemeClr>
                </a:solidFill>
              </a:rPr>
              <a:t> Про </a:t>
            </a:r>
            <a:r>
              <a:rPr lang="ru-RU" sz="2800" b="1" dirty="0" err="1">
                <a:solidFill>
                  <a:schemeClr val="accent5">
                    <a:lumMod val="60000"/>
                    <a:lumOff val="40000"/>
                  </a:schemeClr>
                </a:solidFill>
              </a:rPr>
              <a:t>Основні</a:t>
            </a:r>
            <a:r>
              <a:rPr lang="ru-RU" sz="2800" b="1" dirty="0">
                <a:solidFill>
                  <a:schemeClr val="accent5">
                    <a:lumMod val="60000"/>
                    <a:lumOff val="40000"/>
                  </a:schemeClr>
                </a:solidFill>
              </a:rPr>
              <a:t> засади </a:t>
            </a:r>
            <a:r>
              <a:rPr lang="ru-RU" sz="2800" b="1" dirty="0" err="1">
                <a:solidFill>
                  <a:schemeClr val="accent5">
                    <a:lumMod val="60000"/>
                    <a:lumOff val="40000"/>
                  </a:schemeClr>
                </a:solidFill>
              </a:rPr>
              <a:t>розвитку</a:t>
            </a:r>
            <a:r>
              <a:rPr lang="ru-RU" sz="2800" b="1" dirty="0">
                <a:solidFill>
                  <a:schemeClr val="accent5">
                    <a:lumMod val="60000"/>
                    <a:lumOff val="40000"/>
                  </a:schemeClr>
                </a:solidFill>
              </a:rPr>
              <a:t> </a:t>
            </a:r>
            <a:r>
              <a:rPr lang="ru-RU" sz="2800" b="1" dirty="0" err="1">
                <a:solidFill>
                  <a:schemeClr val="accent5">
                    <a:lumMod val="60000"/>
                    <a:lumOff val="40000"/>
                  </a:schemeClr>
                </a:solidFill>
              </a:rPr>
              <a:t>інформаційного</a:t>
            </a:r>
            <a:r>
              <a:rPr lang="ru-RU" sz="2800" b="1" dirty="0">
                <a:solidFill>
                  <a:schemeClr val="accent5">
                    <a:lumMod val="60000"/>
                    <a:lumOff val="40000"/>
                  </a:schemeClr>
                </a:solidFill>
              </a:rPr>
              <a:t> </a:t>
            </a:r>
            <a:r>
              <a:rPr lang="ru-RU" sz="2800" b="1" dirty="0" err="1">
                <a:solidFill>
                  <a:schemeClr val="accent5">
                    <a:lumMod val="60000"/>
                    <a:lumOff val="40000"/>
                  </a:schemeClr>
                </a:solidFill>
              </a:rPr>
              <a:t>суспільства</a:t>
            </a:r>
            <a:r>
              <a:rPr lang="ru-RU" sz="2800" b="1" dirty="0">
                <a:solidFill>
                  <a:schemeClr val="accent5">
                    <a:lumMod val="60000"/>
                    <a:lumOff val="40000"/>
                  </a:schemeClr>
                </a:solidFill>
              </a:rPr>
              <a:t> в </a:t>
            </a:r>
            <a:r>
              <a:rPr lang="ru-RU" sz="2800" b="1" dirty="0" err="1">
                <a:solidFill>
                  <a:schemeClr val="accent5">
                    <a:lumMod val="60000"/>
                    <a:lumOff val="40000"/>
                  </a:schemeClr>
                </a:solidFill>
              </a:rPr>
              <a:t>Україні</a:t>
            </a:r>
            <a:endParaRPr lang="en-US" sz="2800" b="1" dirty="0">
              <a:solidFill>
                <a:schemeClr val="accent5">
                  <a:lumMod val="60000"/>
                  <a:lumOff val="40000"/>
                </a:schemeClr>
              </a:solidFill>
            </a:endParaRPr>
          </a:p>
        </p:txBody>
      </p:sp>
      <p:sp>
        <p:nvSpPr>
          <p:cNvPr id="3" name="Объект 2"/>
          <p:cNvSpPr>
            <a:spLocks noGrp="1"/>
          </p:cNvSpPr>
          <p:nvPr>
            <p:ph idx="1"/>
          </p:nvPr>
        </p:nvSpPr>
        <p:spPr>
          <a:xfrm>
            <a:off x="1154955" y="2603500"/>
            <a:ext cx="9718092" cy="3416300"/>
          </a:xfrm>
        </p:spPr>
        <p:style>
          <a:lnRef idx="2">
            <a:schemeClr val="dk1"/>
          </a:lnRef>
          <a:fillRef idx="1">
            <a:schemeClr val="lt1"/>
          </a:fillRef>
          <a:effectRef idx="0">
            <a:schemeClr val="dk1"/>
          </a:effectRef>
          <a:fontRef idx="minor">
            <a:schemeClr val="dk1"/>
          </a:fontRef>
        </p:style>
        <p:txBody>
          <a:bodyPr>
            <a:normAutofit fontScale="85000" lnSpcReduction="20000"/>
          </a:bodyPr>
          <a:lstStyle/>
          <a:p>
            <a:r>
              <a:rPr lang="uk-UA" dirty="0">
                <a:solidFill>
                  <a:schemeClr val="accent5">
                    <a:lumMod val="50000"/>
                  </a:schemeClr>
                </a:solidFill>
              </a:rPr>
              <a:t>Закон України Про Основні засади розвитку інформаційного суспільства в Україні на 2007-2015 роки</a:t>
            </a:r>
          </a:p>
          <a:p>
            <a:r>
              <a:rPr lang="uk-UA" dirty="0">
                <a:solidFill>
                  <a:schemeClr val="accent5">
                    <a:lumMod val="50000"/>
                  </a:schemeClr>
                </a:solidFill>
              </a:rPr>
              <a:t>Спеціальне законодавство в області безпеки інформаційної діяльності представлено низькою законів. У їхньому складі особливе місце належить базовому Закону «Про інформацію, інформатизацію і захист інформації», що закладає основи правового означення всіх найважливіших компонентів інформаційної діяльності:</a:t>
            </a:r>
          </a:p>
          <a:p>
            <a:r>
              <a:rPr lang="uk-UA" dirty="0">
                <a:solidFill>
                  <a:schemeClr val="accent5">
                    <a:lumMod val="50000"/>
                  </a:schemeClr>
                </a:solidFill>
              </a:rPr>
              <a:t>інформації й інформаційних систем;</a:t>
            </a:r>
          </a:p>
          <a:p>
            <a:r>
              <a:rPr lang="uk-UA" dirty="0">
                <a:solidFill>
                  <a:schemeClr val="accent5">
                    <a:lumMod val="50000"/>
                  </a:schemeClr>
                </a:solidFill>
              </a:rPr>
              <a:t>суб'єктів - учасників інформаційних процесів;</a:t>
            </a:r>
          </a:p>
          <a:p>
            <a:r>
              <a:rPr lang="uk-UA" dirty="0">
                <a:solidFill>
                  <a:schemeClr val="accent5">
                    <a:lumMod val="50000"/>
                  </a:schemeClr>
                </a:solidFill>
              </a:rPr>
              <a:t>правовідносин виробників - споживачів інформаційної продукції;</a:t>
            </a:r>
          </a:p>
          <a:p>
            <a:r>
              <a:rPr lang="uk-UA" dirty="0">
                <a:solidFill>
                  <a:schemeClr val="accent5">
                    <a:lumMod val="50000"/>
                  </a:schemeClr>
                </a:solidFill>
              </a:rPr>
              <a:t>власників (власників, джерел) інформації - оброблювачів і споживачів на основі відносин власності при забезпеченні гарантій інтересів громадян і держави.</a:t>
            </a:r>
          </a:p>
          <a:p>
            <a:r>
              <a:rPr lang="uk-UA" dirty="0">
                <a:solidFill>
                  <a:schemeClr val="accent5">
                    <a:lumMod val="50000"/>
                  </a:schemeClr>
                </a:solidFill>
              </a:rPr>
              <a:t>У даному посібнику увага буде зосереджена на зберіганні, обробці і передачі інформації незалежно від того, на якій мові (українській або іншій) вона закодована, хто або що є її джерелом і яку психологічну дію вона спричиняє на людей. Тому термін "інформаційна безпека" використовуватиметься у вузькому сенсі, так, як це прийнято, наприклад, в англомовній літературі.</a:t>
            </a:r>
          </a:p>
          <a:p>
            <a:endParaRPr lang="en-US" dirty="0"/>
          </a:p>
        </p:txBody>
      </p:sp>
    </p:spTree>
    <p:extLst>
      <p:ext uri="{BB962C8B-B14F-4D97-AF65-F5344CB8AC3E}">
        <p14:creationId xmlns:p14="http://schemas.microsoft.com/office/powerpoint/2010/main" val="715911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9833" y="873915"/>
            <a:ext cx="9376755" cy="706964"/>
          </a:xfrm>
        </p:spPr>
        <p:txBody>
          <a:bodyPr/>
          <a:lstStyle/>
          <a:p>
            <a:r>
              <a:rPr lang="uk-UA" b="1" dirty="0"/>
              <a:t>                      Комп’ютерна безпека</a:t>
            </a:r>
            <a:endParaRPr lang="en-US" b="1" dirty="0"/>
          </a:p>
        </p:txBody>
      </p:sp>
      <p:sp>
        <p:nvSpPr>
          <p:cNvPr id="3" name="Объект 2"/>
          <p:cNvSpPr>
            <a:spLocks noGrp="1"/>
          </p:cNvSpPr>
          <p:nvPr>
            <p:ph idx="1"/>
          </p:nvPr>
        </p:nvSpPr>
        <p:spPr>
          <a:xfrm>
            <a:off x="556954" y="2419004"/>
            <a:ext cx="11022676" cy="4048298"/>
          </a:xfrm>
        </p:spPr>
        <p:txBody>
          <a:bodyPr>
            <a:normAutofit fontScale="92500" lnSpcReduction="20000"/>
          </a:bodyPr>
          <a:lstStyle/>
          <a:p>
            <a:r>
              <a:rPr lang="uk-UA" dirty="0">
                <a:solidFill>
                  <a:srgbClr val="0070C0"/>
                </a:solidFill>
              </a:rPr>
              <a:t>Повертаючись до питань термінології, відзначимо, що термін "комп'ютерна безпека" (як еквівалент або замінник ІБ) представляється нам дуже вузьким. Комп'ютери - тільки одна складових інформаційних систем, і хоча наша увага буде зосереджена в першу чергу на інформації, яка зберігається, обробляється і передається за допомогою комп'ютерів, її безпека визначається всією сукупністю складових і, в першу чергу, найслабкішою ланкою, якою в переважній більшості випадків виявляється людина.</a:t>
            </a:r>
          </a:p>
          <a:p>
            <a:r>
              <a:rPr lang="uk-UA" dirty="0">
                <a:solidFill>
                  <a:srgbClr val="0070C0"/>
                </a:solidFill>
              </a:rPr>
              <a:t>Згідно визначення інформаційної безпеки, вона залежить не тільки від комп'ютерів, але і від інфраструктури, що її підтримує, до якої можна віднести системи </a:t>
            </a:r>
            <a:r>
              <a:rPr lang="uk-UA" dirty="0" err="1">
                <a:solidFill>
                  <a:srgbClr val="0070C0"/>
                </a:solidFill>
              </a:rPr>
              <a:t>електро</a:t>
            </a:r>
            <a:r>
              <a:rPr lang="uk-UA" dirty="0">
                <a:solidFill>
                  <a:srgbClr val="0070C0"/>
                </a:solidFill>
              </a:rPr>
              <a:t>-, водо- і теплопостачання, кондиціонери, засоби комунікацій і, звичайно, обслуговуючий персонал. Ця інфраструктура має самостійну цінність, але нас цікавитиме лише те, як вона впливає на виконання інформаційною системою своїх функцій.</a:t>
            </a:r>
          </a:p>
          <a:p>
            <a:r>
              <a:rPr lang="uk-UA" dirty="0">
                <a:solidFill>
                  <a:srgbClr val="0070C0"/>
                </a:solidFill>
              </a:rPr>
              <a:t>Звернемо увагу, що у визначенні ІБ перед іменником "втрати" стоїть прикметник "неприйнятний". Очевидно, застрахуватися від всіх видів втрат неможливо, тим більше неможливо зробити це економічно доцільним способом, коли вартість захисних засобів і заходів не перевищує розмір очікуваних втрат. Значить, з чимось доводиться миритися і захищатися слід тільки від того, з чим змиритися ніяк не можна. Іноді таким неприпустимими витратами є нанесення шкоди здоров'ю людей або стану навколишнього середовища, але частіше поріг неприйнятності має матеріальний (грошовий) вираз, а метою захисту інформації стає зменшення розмірів втрат до допустимих значень.</a:t>
            </a:r>
          </a:p>
          <a:p>
            <a:pPr marL="0" indent="0">
              <a:buNone/>
            </a:pPr>
            <a:endParaRPr lang="en-US" dirty="0"/>
          </a:p>
        </p:txBody>
      </p:sp>
    </p:spTree>
    <p:extLst>
      <p:ext uri="{BB962C8B-B14F-4D97-AF65-F5344CB8AC3E}">
        <p14:creationId xmlns:p14="http://schemas.microsoft.com/office/powerpoint/2010/main" val="2110049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Основні складові інформаційної безпеки</a:t>
            </a:r>
            <a:endParaRPr lang="en-US" dirty="0"/>
          </a:p>
        </p:txBody>
      </p:sp>
      <p:sp>
        <p:nvSpPr>
          <p:cNvPr id="3" name="Объект 2"/>
          <p:cNvSpPr>
            <a:spLocks noGrp="1"/>
          </p:cNvSpPr>
          <p:nvPr>
            <p:ph idx="1"/>
          </p:nvPr>
        </p:nvSpPr>
        <p:spPr>
          <a:xfrm>
            <a:off x="350322" y="2133236"/>
            <a:ext cx="3441469" cy="4030057"/>
          </a:xfrm>
        </p:spPr>
        <p:txBody>
          <a:bodyPr>
            <a:normAutofit fontScale="92500" lnSpcReduction="20000"/>
          </a:bodyPr>
          <a:lstStyle/>
          <a:p>
            <a:r>
              <a:rPr lang="uk-UA" b="1" dirty="0"/>
              <a:t>Інформаційна безпека - багатогранна, можна навіть сказати, багатовимірна область діяльності, в якій успіх може принести тільки систематичний, комплексний підхід.</a:t>
            </a:r>
          </a:p>
          <a:p>
            <a:r>
              <a:rPr lang="uk-UA" b="1" dirty="0"/>
              <a:t>Спектр інтересів суб'єктів, зв'язаних з використанням інформаційних систем, можна розділити на наступні категорії показані на рис.1.1: забезпечення доступності, цілісності і конфіденційності інформаційних ресурсів та інфраструктури, що її підтримує.</a:t>
            </a:r>
          </a:p>
          <a:p>
            <a:endParaRPr lang="en-US" dirty="0"/>
          </a:p>
        </p:txBody>
      </p:sp>
      <p:pic>
        <p:nvPicPr>
          <p:cNvPr id="1028" name="Picture 4" descr="http://moodle.nati.org.ua/pluginfile.php/28589/mod_book/chapter/8158/pic_02_00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1691" y="2603499"/>
            <a:ext cx="7000875" cy="2876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8468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                 </a:t>
            </a:r>
            <a:r>
              <a:rPr lang="uk-UA" b="1" dirty="0"/>
              <a:t>Поняття доступності</a:t>
            </a:r>
            <a:endParaRPr lang="en-US" b="1" dirty="0"/>
          </a:p>
        </p:txBody>
      </p:sp>
      <p:sp>
        <p:nvSpPr>
          <p:cNvPr id="3" name="Объект 2"/>
          <p:cNvSpPr>
            <a:spLocks noGrp="1"/>
          </p:cNvSpPr>
          <p:nvPr>
            <p:ph idx="1"/>
          </p:nvPr>
        </p:nvSpPr>
        <p:spPr/>
        <p:txBody>
          <a:bodyPr>
            <a:normAutofit fontScale="92500" lnSpcReduction="20000"/>
          </a:bodyPr>
          <a:lstStyle/>
          <a:p>
            <a:r>
              <a:rPr lang="uk-UA" dirty="0">
                <a:solidFill>
                  <a:schemeClr val="accent2">
                    <a:lumMod val="50000"/>
                  </a:schemeClr>
                </a:solidFill>
              </a:rPr>
              <a:t>Пояснимо поняття доступності, цілісності і конфіденційності.</a:t>
            </a:r>
          </a:p>
          <a:p>
            <a:r>
              <a:rPr lang="uk-UA" b="1" dirty="0">
                <a:solidFill>
                  <a:schemeClr val="accent2">
                    <a:lumMod val="50000"/>
                  </a:schemeClr>
                </a:solidFill>
              </a:rPr>
              <a:t>Доступність</a:t>
            </a:r>
            <a:r>
              <a:rPr lang="uk-UA" dirty="0">
                <a:solidFill>
                  <a:schemeClr val="accent2">
                    <a:lumMod val="50000"/>
                  </a:schemeClr>
                </a:solidFill>
              </a:rPr>
              <a:t> - це можливість за прийнятний час одержати необхідну інформаційну послугу.</a:t>
            </a:r>
          </a:p>
          <a:p>
            <a:r>
              <a:rPr lang="uk-UA" dirty="0">
                <a:solidFill>
                  <a:schemeClr val="accent2">
                    <a:lumMod val="50000"/>
                  </a:schemeClr>
                </a:solidFill>
              </a:rPr>
              <a:t>Інформаційні системи створюються для отримання певних інформаційних послуг. Якщо за тими або іншими причинам надати ці послуги користувачам стає неможливо, це, очевидно, завдає збитку всім суб'єктам інформаційних відносин. Тому, не протиставляючи доступність решті аспектів, ми виділяємо її як найважливіший елемент інформаційної безпеки.</a:t>
            </a:r>
          </a:p>
          <a:p>
            <a:r>
              <a:rPr lang="uk-UA" dirty="0">
                <a:solidFill>
                  <a:schemeClr val="accent2">
                    <a:lumMod val="50000"/>
                  </a:schemeClr>
                </a:solidFill>
              </a:rPr>
              <a:t>Особливо яскраво основна роль доступності виявляється в різного роду системах управління - виробництвом, транспортом тощо. Зовні менш драматичні, але також вельми неприємні наслідки - і матеріальні, і моральні - може мати тривала недоступність інформаційних послуг, якими користується велика кількість людей (продаж залізничних та авіаквитків, банківські послуги тощо).</a:t>
            </a:r>
          </a:p>
          <a:p>
            <a:endParaRPr lang="en-US" dirty="0">
              <a:solidFill>
                <a:schemeClr val="accent2">
                  <a:lumMod val="50000"/>
                </a:schemeClr>
              </a:solidFill>
            </a:endParaRPr>
          </a:p>
        </p:txBody>
      </p:sp>
    </p:spTree>
    <p:extLst>
      <p:ext uri="{BB962C8B-B14F-4D97-AF65-F5344CB8AC3E}">
        <p14:creationId xmlns:p14="http://schemas.microsoft.com/office/powerpoint/2010/main" val="2117817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954" y="532015"/>
            <a:ext cx="8761413" cy="889461"/>
          </a:xfrm>
        </p:spPr>
        <p:txBody>
          <a:bodyPr/>
          <a:lstStyle/>
          <a:p>
            <a:br>
              <a:rPr lang="uk-UA" dirty="0"/>
            </a:br>
            <a:r>
              <a:rPr lang="uk-UA" dirty="0"/>
              <a:t>                     </a:t>
            </a:r>
            <a:r>
              <a:rPr lang="uk-UA" b="1" dirty="0"/>
              <a:t>Поняття цілісності</a:t>
            </a:r>
            <a:endParaRPr lang="en-US" b="1" dirty="0"/>
          </a:p>
        </p:txBody>
      </p:sp>
      <p:sp>
        <p:nvSpPr>
          <p:cNvPr id="3" name="Объект 2"/>
          <p:cNvSpPr>
            <a:spLocks noGrp="1"/>
          </p:cNvSpPr>
          <p:nvPr>
            <p:ph idx="1"/>
          </p:nvPr>
        </p:nvSpPr>
        <p:spPr/>
        <p:txBody>
          <a:bodyPr>
            <a:normAutofit fontScale="92500" lnSpcReduction="10000"/>
          </a:bodyPr>
          <a:lstStyle/>
          <a:p>
            <a:r>
              <a:rPr lang="uk-UA" dirty="0">
                <a:solidFill>
                  <a:schemeClr val="accent2">
                    <a:lumMod val="50000"/>
                  </a:schemeClr>
                </a:solidFill>
              </a:rPr>
              <a:t>Під цілісністю мається на увазі актуальність і несуперечність інформації, її захищеність від руйнування і несанкціонованої зміни.</a:t>
            </a:r>
          </a:p>
          <a:p>
            <a:r>
              <a:rPr lang="uk-UA" dirty="0">
                <a:solidFill>
                  <a:schemeClr val="accent2">
                    <a:lumMod val="50000"/>
                  </a:schemeClr>
                </a:solidFill>
              </a:rPr>
              <a:t>Цілісність можна поділити на </a:t>
            </a:r>
            <a:r>
              <a:rPr lang="uk-UA" i="1" dirty="0">
                <a:solidFill>
                  <a:schemeClr val="accent2">
                    <a:lumMod val="50000"/>
                  </a:schemeClr>
                </a:solidFill>
              </a:rPr>
              <a:t>статичну</a:t>
            </a:r>
            <a:r>
              <a:rPr lang="uk-UA" dirty="0">
                <a:solidFill>
                  <a:schemeClr val="accent2">
                    <a:lumMod val="50000"/>
                  </a:schemeClr>
                </a:solidFill>
              </a:rPr>
              <a:t> (тобто незмінність інформаційних об'єктів) і </a:t>
            </a:r>
            <a:r>
              <a:rPr lang="uk-UA" i="1" dirty="0">
                <a:solidFill>
                  <a:schemeClr val="accent2">
                    <a:lumMod val="50000"/>
                  </a:schemeClr>
                </a:solidFill>
              </a:rPr>
              <a:t>динамічну</a:t>
            </a:r>
            <a:r>
              <a:rPr lang="uk-UA" dirty="0">
                <a:solidFill>
                  <a:schemeClr val="accent2">
                    <a:lumMod val="50000"/>
                  </a:schemeClr>
                </a:solidFill>
              </a:rPr>
              <a:t> (що відноситься до коректного виконання складних дій (транзакцій)). Засоби контролю динамічної цілісності застосовуються, зокрема, при аналізі потоку фінансових повідомлень з метою виявлення крадіжки, </a:t>
            </a:r>
            <a:r>
              <a:rPr lang="uk-UA" dirty="0" err="1">
                <a:solidFill>
                  <a:schemeClr val="accent2">
                    <a:lumMod val="50000"/>
                  </a:schemeClr>
                </a:solidFill>
              </a:rPr>
              <a:t>переупорядковування</a:t>
            </a:r>
            <a:r>
              <a:rPr lang="uk-UA" dirty="0">
                <a:solidFill>
                  <a:schemeClr val="accent2">
                    <a:lumMod val="50000"/>
                  </a:schemeClr>
                </a:solidFill>
              </a:rPr>
              <a:t> або дублювання окремих повідомлень.</a:t>
            </a:r>
          </a:p>
          <a:p>
            <a:r>
              <a:rPr lang="uk-UA" dirty="0">
                <a:solidFill>
                  <a:schemeClr val="accent2">
                    <a:lumMod val="50000"/>
                  </a:schemeClr>
                </a:solidFill>
              </a:rPr>
              <a:t>Цілісність виявляється найважливішим аспектом ІБ в тих випадках, коли інформація служить "керівництвом до дії". Рецептура ліків, наказані медичні процедури, набір і характеристики комплектуючих виробів, хід технологічного процесу - все це приклади інформації, порушення цілісності якої може опинитися в буквальному розумінні смертельним. Неприємно і спотворення офіційної інформації, будь то текст закону або сторінка </a:t>
            </a:r>
            <a:r>
              <a:rPr lang="en-US" dirty="0">
                <a:solidFill>
                  <a:schemeClr val="accent2">
                    <a:lumMod val="50000"/>
                  </a:schemeClr>
                </a:solidFill>
              </a:rPr>
              <a:t>Web-</a:t>
            </a:r>
            <a:r>
              <a:rPr lang="uk-UA" dirty="0">
                <a:solidFill>
                  <a:schemeClr val="accent2">
                    <a:lumMod val="50000"/>
                  </a:schemeClr>
                </a:solidFill>
              </a:rPr>
              <a:t>сервера якої-небудь урядової організації.</a:t>
            </a:r>
          </a:p>
          <a:p>
            <a:endParaRPr lang="en-US" dirty="0"/>
          </a:p>
        </p:txBody>
      </p:sp>
    </p:spTree>
    <p:extLst>
      <p:ext uri="{BB962C8B-B14F-4D97-AF65-F5344CB8AC3E}">
        <p14:creationId xmlns:p14="http://schemas.microsoft.com/office/powerpoint/2010/main" val="1150861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         Поняття конфіденційності</a:t>
            </a:r>
            <a:endParaRPr lang="en-US" b="1" dirty="0"/>
          </a:p>
        </p:txBody>
      </p:sp>
      <p:sp>
        <p:nvSpPr>
          <p:cNvPr id="3" name="Объект 2"/>
          <p:cNvSpPr>
            <a:spLocks noGrp="1"/>
          </p:cNvSpPr>
          <p:nvPr>
            <p:ph idx="1"/>
          </p:nvPr>
        </p:nvSpPr>
        <p:spPr/>
        <p:txBody>
          <a:bodyPr/>
          <a:lstStyle/>
          <a:p>
            <a:r>
              <a:rPr lang="uk-UA" dirty="0"/>
              <a:t>Конфіденційність - це захист від несанкціонованого доступу до інформації.</a:t>
            </a:r>
          </a:p>
          <a:p>
            <a:r>
              <a:rPr lang="uk-UA" b="1" dirty="0"/>
              <a:t>Конфіденційність</a:t>
            </a:r>
            <a:r>
              <a:rPr lang="uk-UA" dirty="0"/>
              <a:t> – найбільш опрацьований у нас в країні аспект інформаційної безпеки. На жаль, практична реалізація заходів по забезпеченню конфіденційності сучасних інформаційних систем натрапляє на серйозні труднощі. По-перше, відомості про технічні канали просочування інформації є закритими, так що більшість користувачів позбавлене можливості скласти уявлення про потенційні ризики. По-друге, на шляху призначеної для користувача криптографії як основного засобу забезпечення конфіденційності стоять численні законодавчі перепони і технічні проблеми.</a:t>
            </a:r>
          </a:p>
          <a:p>
            <a:endParaRPr lang="en-US" dirty="0"/>
          </a:p>
        </p:txBody>
      </p:sp>
    </p:spTree>
    <p:extLst>
      <p:ext uri="{BB962C8B-B14F-4D97-AF65-F5344CB8AC3E}">
        <p14:creationId xmlns:p14="http://schemas.microsoft.com/office/powerpoint/2010/main" val="20030388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вет директоров">
  <a:themeElements>
    <a:clrScheme name="Синий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onstantia/Franklin Gothic Book">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вет директоров">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74</TotalTime>
  <Words>1302</Words>
  <Application>Microsoft Office PowerPoint</Application>
  <PresentationFormat>Широкоэкранный</PresentationFormat>
  <Paragraphs>49</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Constantia</vt:lpstr>
      <vt:lpstr>Franklin Gothic Book</vt:lpstr>
      <vt:lpstr>Wingdings 3</vt:lpstr>
      <vt:lpstr>Совет директоров</vt:lpstr>
      <vt:lpstr>Основні поняття в області безпеки інформаційних технологій. </vt:lpstr>
      <vt:lpstr>Поняття інформація</vt:lpstr>
      <vt:lpstr>Інформаційна безпека</vt:lpstr>
      <vt:lpstr>Закон України Про Основні засади розвитку інформаційного суспільства в Україні</vt:lpstr>
      <vt:lpstr>                      Комп’ютерна безпека</vt:lpstr>
      <vt:lpstr>Основні складові інформаційної безпеки</vt:lpstr>
      <vt:lpstr>                 Поняття доступності</vt:lpstr>
      <vt:lpstr>                      Поняття цілісності</vt:lpstr>
      <vt:lpstr>         Поняття конфіденційності</vt:lpstr>
      <vt:lpstr>Презентация PowerPoint</vt:lpstr>
      <vt:lpstr>Презентация PowerPoint</vt:lpstr>
      <vt:lpstr>Види загроз інформаційній безпеці:</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Основні поняття в області безпеки інформаційних технологій.</dc:title>
  <dc:creator>HOME</dc:creator>
  <cp:lastModifiedBy>Zoe</cp:lastModifiedBy>
  <cp:revision>11</cp:revision>
  <dcterms:created xsi:type="dcterms:W3CDTF">2021-03-02T11:46:00Z</dcterms:created>
  <dcterms:modified xsi:type="dcterms:W3CDTF">2022-01-06T11:36:09Z</dcterms:modified>
</cp:coreProperties>
</file>