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9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D29AEA-AFC7-4081-81C7-BEC34448A058}" type="doc">
      <dgm:prSet loTypeId="urn:microsoft.com/office/officeart/2005/8/layout/hierarchy1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D544EEC3-5E65-4A05-B95A-A6E1879AEEB6}">
      <dgm:prSet phldrT="[Текст]" custT="1"/>
      <dgm:spPr/>
      <dgm:t>
        <a:bodyPr/>
        <a:lstStyle/>
        <a:p>
          <a:r>
            <a:rPr lang="uk-UA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За структурою даних БД поділяють на дві основні групи</a:t>
          </a:r>
          <a:endParaRPr lang="ru-R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ED6976-A818-4471-8308-63E22BF986D0}" type="parTrans" cxnId="{28DA5344-EBEC-4415-9B99-8A5A8647F700}">
      <dgm:prSet/>
      <dgm:spPr/>
      <dgm:t>
        <a:bodyPr/>
        <a:lstStyle/>
        <a:p>
          <a:endParaRPr lang="ru-RU"/>
        </a:p>
      </dgm:t>
    </dgm:pt>
    <dgm:pt modelId="{C865F17B-5CD5-4085-B9DC-D38E8DF78EF4}" type="sibTrans" cxnId="{28DA5344-EBEC-4415-9B99-8A5A8647F700}">
      <dgm:prSet/>
      <dgm:spPr/>
      <dgm:t>
        <a:bodyPr/>
        <a:lstStyle/>
        <a:p>
          <a:endParaRPr lang="ru-RU"/>
        </a:p>
      </dgm:t>
    </dgm:pt>
    <dgm:pt modelId="{FD6CCEB7-24A6-458D-8372-0B46C7909518}">
      <dgm:prSet phldrT="[Текст]"/>
      <dgm:spPr/>
      <dgm:t>
        <a:bodyPr/>
        <a:lstStyle/>
        <a:p>
          <a:r>
            <a:rPr lang="uk-UA" b="1" dirty="0">
              <a:latin typeface="Times New Roman" panose="02020603050405020304" pitchFamily="18" charset="0"/>
              <a:cs typeface="Times New Roman" panose="02020603050405020304" pitchFamily="18" charset="0"/>
            </a:rPr>
            <a:t>документальні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A275C2-B22C-476E-A202-C9D928D42672}" type="parTrans" cxnId="{2058B852-B725-4C96-804E-069C435B84A9}">
      <dgm:prSet/>
      <dgm:spPr/>
      <dgm:t>
        <a:bodyPr/>
        <a:lstStyle/>
        <a:p>
          <a:endParaRPr lang="ru-RU"/>
        </a:p>
      </dgm:t>
    </dgm:pt>
    <dgm:pt modelId="{AD42B077-9E00-4377-BC15-434FB0364D6E}" type="sibTrans" cxnId="{2058B852-B725-4C96-804E-069C435B84A9}">
      <dgm:prSet/>
      <dgm:spPr/>
      <dgm:t>
        <a:bodyPr/>
        <a:lstStyle/>
        <a:p>
          <a:endParaRPr lang="ru-RU"/>
        </a:p>
      </dgm:t>
    </dgm:pt>
    <dgm:pt modelId="{A7156C45-2C3F-43BC-885E-71C5BA2D74C4}">
      <dgm:prSet phldrT="[Текст]"/>
      <dgm:spPr/>
      <dgm:t>
        <a:bodyPr/>
        <a:lstStyle/>
        <a:p>
          <a:r>
            <a:rPr lang="uk-UA" b="1">
              <a:latin typeface="Times New Roman" panose="02020603050405020304" pitchFamily="18" charset="0"/>
              <a:cs typeface="Times New Roman" panose="02020603050405020304" pitchFamily="18" charset="0"/>
            </a:rPr>
            <a:t>фактографічні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2998DF-E1BC-4E5B-B80F-C54E83406657}" type="parTrans" cxnId="{C44049D0-8C9A-4944-A99F-938D5757D2C4}">
      <dgm:prSet/>
      <dgm:spPr/>
      <dgm:t>
        <a:bodyPr/>
        <a:lstStyle/>
        <a:p>
          <a:endParaRPr lang="ru-RU"/>
        </a:p>
      </dgm:t>
    </dgm:pt>
    <dgm:pt modelId="{CB1DEE72-41D0-4AC7-B40B-2993AC5282E0}" type="sibTrans" cxnId="{C44049D0-8C9A-4944-A99F-938D5757D2C4}">
      <dgm:prSet/>
      <dgm:spPr/>
      <dgm:t>
        <a:bodyPr/>
        <a:lstStyle/>
        <a:p>
          <a:endParaRPr lang="ru-RU"/>
        </a:p>
      </dgm:t>
    </dgm:pt>
    <dgm:pt modelId="{71F79FA1-624B-4F6E-8242-4F8AC43BD026}" type="pres">
      <dgm:prSet presAssocID="{48D29AEA-AFC7-4081-81C7-BEC34448A05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C12FC10-B86D-4924-8CAD-76ADE85B9BD9}" type="pres">
      <dgm:prSet presAssocID="{D544EEC3-5E65-4A05-B95A-A6E1879AEEB6}" presName="hierRoot1" presStyleCnt="0"/>
      <dgm:spPr/>
    </dgm:pt>
    <dgm:pt modelId="{76162E3E-813D-4A7E-9F2D-1486958AAC1A}" type="pres">
      <dgm:prSet presAssocID="{D544EEC3-5E65-4A05-B95A-A6E1879AEEB6}" presName="composite" presStyleCnt="0"/>
      <dgm:spPr/>
    </dgm:pt>
    <dgm:pt modelId="{1DA43E9E-2D42-43C7-8683-81471FCF4284}" type="pres">
      <dgm:prSet presAssocID="{D544EEC3-5E65-4A05-B95A-A6E1879AEEB6}" presName="background" presStyleLbl="node0" presStyleIdx="0" presStyleCnt="1"/>
      <dgm:spPr>
        <a:solidFill>
          <a:schemeClr val="accent5"/>
        </a:solidFill>
      </dgm:spPr>
    </dgm:pt>
    <dgm:pt modelId="{32F245FB-F31C-4F98-8191-D5265E396AEC}" type="pres">
      <dgm:prSet presAssocID="{D544EEC3-5E65-4A05-B95A-A6E1879AEEB6}" presName="text" presStyleLbl="fgAcc0" presStyleIdx="0" presStyleCnt="1" custScaleX="174260">
        <dgm:presLayoutVars>
          <dgm:chPref val="3"/>
        </dgm:presLayoutVars>
      </dgm:prSet>
      <dgm:spPr/>
    </dgm:pt>
    <dgm:pt modelId="{91D55004-E409-4889-8E5B-2ED744036515}" type="pres">
      <dgm:prSet presAssocID="{D544EEC3-5E65-4A05-B95A-A6E1879AEEB6}" presName="hierChild2" presStyleCnt="0"/>
      <dgm:spPr/>
    </dgm:pt>
    <dgm:pt modelId="{3B76D751-6D3D-4D7E-A1AB-524E64B20FCF}" type="pres">
      <dgm:prSet presAssocID="{AFA275C2-B22C-476E-A202-C9D928D42672}" presName="Name10" presStyleLbl="parChTrans1D2" presStyleIdx="0" presStyleCnt="2"/>
      <dgm:spPr/>
    </dgm:pt>
    <dgm:pt modelId="{4EB73BB1-B80B-45D7-A14F-83F7801C7D6B}" type="pres">
      <dgm:prSet presAssocID="{FD6CCEB7-24A6-458D-8372-0B46C7909518}" presName="hierRoot2" presStyleCnt="0"/>
      <dgm:spPr/>
    </dgm:pt>
    <dgm:pt modelId="{FCD83A2F-9E42-42BE-931D-84EA0AB20BEE}" type="pres">
      <dgm:prSet presAssocID="{FD6CCEB7-24A6-458D-8372-0B46C7909518}" presName="composite2" presStyleCnt="0"/>
      <dgm:spPr/>
    </dgm:pt>
    <dgm:pt modelId="{190B5E50-442A-401B-8C40-A15D352FEAA8}" type="pres">
      <dgm:prSet presAssocID="{FD6CCEB7-24A6-458D-8372-0B46C7909518}" presName="background2" presStyleLbl="node2" presStyleIdx="0" presStyleCnt="2"/>
      <dgm:spPr/>
    </dgm:pt>
    <dgm:pt modelId="{0FA00ABC-A5DC-4700-8683-F4F400FC97AC}" type="pres">
      <dgm:prSet presAssocID="{FD6CCEB7-24A6-458D-8372-0B46C7909518}" presName="text2" presStyleLbl="fgAcc2" presStyleIdx="0" presStyleCnt="2">
        <dgm:presLayoutVars>
          <dgm:chPref val="3"/>
        </dgm:presLayoutVars>
      </dgm:prSet>
      <dgm:spPr/>
    </dgm:pt>
    <dgm:pt modelId="{FA28E202-A6A6-4C6B-A082-57C38C5C3F81}" type="pres">
      <dgm:prSet presAssocID="{FD6CCEB7-24A6-458D-8372-0B46C7909518}" presName="hierChild3" presStyleCnt="0"/>
      <dgm:spPr/>
    </dgm:pt>
    <dgm:pt modelId="{BBC6BC2A-9FFC-4BF0-94D9-8A2A74901C5B}" type="pres">
      <dgm:prSet presAssocID="{692998DF-E1BC-4E5B-B80F-C54E83406657}" presName="Name10" presStyleLbl="parChTrans1D2" presStyleIdx="1" presStyleCnt="2"/>
      <dgm:spPr/>
    </dgm:pt>
    <dgm:pt modelId="{6E240CB3-3F4F-49E9-894C-9BA9B4046DF0}" type="pres">
      <dgm:prSet presAssocID="{A7156C45-2C3F-43BC-885E-71C5BA2D74C4}" presName="hierRoot2" presStyleCnt="0"/>
      <dgm:spPr/>
    </dgm:pt>
    <dgm:pt modelId="{C9F02BB7-E910-4205-9634-6343FF6BCF63}" type="pres">
      <dgm:prSet presAssocID="{A7156C45-2C3F-43BC-885E-71C5BA2D74C4}" presName="composite2" presStyleCnt="0"/>
      <dgm:spPr/>
    </dgm:pt>
    <dgm:pt modelId="{3443336B-57BF-40B9-B340-F94E4D140723}" type="pres">
      <dgm:prSet presAssocID="{A7156C45-2C3F-43BC-885E-71C5BA2D74C4}" presName="background2" presStyleLbl="node2" presStyleIdx="1" presStyleCnt="2"/>
      <dgm:spPr/>
    </dgm:pt>
    <dgm:pt modelId="{1AF15F57-A9EA-4F04-8325-9A1FEA20CDDA}" type="pres">
      <dgm:prSet presAssocID="{A7156C45-2C3F-43BC-885E-71C5BA2D74C4}" presName="text2" presStyleLbl="fgAcc2" presStyleIdx="1" presStyleCnt="2">
        <dgm:presLayoutVars>
          <dgm:chPref val="3"/>
        </dgm:presLayoutVars>
      </dgm:prSet>
      <dgm:spPr/>
    </dgm:pt>
    <dgm:pt modelId="{78190D2F-335F-4D25-B643-6301BDB4BEE0}" type="pres">
      <dgm:prSet presAssocID="{A7156C45-2C3F-43BC-885E-71C5BA2D74C4}" presName="hierChild3" presStyleCnt="0"/>
      <dgm:spPr/>
    </dgm:pt>
  </dgm:ptLst>
  <dgm:cxnLst>
    <dgm:cxn modelId="{1D79FF5C-6929-491A-B023-37BDB5D453BE}" type="presOf" srcId="{692998DF-E1BC-4E5B-B80F-C54E83406657}" destId="{BBC6BC2A-9FFC-4BF0-94D9-8A2A74901C5B}" srcOrd="0" destOrd="0" presId="urn:microsoft.com/office/officeart/2005/8/layout/hierarchy1"/>
    <dgm:cxn modelId="{28DA5344-EBEC-4415-9B99-8A5A8647F700}" srcId="{48D29AEA-AFC7-4081-81C7-BEC34448A058}" destId="{D544EEC3-5E65-4A05-B95A-A6E1879AEEB6}" srcOrd="0" destOrd="0" parTransId="{94ED6976-A818-4471-8308-63E22BF986D0}" sibTransId="{C865F17B-5CD5-4085-B9DC-D38E8DF78EF4}"/>
    <dgm:cxn modelId="{5D369C6B-6F3F-4CE3-BC35-E510736C8CA5}" type="presOf" srcId="{FD6CCEB7-24A6-458D-8372-0B46C7909518}" destId="{0FA00ABC-A5DC-4700-8683-F4F400FC97AC}" srcOrd="0" destOrd="0" presId="urn:microsoft.com/office/officeart/2005/8/layout/hierarchy1"/>
    <dgm:cxn modelId="{136B3672-AA50-41C1-81DE-0159E3F0B740}" type="presOf" srcId="{D544EEC3-5E65-4A05-B95A-A6E1879AEEB6}" destId="{32F245FB-F31C-4F98-8191-D5265E396AEC}" srcOrd="0" destOrd="0" presId="urn:microsoft.com/office/officeart/2005/8/layout/hierarchy1"/>
    <dgm:cxn modelId="{2058B852-B725-4C96-804E-069C435B84A9}" srcId="{D544EEC3-5E65-4A05-B95A-A6E1879AEEB6}" destId="{FD6CCEB7-24A6-458D-8372-0B46C7909518}" srcOrd="0" destOrd="0" parTransId="{AFA275C2-B22C-476E-A202-C9D928D42672}" sibTransId="{AD42B077-9E00-4377-BC15-434FB0364D6E}"/>
    <dgm:cxn modelId="{FBF143AE-8BB0-49BE-B857-7345A6F3A321}" type="presOf" srcId="{AFA275C2-B22C-476E-A202-C9D928D42672}" destId="{3B76D751-6D3D-4D7E-A1AB-524E64B20FCF}" srcOrd="0" destOrd="0" presId="urn:microsoft.com/office/officeart/2005/8/layout/hierarchy1"/>
    <dgm:cxn modelId="{541E80C2-B5D1-4282-BEB7-718237D84779}" type="presOf" srcId="{A7156C45-2C3F-43BC-885E-71C5BA2D74C4}" destId="{1AF15F57-A9EA-4F04-8325-9A1FEA20CDDA}" srcOrd="0" destOrd="0" presId="urn:microsoft.com/office/officeart/2005/8/layout/hierarchy1"/>
    <dgm:cxn modelId="{C44049D0-8C9A-4944-A99F-938D5757D2C4}" srcId="{D544EEC3-5E65-4A05-B95A-A6E1879AEEB6}" destId="{A7156C45-2C3F-43BC-885E-71C5BA2D74C4}" srcOrd="1" destOrd="0" parTransId="{692998DF-E1BC-4E5B-B80F-C54E83406657}" sibTransId="{CB1DEE72-41D0-4AC7-B40B-2993AC5282E0}"/>
    <dgm:cxn modelId="{467027EB-C300-4409-93AB-9BAC058E8B2A}" type="presOf" srcId="{48D29AEA-AFC7-4081-81C7-BEC34448A058}" destId="{71F79FA1-624B-4F6E-8242-4F8AC43BD026}" srcOrd="0" destOrd="0" presId="urn:microsoft.com/office/officeart/2005/8/layout/hierarchy1"/>
    <dgm:cxn modelId="{8D8009FC-02D3-44FE-A1C0-E145CE5F25DA}" type="presParOf" srcId="{71F79FA1-624B-4F6E-8242-4F8AC43BD026}" destId="{4C12FC10-B86D-4924-8CAD-76ADE85B9BD9}" srcOrd="0" destOrd="0" presId="urn:microsoft.com/office/officeart/2005/8/layout/hierarchy1"/>
    <dgm:cxn modelId="{0FD2A5D9-C65D-4037-8362-F67E5224EE68}" type="presParOf" srcId="{4C12FC10-B86D-4924-8CAD-76ADE85B9BD9}" destId="{76162E3E-813D-4A7E-9F2D-1486958AAC1A}" srcOrd="0" destOrd="0" presId="urn:microsoft.com/office/officeart/2005/8/layout/hierarchy1"/>
    <dgm:cxn modelId="{15F32BAC-66F5-404F-8871-7F22230F205A}" type="presParOf" srcId="{76162E3E-813D-4A7E-9F2D-1486958AAC1A}" destId="{1DA43E9E-2D42-43C7-8683-81471FCF4284}" srcOrd="0" destOrd="0" presId="urn:microsoft.com/office/officeart/2005/8/layout/hierarchy1"/>
    <dgm:cxn modelId="{43252C86-0824-4E40-9EB8-74C59B097EF9}" type="presParOf" srcId="{76162E3E-813D-4A7E-9F2D-1486958AAC1A}" destId="{32F245FB-F31C-4F98-8191-D5265E396AEC}" srcOrd="1" destOrd="0" presId="urn:microsoft.com/office/officeart/2005/8/layout/hierarchy1"/>
    <dgm:cxn modelId="{1AFB6C42-E6EE-4825-AC71-24BC71A2D33B}" type="presParOf" srcId="{4C12FC10-B86D-4924-8CAD-76ADE85B9BD9}" destId="{91D55004-E409-4889-8E5B-2ED744036515}" srcOrd="1" destOrd="0" presId="urn:microsoft.com/office/officeart/2005/8/layout/hierarchy1"/>
    <dgm:cxn modelId="{AD506029-8D4F-4D5F-B129-A1DC0E07589E}" type="presParOf" srcId="{91D55004-E409-4889-8E5B-2ED744036515}" destId="{3B76D751-6D3D-4D7E-A1AB-524E64B20FCF}" srcOrd="0" destOrd="0" presId="urn:microsoft.com/office/officeart/2005/8/layout/hierarchy1"/>
    <dgm:cxn modelId="{6BC13E13-FAD3-47A0-BDE0-E41CB3D6DC97}" type="presParOf" srcId="{91D55004-E409-4889-8E5B-2ED744036515}" destId="{4EB73BB1-B80B-45D7-A14F-83F7801C7D6B}" srcOrd="1" destOrd="0" presId="urn:microsoft.com/office/officeart/2005/8/layout/hierarchy1"/>
    <dgm:cxn modelId="{DE89D24C-14ED-452C-87B7-E79CB0C8E3E7}" type="presParOf" srcId="{4EB73BB1-B80B-45D7-A14F-83F7801C7D6B}" destId="{FCD83A2F-9E42-42BE-931D-84EA0AB20BEE}" srcOrd="0" destOrd="0" presId="urn:microsoft.com/office/officeart/2005/8/layout/hierarchy1"/>
    <dgm:cxn modelId="{50EA667C-54B8-4EE6-9098-41CED9B8CC04}" type="presParOf" srcId="{FCD83A2F-9E42-42BE-931D-84EA0AB20BEE}" destId="{190B5E50-442A-401B-8C40-A15D352FEAA8}" srcOrd="0" destOrd="0" presId="urn:microsoft.com/office/officeart/2005/8/layout/hierarchy1"/>
    <dgm:cxn modelId="{1C01C801-B7A5-4822-830E-D1054306C83B}" type="presParOf" srcId="{FCD83A2F-9E42-42BE-931D-84EA0AB20BEE}" destId="{0FA00ABC-A5DC-4700-8683-F4F400FC97AC}" srcOrd="1" destOrd="0" presId="urn:microsoft.com/office/officeart/2005/8/layout/hierarchy1"/>
    <dgm:cxn modelId="{7789AD34-11AB-4B03-9643-4DEE61267A8B}" type="presParOf" srcId="{4EB73BB1-B80B-45D7-A14F-83F7801C7D6B}" destId="{FA28E202-A6A6-4C6B-A082-57C38C5C3F81}" srcOrd="1" destOrd="0" presId="urn:microsoft.com/office/officeart/2005/8/layout/hierarchy1"/>
    <dgm:cxn modelId="{4359C82C-7C21-4B57-AEB2-DC72F95528AE}" type="presParOf" srcId="{91D55004-E409-4889-8E5B-2ED744036515}" destId="{BBC6BC2A-9FFC-4BF0-94D9-8A2A74901C5B}" srcOrd="2" destOrd="0" presId="urn:microsoft.com/office/officeart/2005/8/layout/hierarchy1"/>
    <dgm:cxn modelId="{655529A6-B4ED-4AEB-9C44-08615AC827B5}" type="presParOf" srcId="{91D55004-E409-4889-8E5B-2ED744036515}" destId="{6E240CB3-3F4F-49E9-894C-9BA9B4046DF0}" srcOrd="3" destOrd="0" presId="urn:microsoft.com/office/officeart/2005/8/layout/hierarchy1"/>
    <dgm:cxn modelId="{D56DC764-A24E-464A-A987-197F448F77FA}" type="presParOf" srcId="{6E240CB3-3F4F-49E9-894C-9BA9B4046DF0}" destId="{C9F02BB7-E910-4205-9634-6343FF6BCF63}" srcOrd="0" destOrd="0" presId="urn:microsoft.com/office/officeart/2005/8/layout/hierarchy1"/>
    <dgm:cxn modelId="{F1E64361-BD3E-492E-AA6B-31FE601C6554}" type="presParOf" srcId="{C9F02BB7-E910-4205-9634-6343FF6BCF63}" destId="{3443336B-57BF-40B9-B340-F94E4D140723}" srcOrd="0" destOrd="0" presId="urn:microsoft.com/office/officeart/2005/8/layout/hierarchy1"/>
    <dgm:cxn modelId="{518E0106-AB4A-46EC-A286-954316A581D6}" type="presParOf" srcId="{C9F02BB7-E910-4205-9634-6343FF6BCF63}" destId="{1AF15F57-A9EA-4F04-8325-9A1FEA20CDDA}" srcOrd="1" destOrd="0" presId="urn:microsoft.com/office/officeart/2005/8/layout/hierarchy1"/>
    <dgm:cxn modelId="{65B63869-A0F4-4AE4-A98D-5ED7480B92B7}" type="presParOf" srcId="{6E240CB3-3F4F-49E9-894C-9BA9B4046DF0}" destId="{78190D2F-335F-4D25-B643-6301BDB4BEE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C6BC2A-9FFC-4BF0-94D9-8A2A74901C5B}">
      <dsp:nvSpPr>
        <dsp:cNvPr id="0" name=""/>
        <dsp:cNvSpPr/>
      </dsp:nvSpPr>
      <dsp:spPr>
        <a:xfrm>
          <a:off x="4250421" y="2287073"/>
          <a:ext cx="2199093" cy="10465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3206"/>
              </a:lnTo>
              <a:lnTo>
                <a:pt x="2199093" y="713206"/>
              </a:lnTo>
              <a:lnTo>
                <a:pt x="2199093" y="1046568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76D751-6D3D-4D7E-A1AB-524E64B20FCF}">
      <dsp:nvSpPr>
        <dsp:cNvPr id="0" name=""/>
        <dsp:cNvSpPr/>
      </dsp:nvSpPr>
      <dsp:spPr>
        <a:xfrm>
          <a:off x="2051328" y="2287073"/>
          <a:ext cx="2199093" cy="1046568"/>
        </a:xfrm>
        <a:custGeom>
          <a:avLst/>
          <a:gdLst/>
          <a:ahLst/>
          <a:cxnLst/>
          <a:rect l="0" t="0" r="0" b="0"/>
          <a:pathLst>
            <a:path>
              <a:moveTo>
                <a:pt x="2199093" y="0"/>
              </a:moveTo>
              <a:lnTo>
                <a:pt x="2199093" y="713206"/>
              </a:lnTo>
              <a:lnTo>
                <a:pt x="0" y="713206"/>
              </a:lnTo>
              <a:lnTo>
                <a:pt x="0" y="1046568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A43E9E-2D42-43C7-8683-81471FCF4284}">
      <dsp:nvSpPr>
        <dsp:cNvPr id="0" name=""/>
        <dsp:cNvSpPr/>
      </dsp:nvSpPr>
      <dsp:spPr>
        <a:xfrm>
          <a:off x="1115034" y="2015"/>
          <a:ext cx="6270775" cy="2285058"/>
        </a:xfrm>
        <a:prstGeom prst="roundRect">
          <a:avLst>
            <a:gd name="adj" fmla="val 10000"/>
          </a:avLst>
        </a:prstGeom>
        <a:solidFill>
          <a:schemeClr val="accent5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F245FB-F31C-4F98-8191-D5265E396AEC}">
      <dsp:nvSpPr>
        <dsp:cNvPr id="0" name=""/>
        <dsp:cNvSpPr/>
      </dsp:nvSpPr>
      <dsp:spPr>
        <a:xfrm>
          <a:off x="1514869" y="381858"/>
          <a:ext cx="6270775" cy="22850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За структурою даних БД поділяють на дві основні групи</a:t>
          </a:r>
          <a:endParaRPr lang="ru-RU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81796" y="448785"/>
        <a:ext cx="6136921" cy="2151204"/>
      </dsp:txXfrm>
    </dsp:sp>
    <dsp:sp modelId="{190B5E50-442A-401B-8C40-A15D352FEAA8}">
      <dsp:nvSpPr>
        <dsp:cNvPr id="0" name=""/>
        <dsp:cNvSpPr/>
      </dsp:nvSpPr>
      <dsp:spPr>
        <a:xfrm>
          <a:off x="252070" y="3333642"/>
          <a:ext cx="3598516" cy="228505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A00ABC-A5DC-4700-8683-F4F400FC97AC}">
      <dsp:nvSpPr>
        <dsp:cNvPr id="0" name=""/>
        <dsp:cNvSpPr/>
      </dsp:nvSpPr>
      <dsp:spPr>
        <a:xfrm>
          <a:off x="651905" y="3713485"/>
          <a:ext cx="3598516" cy="22850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7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документальні</a:t>
          </a:r>
          <a:endParaRPr lang="ru-RU" sz="37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18832" y="3780412"/>
        <a:ext cx="3464662" cy="2151204"/>
      </dsp:txXfrm>
    </dsp:sp>
    <dsp:sp modelId="{3443336B-57BF-40B9-B340-F94E4D140723}">
      <dsp:nvSpPr>
        <dsp:cNvPr id="0" name=""/>
        <dsp:cNvSpPr/>
      </dsp:nvSpPr>
      <dsp:spPr>
        <a:xfrm>
          <a:off x="4650257" y="3333642"/>
          <a:ext cx="3598516" cy="228505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F15F57-A9EA-4F04-8325-9A1FEA20CDDA}">
      <dsp:nvSpPr>
        <dsp:cNvPr id="0" name=""/>
        <dsp:cNvSpPr/>
      </dsp:nvSpPr>
      <dsp:spPr>
        <a:xfrm>
          <a:off x="5050092" y="3713485"/>
          <a:ext cx="3598516" cy="22850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7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фактографічні</a:t>
          </a:r>
          <a:endParaRPr lang="ru-RU" sz="3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17019" y="3780412"/>
        <a:ext cx="3464662" cy="21512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B58703-D238-44EC-B368-159EBA5603E5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65A1E9-0D37-42AC-8DCC-F55EE0B0D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1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CB136-1E5E-4B97-BB71-9D4DA1B120DF}" type="datetime1">
              <a:rPr lang="en-US" smtClean="0"/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Кияниця А.С.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DB336-A09C-4193-B2DE-E524BB2B9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971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29B01-72B6-4CCD-8208-46776AE225E6}" type="datetime1">
              <a:rPr lang="en-US" smtClean="0"/>
              <a:t>1/6/2022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Кияниця А.С.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DB336-A09C-4193-B2DE-E524BB2B9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788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05B3D-65C4-4EB5-AB2E-31D4C83E2525}" type="datetime1">
              <a:rPr lang="en-US" smtClean="0"/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Кияниця А.С.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DB336-A09C-4193-B2DE-E524BB2B9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66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B5E82-51E1-4368-A2A7-1EC9DB0EACF4}" type="datetime1">
              <a:rPr lang="en-US" smtClean="0"/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Кияниця А.С.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DB336-A09C-4193-B2DE-E524BB2B9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084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4203E-FDA9-4F86-875F-455CD1AB95E8}" type="datetime1">
              <a:rPr lang="en-US" smtClean="0"/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Кияниця А.С.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DB336-A09C-4193-B2DE-E524BB2B9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3466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2F927-E1E5-4978-92C1-B21350883DE4}" type="datetime1">
              <a:rPr lang="en-US" smtClean="0"/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Кияниця А.С.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DB336-A09C-4193-B2DE-E524BB2B9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9838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00C76-C353-446D-BC3A-581CC59E6415}" type="datetime1">
              <a:rPr lang="en-US" smtClean="0"/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Кияниця А.С.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DB336-A09C-4193-B2DE-E524BB2B9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4411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BBAC6-8F6A-498D-B3B5-FBCA61281D8D}" type="datetime1">
              <a:rPr lang="en-US" smtClean="0"/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Кияниця А.С.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DB336-A09C-4193-B2DE-E524BB2B9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1035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A34D-64F9-4A4F-8BF3-E5591E445022}" type="datetime1">
              <a:rPr lang="en-US" smtClean="0"/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Кияниця А.С.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DB336-A09C-4193-B2DE-E524BB2B9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994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444C8-3319-4AC9-A805-A5B03EB288C0}" type="datetime1">
              <a:rPr lang="en-US" smtClean="0"/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Кияниця А.С.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DB336-A09C-4193-B2DE-E524BB2B9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482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04375-D8ED-4693-8F88-925D257AE49E}" type="datetime1">
              <a:rPr lang="en-US" smtClean="0"/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Кияниця А.С.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DB336-A09C-4193-B2DE-E524BB2B9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750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7460E-3184-43BD-B1C1-07616C50B323}" type="datetime1">
              <a:rPr lang="en-US" smtClean="0"/>
              <a:t>1/6/2022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Кияниця А.С.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DB336-A09C-4193-B2DE-E524BB2B9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290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6774-28A5-42EF-85EA-148F610D6940}" type="datetime1">
              <a:rPr lang="en-US" smtClean="0"/>
              <a:t>1/6/2022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Кияниця А.С.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DB336-A09C-4193-B2DE-E524BB2B9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063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6DCAC-6DFA-4F6D-8F65-A5895F82122A}" type="datetime1">
              <a:rPr lang="en-US" smtClean="0"/>
              <a:t>1/6/2022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Кияниця А.С.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DB336-A09C-4193-B2DE-E524BB2B9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0542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16DB3-17F7-4CD7-AD5A-EFE237A1BB28}" type="datetime1">
              <a:rPr lang="en-US" smtClean="0"/>
              <a:t>1/6/2022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Кияниця А.С.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DB336-A09C-4193-B2DE-E524BB2B9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702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66435-4C82-43A3-94BF-DD5CFD7751D8}" type="datetime1">
              <a:rPr lang="en-US" smtClean="0"/>
              <a:t>1/6/2022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Кияниця А.С.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DB336-A09C-4193-B2DE-E524BB2B9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222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00EBE764-3F88-481B-8860-B8680672E352}" type="datetime1">
              <a:rPr lang="en-US" smtClean="0"/>
              <a:t>1/6/2022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r>
              <a:rPr lang="ru-RU"/>
              <a:t>Кияниця А.С.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AB1DB336-A09C-4193-B2DE-E524BB2B9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916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6F85F506-F4C3-4DA1-A9BB-F6BD5E5F5467}" type="datetime1">
              <a:rPr lang="en-US" smtClean="0"/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ru-RU"/>
              <a:t>Кияниця А.С.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AB1DB336-A09C-4193-B2DE-E524BB2B9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531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9.wdp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7" Type="http://schemas.microsoft.com/office/2007/relationships/hdphoto" Target="../media/hdphoto1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microsoft.com/office/2007/relationships/hdphoto" Target="../media/hdphoto11.wdp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3.wd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3.wdp"/><Relationship Id="rId4" Type="http://schemas.openxmlformats.org/officeDocument/2006/relationships/image" Target="../media/image7.png"/><Relationship Id="rId9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7.wdp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89557" y="2013529"/>
            <a:ext cx="8676222" cy="3200400"/>
          </a:xfrm>
        </p:spPr>
        <p:txBody>
          <a:bodyPr>
            <a:normAutofit fontScale="90000"/>
          </a:bodyPr>
          <a:lstStyle/>
          <a:p>
            <a:r>
              <a:rPr lang="uk-UA" sz="4400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Поняття бази даних. Поняття, призначення й основні функції систем управління базами даних.</a:t>
            </a:r>
            <a:br>
              <a:rPr lang="uk-UA" b="1" dirty="0">
                <a:solidFill>
                  <a:srgbClr val="584332"/>
                </a:solidFill>
              </a:rPr>
            </a:br>
            <a:endParaRPr lang="en-US" dirty="0"/>
          </a:p>
        </p:txBody>
      </p:sp>
      <p:pic>
        <p:nvPicPr>
          <p:cNvPr id="1026" name="Picture 2" descr="Базы данных для граждан Украины | Информационная корпоративная служба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83" b="89954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31" y="340735"/>
            <a:ext cx="2381250" cy="208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88467" y="6382038"/>
            <a:ext cx="7543800" cy="365125"/>
          </a:xfrm>
        </p:spPr>
        <p:txBody>
          <a:bodyPr/>
          <a:lstStyle/>
          <a:p>
            <a:r>
              <a:rPr lang="ru-RU" dirty="0" err="1"/>
              <a:t>Кияниця</a:t>
            </a:r>
            <a:r>
              <a:rPr lang="ru-RU" dirty="0"/>
              <a:t> А.С.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2924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41413" y="267855"/>
            <a:ext cx="9905998" cy="858982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b="1" cap="none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Поняття бази даних</a:t>
            </a:r>
            <a:br>
              <a:rPr lang="uk-UA" b="1" dirty="0">
                <a:solidFill>
                  <a:schemeClr val="bg1"/>
                </a:solidFill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41413" y="905164"/>
            <a:ext cx="10077742" cy="196734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Фактографічні БД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зберігаються за чітко встановленою формою.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Наприклад, дані про автомобілі, що продаються в автомагазині, можуть зберігатися за такою формою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/>
              <a:t>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1872358"/>
              </p:ext>
            </p:extLst>
          </p:nvPr>
        </p:nvGraphicFramePr>
        <p:xfrm>
          <a:off x="2548080" y="3001821"/>
          <a:ext cx="7196570" cy="1485947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788218">
                  <a:extLst>
                    <a:ext uri="{9D8B030D-6E8A-4147-A177-3AD203B41FA5}">
                      <a16:colId xmlns:a16="http://schemas.microsoft.com/office/drawing/2014/main" val="635734518"/>
                    </a:ext>
                  </a:extLst>
                </a:gridCol>
                <a:gridCol w="1429230">
                  <a:extLst>
                    <a:ext uri="{9D8B030D-6E8A-4147-A177-3AD203B41FA5}">
                      <a16:colId xmlns:a16="http://schemas.microsoft.com/office/drawing/2014/main" val="12090257"/>
                    </a:ext>
                  </a:extLst>
                </a:gridCol>
                <a:gridCol w="1100494">
                  <a:extLst>
                    <a:ext uri="{9D8B030D-6E8A-4147-A177-3AD203B41FA5}">
                      <a16:colId xmlns:a16="http://schemas.microsoft.com/office/drawing/2014/main" val="2764413809"/>
                    </a:ext>
                  </a:extLst>
                </a:gridCol>
                <a:gridCol w="1439314">
                  <a:extLst>
                    <a:ext uri="{9D8B030D-6E8A-4147-A177-3AD203B41FA5}">
                      <a16:colId xmlns:a16="http://schemas.microsoft.com/office/drawing/2014/main" val="3876742284"/>
                    </a:ext>
                  </a:extLst>
                </a:gridCol>
                <a:gridCol w="1439314">
                  <a:extLst>
                    <a:ext uri="{9D8B030D-6E8A-4147-A177-3AD203B41FA5}">
                      <a16:colId xmlns:a16="http://schemas.microsoft.com/office/drawing/2014/main" val="3499715609"/>
                    </a:ext>
                  </a:extLst>
                </a:gridCol>
              </a:tblGrid>
              <a:tr h="4817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Марка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Двигун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Пообіг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(км)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Колір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Ціна (грн)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47430764"/>
                  </a:ext>
                </a:extLst>
              </a:tr>
              <a:tr h="4774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BMW 316 TI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бензиновий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190000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чорний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60000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95774543"/>
                  </a:ext>
                </a:extLst>
              </a:tr>
              <a:tr h="4817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Volkswagen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Arteon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дизельний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100000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білий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85000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62421462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141413" y="4830618"/>
            <a:ext cx="9905998" cy="170872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>
                <a:latin typeface="Times New Roman" panose="02020603050405020304" pitchFamily="18" charset="0"/>
                <a:cs typeface="Times New Roman" panose="02020603050405020304" pitchFamily="18" charset="0"/>
              </a:rPr>
              <a:t>У фактографічних БД кожен атрибут об’єкта має певну сукупність значень, тобто елементів даних, які є найменшими неподільними одиницями даних.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Наприклад, атрибут </a:t>
            </a:r>
            <a:r>
              <a:rPr lang="uk-UA" i="1">
                <a:latin typeface="Times New Roman" panose="02020603050405020304" pitchFamily="18" charset="0"/>
                <a:cs typeface="Times New Roman" panose="02020603050405020304" pitchFamily="18" charset="0"/>
              </a:rPr>
              <a:t>марка </a:t>
            </a:r>
            <a:r>
              <a:rPr lang="uk-UA">
                <a:latin typeface="Times New Roman" panose="02020603050405020304" pitchFamily="18" charset="0"/>
                <a:cs typeface="Times New Roman" panose="02020603050405020304" pitchFamily="18" charset="0"/>
              </a:rPr>
              <a:t>в наведеному прикладі має значення BMW 316 TI і Volkswagen Arteon, атрибут </a:t>
            </a:r>
            <a:r>
              <a:rPr lang="uk-UA" i="1">
                <a:latin typeface="Times New Roman" panose="02020603050405020304" pitchFamily="18" charset="0"/>
                <a:cs typeface="Times New Roman" panose="02020603050405020304" pitchFamily="18" charset="0"/>
              </a:rPr>
              <a:t>двигун</a:t>
            </a:r>
            <a:r>
              <a:rPr lang="uk-UA">
                <a:latin typeface="Times New Roman" panose="02020603050405020304" pitchFamily="18" charset="0"/>
                <a:cs typeface="Times New Roman" panose="02020603050405020304" pitchFamily="18" charset="0"/>
              </a:rPr>
              <a:t> – значення </a:t>
            </a:r>
            <a:r>
              <a:rPr lang="uk-UA" i="1">
                <a:latin typeface="Times New Roman" panose="02020603050405020304" pitchFamily="18" charset="0"/>
                <a:cs typeface="Times New Roman" panose="02020603050405020304" pitchFamily="18" charset="0"/>
              </a:rPr>
              <a:t>бензиновий</a:t>
            </a:r>
            <a:r>
              <a:rPr lang="uk-UA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uk-UA" i="1">
                <a:latin typeface="Times New Roman" panose="02020603050405020304" pitchFamily="18" charset="0"/>
                <a:cs typeface="Times New Roman" panose="02020603050405020304" pitchFamily="18" charset="0"/>
              </a:rPr>
              <a:t>дизельний</a:t>
            </a:r>
            <a:r>
              <a:rPr lang="uk-UA">
                <a:latin typeface="Times New Roman" panose="02020603050405020304" pitchFamily="18" charset="0"/>
                <a:cs typeface="Times New Roman" panose="02020603050405020304" pitchFamily="18" charset="0"/>
              </a:rPr>
              <a:t>, а атрібут </a:t>
            </a:r>
            <a:r>
              <a:rPr lang="uk-UA" i="1">
                <a:latin typeface="Times New Roman" panose="02020603050405020304" pitchFamily="18" charset="0"/>
                <a:cs typeface="Times New Roman" panose="02020603050405020304" pitchFamily="18" charset="0"/>
              </a:rPr>
              <a:t>колір</a:t>
            </a:r>
            <a:r>
              <a:rPr lang="uk-UA">
                <a:latin typeface="Times New Roman" panose="02020603050405020304" pitchFamily="18" charset="0"/>
                <a:cs typeface="Times New Roman" panose="02020603050405020304" pitchFamily="18" charset="0"/>
              </a:rPr>
              <a:t> – значення </a:t>
            </a:r>
            <a:r>
              <a:rPr lang="uk-UA" i="1">
                <a:latin typeface="Times New Roman" panose="02020603050405020304" pitchFamily="18" charset="0"/>
                <a:cs typeface="Times New Roman" panose="02020603050405020304" pitchFamily="18" charset="0"/>
              </a:rPr>
              <a:t>чорний</a:t>
            </a:r>
            <a:r>
              <a:rPr lang="uk-UA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uk-UA" i="1">
                <a:latin typeface="Times New Roman" panose="02020603050405020304" pitchFamily="18" charset="0"/>
                <a:cs typeface="Times New Roman" panose="02020603050405020304" pitchFamily="18" charset="0"/>
              </a:rPr>
              <a:t>білий</a:t>
            </a:r>
            <a:r>
              <a:rPr lang="uk-UA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0" y="6481055"/>
            <a:ext cx="7543800" cy="365125"/>
          </a:xfrm>
        </p:spPr>
        <p:txBody>
          <a:bodyPr/>
          <a:lstStyle/>
          <a:p>
            <a:r>
              <a:rPr lang="ru-RU" dirty="0" err="1"/>
              <a:t>Кияниця</a:t>
            </a:r>
            <a:r>
              <a:rPr lang="ru-RU" dirty="0"/>
              <a:t> А.С.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7177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41413" y="267855"/>
            <a:ext cx="9905998" cy="637309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b="1" cap="none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</a:rPr>
              <a:t>Система управління базами даних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72486" y="1394690"/>
            <a:ext cx="11443852" cy="194887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База даних є однією з найважливіших складових сучасної інформаційної системи, побудованої на основі комп’ютерних систем і мереж. Робота з БД у цих системах здійснюється за допомогою спеціальної мови БД або програмного забезпечення, яке має назву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управління базами даних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(СУБД)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2486" y="4581236"/>
            <a:ext cx="11348459" cy="16810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СУБД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це інструмент, призначений насамперед для створення структури БД, уведення й оновлення даних, пошуку необхідних даних та їх опрацювання за певним алгоритмом. </a:t>
            </a:r>
            <a:endParaRPr lang="en-US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Database icons Royalty Free Vector Image - VectorStoc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9990" r="899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069" y="3491346"/>
            <a:ext cx="855748" cy="94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Database icons Royalty Free Vector Image - VectorStoc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0000" l="9990" r="899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664" y="3491345"/>
            <a:ext cx="855748" cy="94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Database icons Royalty Free Vector Image - VectorStoc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0000" l="9990" r="899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778" y="3491346"/>
            <a:ext cx="855748" cy="94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7543800" cy="365125"/>
          </a:xfrm>
        </p:spPr>
        <p:txBody>
          <a:bodyPr/>
          <a:lstStyle/>
          <a:p>
            <a:r>
              <a:rPr lang="ru-RU" dirty="0" err="1"/>
              <a:t>Кияниця</a:t>
            </a:r>
            <a:r>
              <a:rPr lang="ru-RU" dirty="0"/>
              <a:t> А.С.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4472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9862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41413" y="267855"/>
            <a:ext cx="9905998" cy="637309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b="1" cap="none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</a:rPr>
              <a:t>Система управління базами даних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78690" y="1108364"/>
            <a:ext cx="11388437" cy="170872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 до БД може звертатись велика кількість користувачів, то важливою функцією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СУБД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забезпечення цілісності та безпечності даних.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8690" y="4488872"/>
            <a:ext cx="11462327" cy="215207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Окрім функцій, безпосередньо пов’язаних зі створенням і підтримкою БД, окремі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СУБД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виконують також функцію підтримки спеціалізованих мов програмування, які мають загальну назву «мови баз даних». Наприклад,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СУБД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Access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2016 підтримує мову запитів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SQL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4" descr="support system line icon concept sign outline">
            <a:extLst>
              <a:ext uri="{FF2B5EF4-FFF2-40B4-BE49-F238E27FC236}">
                <a16:creationId xmlns:a16="http://schemas.microsoft.com/office/drawing/2014/main" id="{71C2A583-660F-4F85-88CD-BAA6475AB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00" b="92400" l="2941" r="96218"/>
                    </a14:imgEffect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192" y="2965618"/>
            <a:ext cx="1256692" cy="1320055"/>
          </a:xfrm>
          <a:prstGeom prst="rect">
            <a:avLst/>
          </a:prstGeom>
          <a:noFill/>
          <a:effectLst>
            <a:glow rad="228600">
              <a:schemeClr val="accent5">
                <a:lumMod val="50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support system line icon concept sign outline">
            <a:extLst>
              <a:ext uri="{FF2B5EF4-FFF2-40B4-BE49-F238E27FC236}">
                <a16:creationId xmlns:a16="http://schemas.microsoft.com/office/drawing/2014/main" id="{71C2A583-660F-4F85-88CD-BAA6475AB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00" b="92400" l="2941" r="96218"/>
                    </a14:imgEffect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010" y="3020290"/>
            <a:ext cx="1256692" cy="1320055"/>
          </a:xfrm>
          <a:prstGeom prst="rect">
            <a:avLst/>
          </a:prstGeom>
          <a:noFill/>
          <a:effectLst>
            <a:glow rad="228600">
              <a:schemeClr val="accent5">
                <a:lumMod val="50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users relations flat icon">
            <a:extLst>
              <a:ext uri="{FF2B5EF4-FFF2-40B4-BE49-F238E27FC236}">
                <a16:creationId xmlns:a16="http://schemas.microsoft.com/office/drawing/2014/main" id="{303AB5A6-6ACF-42E1-BB3F-6391A2900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1650" y="2874349"/>
            <a:ext cx="1482515" cy="1557264"/>
          </a:xfrm>
          <a:prstGeom prst="rect">
            <a:avLst/>
          </a:prstGeom>
          <a:noFill/>
          <a:effectLst>
            <a:glow rad="508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 extrusionH="76200" contourW="12700">
            <a:bevelB prst="angle"/>
            <a:extrusionClr>
              <a:schemeClr val="accent5"/>
            </a:extrusionClr>
            <a:contourClr>
              <a:schemeClr val="accent5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0" y="6515641"/>
            <a:ext cx="7543800" cy="365125"/>
          </a:xfrm>
        </p:spPr>
        <p:txBody>
          <a:bodyPr/>
          <a:lstStyle/>
          <a:p>
            <a:r>
              <a:rPr lang="ru-RU" dirty="0" err="1"/>
              <a:t>Кияниця</a:t>
            </a:r>
            <a:r>
              <a:rPr lang="ru-RU" dirty="0"/>
              <a:t> А.С.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971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41413" y="267855"/>
            <a:ext cx="9905998" cy="637309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b="1" cap="none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</a:rPr>
              <a:t>Система управління базами даних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4012" y="1690255"/>
            <a:ext cx="11259126" cy="429490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Нині фактичним стандартом мови баз даних є мова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SQL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Однак у деяких випадках доводиться користуватися й іншими мовами програмування, наприклад, мовою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VBA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Професійні розробники БД засобами СУБД та іншими мовами програмування можуть розробляти прикладні програми, за допомогою яких користувач простим натисканням однієї кнопки може отримати з БД необхідні дані або виконати їх опрацювання за певним алгоритмом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Mark Dicken - SAP / ERP Data Migration and Supplier Enablement Consulta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9189" y="747280"/>
            <a:ext cx="190500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Learn SQL Programming language Microsoft SQL Server Database Language,  table, furniture, text png | PNGEg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42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837" y="5206923"/>
            <a:ext cx="2918402" cy="1556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0" y="6563014"/>
            <a:ext cx="7543800" cy="365125"/>
          </a:xfrm>
        </p:spPr>
        <p:txBody>
          <a:bodyPr/>
          <a:lstStyle/>
          <a:p>
            <a:r>
              <a:rPr lang="ru-RU" dirty="0" err="1"/>
              <a:t>Кияниця</a:t>
            </a:r>
            <a:r>
              <a:rPr lang="ru-RU" dirty="0"/>
              <a:t> А.С.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1904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41413" y="267855"/>
            <a:ext cx="9905998" cy="637309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b="1" cap="none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</a:rPr>
              <a:t>Система управління базами даних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57212" y="1768208"/>
            <a:ext cx="11074399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В</a:t>
            </a:r>
            <a:r>
              <a:rPr lang="uk-UA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заємодія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користувача з БД маже здійснюватися як засобами СУБД, так і за допомогою прикладних програм, що пояснюється схемою нижче</a:t>
            </a:r>
            <a:endParaRPr lang="en-US" sz="2400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0AE2DE48-B617-4702-BC4F-FF7ED4AA74B1}"/>
              </a:ext>
            </a:extLst>
          </p:cNvPr>
          <p:cNvSpPr/>
          <p:nvPr/>
        </p:nvSpPr>
        <p:spPr>
          <a:xfrm>
            <a:off x="557212" y="3462255"/>
            <a:ext cx="1733907" cy="98066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користувач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0AE2DE48-B617-4702-BC4F-FF7ED4AA74B1}"/>
              </a:ext>
            </a:extLst>
          </p:cNvPr>
          <p:cNvSpPr/>
          <p:nvPr/>
        </p:nvSpPr>
        <p:spPr>
          <a:xfrm>
            <a:off x="2961523" y="3462252"/>
            <a:ext cx="1725111" cy="98066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інтерфейс</a:t>
            </a:r>
          </a:p>
          <a:p>
            <a:pPr algn="ctr"/>
            <a:r>
              <a:rPr lang="uk-UA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користувача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0AE2DE48-B617-4702-BC4F-FF7ED4AA74B1}"/>
              </a:ext>
            </a:extLst>
          </p:cNvPr>
          <p:cNvSpPr/>
          <p:nvPr/>
        </p:nvSpPr>
        <p:spPr>
          <a:xfrm>
            <a:off x="5396626" y="3462252"/>
            <a:ext cx="1725111" cy="98066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прикладна</a:t>
            </a:r>
          </a:p>
          <a:p>
            <a:pPr algn="ctr"/>
            <a:r>
              <a:rPr lang="uk-UA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0AE2DE48-B617-4702-BC4F-FF7ED4AA74B1}"/>
              </a:ext>
            </a:extLst>
          </p:cNvPr>
          <p:cNvSpPr/>
          <p:nvPr/>
        </p:nvSpPr>
        <p:spPr>
          <a:xfrm>
            <a:off x="7831729" y="3462252"/>
            <a:ext cx="1725111" cy="98066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СУБД</a:t>
            </a:r>
          </a:p>
        </p:txBody>
      </p:sp>
      <p:sp>
        <p:nvSpPr>
          <p:cNvPr id="20" name="Блок-схема: магнитный диск 19">
            <a:extLst>
              <a:ext uri="{FF2B5EF4-FFF2-40B4-BE49-F238E27FC236}">
                <a16:creationId xmlns:a16="http://schemas.microsoft.com/office/drawing/2014/main" id="{3C592435-AF9E-453B-8074-3315C2D8A212}"/>
              </a:ext>
            </a:extLst>
          </p:cNvPr>
          <p:cNvSpPr/>
          <p:nvPr/>
        </p:nvSpPr>
        <p:spPr>
          <a:xfrm>
            <a:off x="10113491" y="3349666"/>
            <a:ext cx="1656522" cy="1093247"/>
          </a:xfrm>
          <a:prstGeom prst="flowChartMagneticDisk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База даних</a:t>
            </a: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901863AE-57FF-4148-A3AB-5C7B2D197F3E}"/>
              </a:ext>
            </a:extLst>
          </p:cNvPr>
          <p:cNvCxnSpPr>
            <a:endCxn id="16" idx="1"/>
          </p:cNvCxnSpPr>
          <p:nvPr/>
        </p:nvCxnSpPr>
        <p:spPr>
          <a:xfrm>
            <a:off x="2305891" y="3952582"/>
            <a:ext cx="655632" cy="1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901863AE-57FF-4148-A3AB-5C7B2D197F3E}"/>
              </a:ext>
            </a:extLst>
          </p:cNvPr>
          <p:cNvCxnSpPr/>
          <p:nvPr/>
        </p:nvCxnSpPr>
        <p:spPr>
          <a:xfrm>
            <a:off x="4701406" y="3952581"/>
            <a:ext cx="655632" cy="1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901863AE-57FF-4148-A3AB-5C7B2D197F3E}"/>
              </a:ext>
            </a:extLst>
          </p:cNvPr>
          <p:cNvCxnSpPr/>
          <p:nvPr/>
        </p:nvCxnSpPr>
        <p:spPr>
          <a:xfrm>
            <a:off x="7121737" y="3952580"/>
            <a:ext cx="655632" cy="1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901863AE-57FF-4148-A3AB-5C7B2D197F3E}"/>
              </a:ext>
            </a:extLst>
          </p:cNvPr>
          <p:cNvCxnSpPr/>
          <p:nvPr/>
        </p:nvCxnSpPr>
        <p:spPr>
          <a:xfrm>
            <a:off x="9556840" y="3952579"/>
            <a:ext cx="655632" cy="1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33228D96-4403-4631-BB01-83E6858CB2FC}"/>
              </a:ext>
            </a:extLst>
          </p:cNvPr>
          <p:cNvCxnSpPr/>
          <p:nvPr/>
        </p:nvCxnSpPr>
        <p:spPr>
          <a:xfrm flipH="1">
            <a:off x="3824078" y="4549637"/>
            <a:ext cx="1" cy="692397"/>
          </a:xfrm>
          <a:prstGeom prst="line">
            <a:avLst/>
          </a:prstGeom>
          <a:ln w="38100"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485F19D0-6CDE-496E-9B12-B845F5896150}"/>
              </a:ext>
            </a:extLst>
          </p:cNvPr>
          <p:cNvCxnSpPr/>
          <p:nvPr/>
        </p:nvCxnSpPr>
        <p:spPr>
          <a:xfrm>
            <a:off x="3824078" y="5242034"/>
            <a:ext cx="3625475" cy="0"/>
          </a:xfrm>
          <a:prstGeom prst="line">
            <a:avLst/>
          </a:prstGeom>
          <a:ln w="38100"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BA9399E2-3890-4A92-AE62-A331B3D4FD8E}"/>
              </a:ext>
            </a:extLst>
          </p:cNvPr>
          <p:cNvCxnSpPr>
            <a:cxnSpLocks/>
          </p:cNvCxnSpPr>
          <p:nvPr/>
        </p:nvCxnSpPr>
        <p:spPr>
          <a:xfrm flipV="1">
            <a:off x="7449553" y="4195689"/>
            <a:ext cx="0" cy="1031480"/>
          </a:xfrm>
          <a:prstGeom prst="line">
            <a:avLst/>
          </a:prstGeom>
          <a:ln w="38100"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4D2755E1-B187-46B6-AE82-A321C963934E}"/>
              </a:ext>
            </a:extLst>
          </p:cNvPr>
          <p:cNvCxnSpPr/>
          <p:nvPr/>
        </p:nvCxnSpPr>
        <p:spPr>
          <a:xfrm>
            <a:off x="7441570" y="4195689"/>
            <a:ext cx="396702" cy="4116"/>
          </a:xfrm>
          <a:prstGeom prst="line">
            <a:avLst/>
          </a:prstGeom>
          <a:ln w="38100"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Нижний колонтитул 3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7543800" cy="365125"/>
          </a:xfrm>
        </p:spPr>
        <p:txBody>
          <a:bodyPr/>
          <a:lstStyle/>
          <a:p>
            <a:r>
              <a:rPr lang="ru-RU" dirty="0" err="1"/>
              <a:t>Кияниця</a:t>
            </a:r>
            <a:r>
              <a:rPr lang="ru-RU" dirty="0"/>
              <a:t> А.С.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7942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41413" y="267855"/>
            <a:ext cx="9905998" cy="637309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b="1" cap="none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</a:rPr>
              <a:t>Система управління базами даних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421746" y="1228436"/>
            <a:ext cx="6348412" cy="445192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Сучасні БД мають величезні обсяги даних і зберігаються в комп’ютерних системах на жорстких магнітних дисках. Але користувач позбавлений необхідності знати тонкощі фізичного розміщення даних на таких пристроях. Ця функція повністю реалізується СУБД разом з операційною системою.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Як працює двигун бази даних SQ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50" y="2114260"/>
            <a:ext cx="4763527" cy="268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7543800" cy="365125"/>
          </a:xfrm>
        </p:spPr>
        <p:txBody>
          <a:bodyPr/>
          <a:lstStyle/>
          <a:p>
            <a:r>
              <a:rPr lang="ru-RU" dirty="0" err="1"/>
              <a:t>Кияниця</a:t>
            </a:r>
            <a:r>
              <a:rPr lang="ru-RU" dirty="0"/>
              <a:t> А.С.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368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41413" y="267855"/>
            <a:ext cx="9905998" cy="637309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b="1" cap="none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</a:rPr>
              <a:t>Важливі функції СУБД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45139" y="905164"/>
            <a:ext cx="10298545" cy="327890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Транзакція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це послідовність операцій над даними, яка сприймається СУБД як єдине ціле.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Якщо всі операції цієї послідовності виконані успішно, то вважається, що й транзакція завершена успішно, й усі зміни даних, виконані за цією транзакцією, вносяться в зовнішню пам’ять. Але якщо хоча б одна операція послідовності завершена невдало, транзакція вважається не виконаною, і здійснюється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відкат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тобто скасування змін у всіх даних, виконаних у процесі транзакції, і повернення БД до стану початку її виконання.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28800" y="5135418"/>
            <a:ext cx="8340437" cy="165330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Наприклад, якщо в системі продажу квитків на потяг із будь-яких причин не виконано замовлення на квиток, ніяких змін до БД про наявність квитків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внесено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буде, тобто відбудеться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відкат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Microsoft access Icon of Flat style - Available in SVG, PNG, EPS, AI &amp; Icon  font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346" y="4157086"/>
            <a:ext cx="1005320" cy="100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Microsoft access Icon of Flat style - Available in SVG, PNG, EPS, AI &amp; Icon  font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552" y="4130098"/>
            <a:ext cx="1005320" cy="100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Microsoft access Icon of Flat style - Available in SVG, PNG, EPS, AI &amp; Icon  font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5673" y="4130098"/>
            <a:ext cx="1005320" cy="100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7543800" cy="365125"/>
          </a:xfrm>
        </p:spPr>
        <p:txBody>
          <a:bodyPr/>
          <a:lstStyle/>
          <a:p>
            <a:r>
              <a:rPr lang="ru-RU" dirty="0" err="1"/>
              <a:t>Кияниця</a:t>
            </a:r>
            <a:r>
              <a:rPr lang="ru-RU" dirty="0"/>
              <a:t> А.С.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4077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41413" y="267855"/>
            <a:ext cx="9905998" cy="637309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b="1" cap="none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</a:rPr>
              <a:t>Важливі функції СУБД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41413" y="2338244"/>
            <a:ext cx="10298545" cy="20966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Журналізація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уведення змін до БД. Перед тим як виконати необхідні зміни в БД, ці зміни заносяться до спеціального журналу.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Якщо відбудеться апаратний або програмний збій, то за допомогою архівної копії і журналу можна повністю відновити БД.</a:t>
            </a:r>
            <a:endParaRPr lang="uk-UA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Microsoft access Icon of Flat style - Available in SVG, PNG, EPS, AI &amp; Icon  font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672" y="4932941"/>
            <a:ext cx="1005320" cy="100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Microsoft access Icon of Flat style - Available in SVG, PNG, EPS, AI &amp; Icon  font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752" y="4932941"/>
            <a:ext cx="1005320" cy="100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Microsoft access Icon of Flat style - Available in SVG, PNG, EPS, AI &amp; Icon  font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4932941"/>
            <a:ext cx="1005320" cy="100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7543800" cy="365125"/>
          </a:xfrm>
        </p:spPr>
        <p:txBody>
          <a:bodyPr/>
          <a:lstStyle/>
          <a:p>
            <a:r>
              <a:rPr lang="ru-RU" dirty="0" err="1"/>
              <a:t>Кияниця</a:t>
            </a:r>
            <a:r>
              <a:rPr lang="ru-RU" dirty="0"/>
              <a:t> А.С.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1169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50110" y="1976581"/>
            <a:ext cx="9208654" cy="42210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Опрацювати презентацію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Підготуйте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повідомлення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презентацію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про роль В М Глушкова в</a:t>
            </a:r>
          </a:p>
          <a:p>
            <a:pPr algn="ctr"/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напрямів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інформатики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пов’язаних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баз</a:t>
            </a:r>
          </a:p>
          <a:p>
            <a:pPr algn="ctr"/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Розмістіть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ВСЕОСВІТАдля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вчителем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141413" y="267855"/>
            <a:ext cx="9905998" cy="637309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b="1" cap="none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</a:rPr>
              <a:t>Домашнє завдання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7543800" cy="365125"/>
          </a:xfrm>
        </p:spPr>
        <p:txBody>
          <a:bodyPr/>
          <a:lstStyle/>
          <a:p>
            <a:r>
              <a:rPr lang="ru-RU" dirty="0" err="1"/>
              <a:t>Кияниця</a:t>
            </a:r>
            <a:r>
              <a:rPr lang="ru-RU" dirty="0"/>
              <a:t> А.С.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131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267855"/>
            <a:ext cx="9905998" cy="858982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b="1" cap="none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Поняття бази даних</a:t>
            </a:r>
            <a:br>
              <a:rPr lang="uk-UA" b="1" dirty="0">
                <a:solidFill>
                  <a:schemeClr val="bg1"/>
                </a:solidFill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06399" y="1782618"/>
            <a:ext cx="5541819" cy="384232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Термін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database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(база даних) з’явився на початку 60-х років ХХ століття на симпозіумах фірми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 Development Corporation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(США), хоча самими базами даних людство користувалось здавана. Широкого розповсюдження термін набув у 1970-ті роки з розвитком ЕОМ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Database change management - Kamil Grzybe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045" y="2013526"/>
            <a:ext cx="5290056" cy="3417455"/>
          </a:xfrm>
          <a:prstGeom prst="rect">
            <a:avLst/>
          </a:prstGeom>
          <a:ln w="228600" cap="sq" cmpd="thickThin">
            <a:solidFill>
              <a:schemeClr val="accent5">
                <a:lumMod val="40000"/>
                <a:lumOff val="6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7543800" cy="365125"/>
          </a:xfrm>
        </p:spPr>
        <p:txBody>
          <a:bodyPr/>
          <a:lstStyle/>
          <a:p>
            <a:r>
              <a:rPr lang="ru-RU"/>
              <a:t>Кияниця А.С.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880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141413" y="267855"/>
            <a:ext cx="9905998" cy="858982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b="1" cap="none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Поняття бази даних</a:t>
            </a:r>
            <a:br>
              <a:rPr lang="uk-UA" b="1" dirty="0">
                <a:solidFill>
                  <a:schemeClr val="bg1"/>
                </a:solidFill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0072" y="979054"/>
            <a:ext cx="6031346" cy="254000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База даних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це сховище даних різного типу про об’єкти та взаємозв’язки між ними певної предметної області, що зберігаються, оновлюються та опрацьовуються за встановленими правилами.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354619" y="4036290"/>
            <a:ext cx="5588001" cy="257694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Базами даних (БД), наприклад, є статті з принципів будови та функціонування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 Windows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укази Президента України, дані про випускників школи, відомості про наявність ліків у аптеці та їх ціни.</a:t>
            </a:r>
            <a:endParaRPr lang="en-US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4" descr="Глава держави підписав низку Указів щодо створення і розширення ...">
            <a:extLst>
              <a:ext uri="{FF2B5EF4-FFF2-40B4-BE49-F238E27FC236}">
                <a16:creationId xmlns:a16="http://schemas.microsoft.com/office/drawing/2014/main" id="{80EDCD92-66F6-49BB-B133-0579A39E9B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3" y="3949963"/>
            <a:ext cx="3745007" cy="24966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6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Picture 2" descr="OC Windows">
            <a:extLst>
              <a:ext uri="{FF2B5EF4-FFF2-40B4-BE49-F238E27FC236}">
                <a16:creationId xmlns:a16="http://schemas.microsoft.com/office/drawing/2014/main" id="{1F76535C-40C3-447B-8134-0499900E1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019" y="1076809"/>
            <a:ext cx="3178660" cy="24922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6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7543800" cy="365125"/>
          </a:xfrm>
        </p:spPr>
        <p:txBody>
          <a:bodyPr/>
          <a:lstStyle/>
          <a:p>
            <a:r>
              <a:rPr lang="ru-RU" dirty="0" err="1"/>
              <a:t>Кияниця</a:t>
            </a:r>
            <a:r>
              <a:rPr lang="ru-RU" dirty="0"/>
              <a:t> А.С.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502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41413" y="267855"/>
            <a:ext cx="9905998" cy="858982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b="1" cap="none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Поняття бази даних</a:t>
            </a:r>
            <a:br>
              <a:rPr lang="uk-UA" b="1" dirty="0">
                <a:solidFill>
                  <a:schemeClr val="bg1"/>
                </a:solidFill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75853" y="1043709"/>
            <a:ext cx="10483273" cy="173643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Предметною областю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називають сферу застосування конкретної БД. Наприклад, предметною областю може бути будівельна фірма, школа, Міністерство освіти та науки, аеропорт, банк, поліклініка тощо.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На Тернопіллі будівельна фірма... - ДФС у Тернопільській області ...">
            <a:extLst>
              <a:ext uri="{FF2B5EF4-FFF2-40B4-BE49-F238E27FC236}">
                <a16:creationId xmlns:a16="http://schemas.microsoft.com/office/drawing/2014/main" id="{C64401EC-072F-4450-BAAA-A12D5B0AAF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1" b="97838" l="4762" r="970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2" y="3062538"/>
            <a:ext cx="3142721" cy="2129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В Подольском районе реконструируют специализированную школу № 114 ...">
            <a:extLst>
              <a:ext uri="{FF2B5EF4-FFF2-40B4-BE49-F238E27FC236}">
                <a16:creationId xmlns:a16="http://schemas.microsoft.com/office/drawing/2014/main" id="{DA18997A-C2BF-4E1D-9AF4-642E7E02DF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31" b="98454" l="0" r="984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933" y="5010150"/>
            <a:ext cx="2476500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Фонд гарантирования продлил на год ликвидацию двух банков ...">
            <a:extLst>
              <a:ext uri="{FF2B5EF4-FFF2-40B4-BE49-F238E27FC236}">
                <a16:creationId xmlns:a16="http://schemas.microsoft.com/office/drawing/2014/main" id="{73A45805-23DB-49DC-A9A4-D21ADC715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17" b="98165" l="431" r="9827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887" y="3062538"/>
            <a:ext cx="2209800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Новое Таирово | Поликлиника на Радужном: первые шаги">
            <a:extLst>
              <a:ext uri="{FF2B5EF4-FFF2-40B4-BE49-F238E27FC236}">
                <a16:creationId xmlns:a16="http://schemas.microsoft.com/office/drawing/2014/main" id="{76EF17E3-40D2-4267-9DEF-FD490F0132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395" b="99070" l="0" r="9700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6141" y="4513921"/>
            <a:ext cx="2228850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7543800" cy="365125"/>
          </a:xfrm>
        </p:spPr>
        <p:txBody>
          <a:bodyPr/>
          <a:lstStyle/>
          <a:p>
            <a:r>
              <a:rPr lang="ru-RU" dirty="0" err="1"/>
              <a:t>Кияниця</a:t>
            </a:r>
            <a:r>
              <a:rPr lang="ru-RU" dirty="0"/>
              <a:t> А.С.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920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41413" y="267855"/>
            <a:ext cx="9905998" cy="858982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b="1" cap="none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Поняття бази даних</a:t>
            </a:r>
            <a:br>
              <a:rPr lang="uk-UA" b="1" dirty="0">
                <a:solidFill>
                  <a:schemeClr val="bg1"/>
                </a:solidFill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03409" y="997527"/>
            <a:ext cx="9582005" cy="165330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те, про кого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зберігаються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БД,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книжки,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футболісти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школи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51720" y="3214255"/>
            <a:ext cx="8885382" cy="248458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Якщо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предметною областю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є, наприклад, школа, то її об’єктами можуть бути: учні, вчителі, директор школи, кабінети.</a:t>
            </a:r>
          </a:p>
          <a:p>
            <a:pPr algn="ctr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Об’єктами вищого закладу освіти можуть бути факультети, кафедри, викладачі, студенти, аудиторії, а об’єктами аптек – завідувач, провізори,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ростачальники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ліків.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7543800" cy="365125"/>
          </a:xfrm>
        </p:spPr>
        <p:txBody>
          <a:bodyPr/>
          <a:lstStyle/>
          <a:p>
            <a:r>
              <a:rPr lang="ru-RU" dirty="0" err="1"/>
              <a:t>Кияниця</a:t>
            </a:r>
            <a:r>
              <a:rPr lang="ru-RU" dirty="0"/>
              <a:t> А.С.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010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41413" y="267855"/>
            <a:ext cx="9905998" cy="858982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b="1" cap="none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Поняття бази даних</a:t>
            </a:r>
            <a:br>
              <a:rPr lang="uk-UA" b="1" dirty="0">
                <a:solidFill>
                  <a:schemeClr val="bg1"/>
                </a:solidFill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41413" y="942109"/>
            <a:ext cx="9637423" cy="114530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Кожен об’єкт характеризується сукупністю атрибутів, або властивостей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41348" y="2373744"/>
            <a:ext cx="6037552" cy="387003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i="1" dirty="0"/>
              <a:t>Об’єкт УЧЕНЬ може мати такі атрибути: </a:t>
            </a:r>
          </a:p>
          <a:p>
            <a:pPr algn="ctr"/>
            <a:r>
              <a:rPr lang="uk-UA" sz="2000" i="1" dirty="0"/>
              <a:t>прізвище, ім’я, рік народження, домашня адреса, школа, клас, зріст, </a:t>
            </a:r>
          </a:p>
          <a:p>
            <a:pPr algn="ctr"/>
            <a:r>
              <a:rPr lang="uk-UA" sz="2000" i="1" dirty="0"/>
              <a:t>а об’єкт АВТОМОБІЛЬ — такі:</a:t>
            </a:r>
          </a:p>
          <a:p>
            <a:pPr algn="ctr"/>
            <a:r>
              <a:rPr lang="uk-UA" sz="2000" i="1" dirty="0"/>
              <a:t> модель, потужність двигуна, максимальна швидкість, вантажопідйомність.</a:t>
            </a:r>
            <a:endParaRPr lang="en-US" sz="2000" dirty="0"/>
          </a:p>
        </p:txBody>
      </p:sp>
      <p:pic>
        <p:nvPicPr>
          <p:cNvPr id="6146" name="Picture 2" descr="Машинки Тачки 【Будинок іграшок】 купити набір машинок Тачки 2 в Києві,  Україні | Bi.u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4800" r="9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6907" y="2595418"/>
            <a:ext cx="3278911" cy="3278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student bank employer icon cartoon style">
            <a:extLst>
              <a:ext uri="{FF2B5EF4-FFF2-40B4-BE49-F238E27FC236}">
                <a16:creationId xmlns:a16="http://schemas.microsoft.com/office/drawing/2014/main" id="{28CD83D0-267B-4123-98C4-6F29B812DC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200" b="96800" l="9664" r="899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6211" y="2490292"/>
            <a:ext cx="3573322" cy="3753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0" y="6464092"/>
            <a:ext cx="7543800" cy="365125"/>
          </a:xfrm>
        </p:spPr>
        <p:txBody>
          <a:bodyPr/>
          <a:lstStyle/>
          <a:p>
            <a:r>
              <a:rPr lang="ru-RU" dirty="0" err="1"/>
              <a:t>Кияниця</a:t>
            </a:r>
            <a:r>
              <a:rPr lang="ru-RU" dirty="0"/>
              <a:t> А.С.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898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41413" y="267855"/>
            <a:ext cx="9905998" cy="858982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b="1" cap="none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Поняття бази даних</a:t>
            </a:r>
            <a:br>
              <a:rPr lang="uk-UA" b="1" dirty="0">
                <a:solidFill>
                  <a:schemeClr val="bg1"/>
                </a:solidFill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41413" y="3315854"/>
            <a:ext cx="9966037" cy="2900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Далі об’єкти будемо позначати так: НАЗВА ОБ’ЄКТА великими літерами, а в круглих дужках – перелік його атрибутів, які відокремлюються один від одного комою. </a:t>
            </a:r>
          </a:p>
          <a:p>
            <a:pPr algn="ctr"/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Наприклад, об’єкт ПОТЯГ можна позначити так: ПОТЯГ (номер потягу, станція відправлення, час відправлення, кінцева станція, час прибуття на кінцеву станцію).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F710DA-A942-47AF-B003-E27A861D8809}"/>
              </a:ext>
            </a:extLst>
          </p:cNvPr>
          <p:cNvSpPr txBox="1"/>
          <p:nvPr/>
        </p:nvSpPr>
        <p:spPr>
          <a:xfrm>
            <a:off x="495352" y="1513459"/>
            <a:ext cx="11696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НАЗВА ОБ’ЄКТА (атрибут 1,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uk-UA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… 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uk-UA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атрибут 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</a:t>
            </a:r>
            <a:r>
              <a:rPr lang="uk-UA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)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7543800" cy="365125"/>
          </a:xfrm>
        </p:spPr>
        <p:txBody>
          <a:bodyPr/>
          <a:lstStyle/>
          <a:p>
            <a:r>
              <a:rPr lang="ru-RU" dirty="0" err="1"/>
              <a:t>Кияниця</a:t>
            </a:r>
            <a:r>
              <a:rPr lang="ru-RU" dirty="0"/>
              <a:t> А.С.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0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616832072"/>
              </p:ext>
            </p:extLst>
          </p:nvPr>
        </p:nvGraphicFramePr>
        <p:xfrm>
          <a:off x="1754908" y="544945"/>
          <a:ext cx="8900679" cy="60005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7543800" cy="365125"/>
          </a:xfrm>
        </p:spPr>
        <p:txBody>
          <a:bodyPr/>
          <a:lstStyle/>
          <a:p>
            <a:r>
              <a:rPr lang="ru-RU" dirty="0" err="1"/>
              <a:t>Кияниця</a:t>
            </a:r>
            <a:r>
              <a:rPr lang="ru-RU" dirty="0"/>
              <a:t> А.С.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572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41413" y="267855"/>
            <a:ext cx="9905998" cy="858982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b="1" cap="none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Поняття бази даних</a:t>
            </a:r>
            <a:br>
              <a:rPr lang="uk-UA" b="1" dirty="0">
                <a:solidFill>
                  <a:schemeClr val="bg1"/>
                </a:solidFill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98258" y="1016001"/>
            <a:ext cx="9949153" cy="374072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Документальні БД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це звичайні документи, наприклад постанови Кабінету Міністрів, інструкції до ліків, юридичні документи, статті, накази директора школи й ін. </a:t>
            </a:r>
          </a:p>
          <a:p>
            <a:pPr algn="ctr"/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Найчастіше із документальних БД отримується перелік документів або тексти документів, у яких слід шукати відповідь на поставлене запитання. </a:t>
            </a:r>
          </a:p>
          <a:p>
            <a:pPr algn="ctr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Пошук документа може здійснюватися за його назвою, ключовими словами або фрагментом тексту.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dirty="0"/>
              <a:t> </a:t>
            </a:r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7543800" cy="365125"/>
          </a:xfrm>
        </p:spPr>
        <p:txBody>
          <a:bodyPr/>
          <a:lstStyle/>
          <a:p>
            <a:r>
              <a:rPr lang="ru-RU" dirty="0" err="1"/>
              <a:t>Кияниця</a:t>
            </a:r>
            <a:r>
              <a:rPr lang="ru-RU" dirty="0"/>
              <a:t> А.С.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6863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Сетка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F4B54B"/>
      </a:accent1>
      <a:accent2>
        <a:srgbClr val="A2C84E"/>
      </a:accent2>
      <a:accent3>
        <a:srgbClr val="4BC298"/>
      </a:accent3>
      <a:accent4>
        <a:srgbClr val="4CB5D3"/>
      </a:accent4>
      <a:accent5>
        <a:srgbClr val="9167E3"/>
      </a:accent5>
      <a:accent6>
        <a:srgbClr val="E05073"/>
      </a:accent6>
      <a:hlink>
        <a:srgbClr val="E19520"/>
      </a:hlink>
      <a:folHlink>
        <a:srgbClr val="E8B15D"/>
      </a:folHlink>
    </a:clrScheme>
    <a:fontScheme name="Сетка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DD1DAD52-B525-46B5-8E87-60EE23581B9C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Сетка</Template>
  <TotalTime>467</TotalTime>
  <Words>1134</Words>
  <Application>Microsoft Office PowerPoint</Application>
  <PresentationFormat>Широкоэкранный</PresentationFormat>
  <Paragraphs>107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Arial Black</vt:lpstr>
      <vt:lpstr>Calibri</vt:lpstr>
      <vt:lpstr>Century Gothic</vt:lpstr>
      <vt:lpstr>Times New Roman</vt:lpstr>
      <vt:lpstr>Сетка</vt:lpstr>
      <vt:lpstr>Поняття бази даних. Поняття, призначення й основні функції систем управління базами даних. </vt:lpstr>
      <vt:lpstr>Поняття бази даних </vt:lpstr>
      <vt:lpstr>Поняття бази даних </vt:lpstr>
      <vt:lpstr>Поняття бази даних </vt:lpstr>
      <vt:lpstr>Поняття бази даних </vt:lpstr>
      <vt:lpstr>Поняття бази даних </vt:lpstr>
      <vt:lpstr>Поняття бази даних </vt:lpstr>
      <vt:lpstr>Презентация PowerPoint</vt:lpstr>
      <vt:lpstr>Поняття бази даних </vt:lpstr>
      <vt:lpstr>Поняття бази даних </vt:lpstr>
      <vt:lpstr>Система управління базами даних </vt:lpstr>
      <vt:lpstr>Система управління базами даних </vt:lpstr>
      <vt:lpstr>Система управління базами даних </vt:lpstr>
      <vt:lpstr>Система управління базами даних </vt:lpstr>
      <vt:lpstr>Система управління базами даних </vt:lpstr>
      <vt:lpstr>Важливі функції СУБД</vt:lpstr>
      <vt:lpstr>Важливі функції СУБД</vt:lpstr>
      <vt:lpstr>Домашнє завдання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Поняття бази даних. Поняття, призначення й основні функції систем управління базами даних.</dc:title>
  <dc:creator>Пользователь Windows</dc:creator>
  <cp:lastModifiedBy>Zoe</cp:lastModifiedBy>
  <cp:revision>20</cp:revision>
  <dcterms:created xsi:type="dcterms:W3CDTF">2021-01-07T16:39:50Z</dcterms:created>
  <dcterms:modified xsi:type="dcterms:W3CDTF">2022-01-06T11:12:25Z</dcterms:modified>
</cp:coreProperties>
</file>