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849" r:id="rId3"/>
    <p:sldId id="850" r:id="rId4"/>
    <p:sldId id="851" r:id="rId5"/>
    <p:sldId id="852" r:id="rId6"/>
    <p:sldId id="855" r:id="rId7"/>
    <p:sldId id="856" r:id="rId8"/>
    <p:sldId id="853" r:id="rId9"/>
    <p:sldId id="829" r:id="rId10"/>
    <p:sldId id="830" r:id="rId11"/>
    <p:sldId id="831" r:id="rId12"/>
    <p:sldId id="832" r:id="rId13"/>
    <p:sldId id="833" r:id="rId14"/>
    <p:sldId id="834" r:id="rId15"/>
    <p:sldId id="835" r:id="rId16"/>
    <p:sldId id="836" r:id="rId17"/>
    <p:sldId id="837" r:id="rId18"/>
    <p:sldId id="838" r:id="rId19"/>
    <p:sldId id="839" r:id="rId20"/>
    <p:sldId id="840" r:id="rId21"/>
    <p:sldId id="841" r:id="rId22"/>
    <p:sldId id="842" r:id="rId23"/>
    <p:sldId id="843" r:id="rId24"/>
    <p:sldId id="844" r:id="rId25"/>
    <p:sldId id="845" r:id="rId26"/>
    <p:sldId id="846" r:id="rId27"/>
    <p:sldId id="848" r:id="rId28"/>
    <p:sldId id="847" r:id="rId29"/>
    <p:sldId id="304" r:id="rId30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Мацаєнко Сергій" initials="МС" lastIdx="2" clrIdx="0">
    <p:extLst>
      <p:ext uri="{19B8F6BF-5375-455C-9EA6-DF929625EA0E}">
        <p15:presenceInfo xmlns:p15="http://schemas.microsoft.com/office/powerpoint/2012/main" userId="1a9c3d308a22d43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13B1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34" autoAdjust="0"/>
    <p:restoredTop sz="94660"/>
  </p:normalViewPr>
  <p:slideViewPr>
    <p:cSldViewPr snapToGrid="0">
      <p:cViewPr varScale="1">
        <p:scale>
          <a:sx n="72" d="100"/>
          <a:sy n="72" d="100"/>
        </p:scale>
        <p:origin x="54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-473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7F1693-88B3-48D2-839A-3ABD9F34B888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27894F7D-489A-491A-A4D9-7E2A96161BB1}">
      <dgm:prSet phldrT="[Текст]"/>
      <dgm:spPr>
        <a:solidFill>
          <a:srgbClr val="FFFF00"/>
        </a:solidFill>
      </dgm:spPr>
      <dgm:t>
        <a:bodyPr/>
        <a:lstStyle/>
        <a:p>
          <a:pPr>
            <a:buClr>
              <a:srgbClr val="FF0000"/>
            </a:buClr>
            <a:buFont typeface="Wingdings" panose="05000000000000000000" pitchFamily="2" charset="2"/>
            <a:buChar char="Ø"/>
          </a:pPr>
          <a:r>
            <a:rPr lang="uk-UA" i="1" noProof="0"/>
            <a:t>що таке програма;</a:t>
          </a:r>
          <a:endParaRPr lang="uk-UA" i="1" noProof="0" dirty="0"/>
        </a:p>
      </dgm:t>
    </dgm:pt>
    <dgm:pt modelId="{0E3331D7-917F-4415-A66A-5116B9A030C1}" type="parTrans" cxnId="{0B464557-2226-40BC-9039-20ECBA5EE4B3}">
      <dgm:prSet/>
      <dgm:spPr/>
      <dgm:t>
        <a:bodyPr/>
        <a:lstStyle/>
        <a:p>
          <a:endParaRPr lang="uk-UA"/>
        </a:p>
      </dgm:t>
    </dgm:pt>
    <dgm:pt modelId="{85FE0179-AAAE-4640-BA50-F7E8D5A88857}" type="sibTrans" cxnId="{0B464557-2226-40BC-9039-20ECBA5EE4B3}">
      <dgm:prSet/>
      <dgm:spPr/>
      <dgm:t>
        <a:bodyPr/>
        <a:lstStyle/>
        <a:p>
          <a:endParaRPr lang="uk-UA"/>
        </a:p>
      </dgm:t>
    </dgm:pt>
    <dgm:pt modelId="{03BE68DC-2A40-40DE-8DA8-DFADED8E1DB4}">
      <dgm:prSet phldrT="[Текст]"/>
      <dgm:spPr>
        <a:solidFill>
          <a:srgbClr val="008000"/>
        </a:solidFill>
      </dgm:spPr>
      <dgm:t>
        <a:bodyPr/>
        <a:lstStyle/>
        <a:p>
          <a:r>
            <a:rPr lang="uk-UA" b="1" i="1"/>
            <a:t>Ти дізнаєшся</a:t>
          </a:r>
          <a:endParaRPr lang="uk-UA" b="1" i="1" dirty="0"/>
        </a:p>
      </dgm:t>
    </dgm:pt>
    <dgm:pt modelId="{AB4FEA9B-B264-464F-8D41-18A7A6A6A845}" type="parTrans" cxnId="{155760B5-9C14-408E-B21D-DF1A32DEFB7E}">
      <dgm:prSet/>
      <dgm:spPr/>
      <dgm:t>
        <a:bodyPr/>
        <a:lstStyle/>
        <a:p>
          <a:endParaRPr lang="uk-UA"/>
        </a:p>
      </dgm:t>
    </dgm:pt>
    <dgm:pt modelId="{5F40C798-F8B4-488E-8022-DE0E6F6377DE}" type="sibTrans" cxnId="{155760B5-9C14-408E-B21D-DF1A32DEFB7E}">
      <dgm:prSet/>
      <dgm:spPr/>
      <dgm:t>
        <a:bodyPr/>
        <a:lstStyle/>
        <a:p>
          <a:endParaRPr lang="uk-UA"/>
        </a:p>
      </dgm:t>
    </dgm:pt>
    <dgm:pt modelId="{4FD549B4-63BE-48ED-B6C4-B260DFA83C84}">
      <dgm:prSet phldrT="[Текст]"/>
      <dgm:spPr>
        <a:solidFill>
          <a:srgbClr val="7030A0"/>
        </a:solidFill>
      </dgm:spPr>
      <dgm:t>
        <a:bodyPr/>
        <a:lstStyle/>
        <a:p>
          <a:pPr>
            <a:buClr>
              <a:schemeClr val="bg1"/>
            </a:buClr>
            <a:buFont typeface="Wingdings" panose="05000000000000000000" pitchFamily="2" charset="2"/>
            <a:buChar char="Ø"/>
          </a:pPr>
          <a:r>
            <a:rPr lang="uk-UA" i="1" noProof="0" dirty="0">
              <a:solidFill>
                <a:schemeClr val="bg1"/>
              </a:solidFill>
            </a:rPr>
            <a:t>що таке програмний об’єкт;</a:t>
          </a:r>
        </a:p>
      </dgm:t>
    </dgm:pt>
    <dgm:pt modelId="{B016E491-BAB2-4450-88EC-83719AE108E5}" type="parTrans" cxnId="{22FA991D-5525-4940-8698-7804562BE1D6}">
      <dgm:prSet/>
      <dgm:spPr/>
      <dgm:t>
        <a:bodyPr/>
        <a:lstStyle/>
        <a:p>
          <a:endParaRPr lang="uk-UA"/>
        </a:p>
      </dgm:t>
    </dgm:pt>
    <dgm:pt modelId="{F47800CE-A14F-48D9-9555-AF97E3B26CD6}" type="sibTrans" cxnId="{22FA991D-5525-4940-8698-7804562BE1D6}">
      <dgm:prSet/>
      <dgm:spPr/>
      <dgm:t>
        <a:bodyPr/>
        <a:lstStyle/>
        <a:p>
          <a:endParaRPr lang="uk-UA"/>
        </a:p>
      </dgm:t>
    </dgm:pt>
    <dgm:pt modelId="{60CDE318-31FA-4F04-9607-291D96EE6197}">
      <dgm:prSet phldrT="[Текст]"/>
      <dgm:spPr>
        <a:solidFill>
          <a:srgbClr val="0070C0"/>
        </a:solidFill>
      </dgm:spPr>
      <dgm:t>
        <a:bodyPr/>
        <a:lstStyle/>
        <a:p>
          <a:r>
            <a:rPr lang="uk-UA" b="1" i="1" dirty="0"/>
            <a:t>Пригадай</a:t>
          </a:r>
        </a:p>
      </dgm:t>
    </dgm:pt>
    <dgm:pt modelId="{D740E33A-5E5D-4AC8-BAA7-1A64676A5275}" type="sibTrans" cxnId="{01568588-BF96-4A5E-A193-60DFE26CE4E5}">
      <dgm:prSet/>
      <dgm:spPr/>
      <dgm:t>
        <a:bodyPr/>
        <a:lstStyle/>
        <a:p>
          <a:endParaRPr lang="uk-UA"/>
        </a:p>
      </dgm:t>
    </dgm:pt>
    <dgm:pt modelId="{3DB9B9DF-C1CE-4D8D-B32C-C3B42C7D6483}" type="parTrans" cxnId="{01568588-BF96-4A5E-A193-60DFE26CE4E5}">
      <dgm:prSet/>
      <dgm:spPr/>
      <dgm:t>
        <a:bodyPr/>
        <a:lstStyle/>
        <a:p>
          <a:endParaRPr lang="uk-UA"/>
        </a:p>
      </dgm:t>
    </dgm:pt>
    <dgm:pt modelId="{B0EDDAF1-F1E5-476B-A72E-ACD076E26396}">
      <dgm:prSet/>
      <dgm:spPr/>
      <dgm:t>
        <a:bodyPr/>
        <a:lstStyle/>
        <a:p>
          <a:pPr>
            <a:buClr>
              <a:srgbClr val="FF0000"/>
            </a:buClr>
            <a:buFont typeface="Wingdings" panose="05000000000000000000" pitchFamily="2" charset="2"/>
            <a:buChar char="Ø"/>
          </a:pPr>
          <a:r>
            <a:rPr lang="ru-RU" i="1" noProof="0" dirty="0"/>
            <a:t>як створюють програми в середовищі виконання алгоритмів Скретч;</a:t>
          </a:r>
          <a:endParaRPr lang="uk-UA" i="1" noProof="0" dirty="0"/>
        </a:p>
      </dgm:t>
    </dgm:pt>
    <dgm:pt modelId="{0D3C067A-8EEF-4E84-B74D-E274E9CB1C3A}" type="parTrans" cxnId="{BE28ED9A-2158-4DBD-96F6-F7B8DCBC7447}">
      <dgm:prSet/>
      <dgm:spPr/>
      <dgm:t>
        <a:bodyPr/>
        <a:lstStyle/>
        <a:p>
          <a:endParaRPr lang="uk-UA"/>
        </a:p>
      </dgm:t>
    </dgm:pt>
    <dgm:pt modelId="{E5202BB6-26EF-411F-AD2F-1C234E492C74}" type="sibTrans" cxnId="{BE28ED9A-2158-4DBD-96F6-F7B8DCBC7447}">
      <dgm:prSet/>
      <dgm:spPr/>
      <dgm:t>
        <a:bodyPr/>
        <a:lstStyle/>
        <a:p>
          <a:endParaRPr lang="uk-UA"/>
        </a:p>
      </dgm:t>
    </dgm:pt>
    <dgm:pt modelId="{8A9F366B-4F29-46F5-8532-C59144041838}">
      <dgm:prSet/>
      <dgm:spPr/>
      <dgm:t>
        <a:bodyPr/>
        <a:lstStyle/>
        <a:p>
          <a:pPr>
            <a:buClr>
              <a:srgbClr val="FF0000"/>
            </a:buClr>
            <a:buFont typeface="Wingdings" panose="05000000000000000000" pitchFamily="2" charset="2"/>
            <a:buChar char="Ø"/>
          </a:pPr>
          <a:r>
            <a:rPr lang="ru-RU" i="1" noProof="0" dirty="0"/>
            <a:t>як дізнатись, які об'єкти використовують у проекті, складеному в </a:t>
          </a:r>
          <a:r>
            <a:rPr lang="ru-RU" i="1" noProof="0" dirty="0" err="1"/>
            <a:t>середовищі</a:t>
          </a:r>
          <a:r>
            <a:rPr lang="ru-RU" i="1" noProof="0" dirty="0"/>
            <a:t> Скретч.</a:t>
          </a:r>
          <a:endParaRPr lang="uk-UA" i="1" noProof="0" dirty="0"/>
        </a:p>
      </dgm:t>
    </dgm:pt>
    <dgm:pt modelId="{DADB8F35-E23E-41EE-B8D9-8D551E47F7B0}" type="parTrans" cxnId="{AD963AF1-096D-455C-B5D1-92FD970551BB}">
      <dgm:prSet/>
      <dgm:spPr/>
      <dgm:t>
        <a:bodyPr/>
        <a:lstStyle/>
        <a:p>
          <a:endParaRPr lang="uk-UA"/>
        </a:p>
      </dgm:t>
    </dgm:pt>
    <dgm:pt modelId="{30B6302E-D5E0-441B-8D26-114E4D590D40}" type="sibTrans" cxnId="{AD963AF1-096D-455C-B5D1-92FD970551BB}">
      <dgm:prSet/>
      <dgm:spPr/>
      <dgm:t>
        <a:bodyPr/>
        <a:lstStyle/>
        <a:p>
          <a:endParaRPr lang="uk-UA"/>
        </a:p>
      </dgm:t>
    </dgm:pt>
    <dgm:pt modelId="{842F86C5-5526-4125-AE6F-53E27A5B3E49}">
      <dgm:prSet/>
      <dgm:spPr/>
      <dgm:t>
        <a:bodyPr/>
        <a:lstStyle/>
        <a:p>
          <a:pPr>
            <a:buClr>
              <a:schemeClr val="bg1"/>
            </a:buClr>
            <a:buFont typeface="Wingdings" panose="05000000000000000000" pitchFamily="2" charset="2"/>
            <a:buChar char="Ø"/>
          </a:pPr>
          <a:r>
            <a:rPr lang="uk-UA" i="1" noProof="0" dirty="0">
              <a:solidFill>
                <a:schemeClr val="bg1"/>
              </a:solidFill>
            </a:rPr>
            <a:t>значення яких властивостей програмного об'єкта можна змінити у вікні середовища </a:t>
          </a:r>
          <a:r>
            <a:rPr lang="uk-UA" i="1" noProof="0" dirty="0" err="1">
              <a:solidFill>
                <a:schemeClr val="bg1"/>
              </a:solidFill>
            </a:rPr>
            <a:t>Скретч</a:t>
          </a:r>
          <a:r>
            <a:rPr lang="uk-UA" i="1" noProof="0" dirty="0">
              <a:solidFill>
                <a:schemeClr val="bg1"/>
              </a:solidFill>
            </a:rPr>
            <a:t>;</a:t>
          </a:r>
        </a:p>
      </dgm:t>
    </dgm:pt>
    <dgm:pt modelId="{C4AEF55B-A41A-45AC-A431-2AC4EAF63CAA}" type="parTrans" cxnId="{EFA902D2-68EE-4B58-8066-C575B64F5DBB}">
      <dgm:prSet/>
      <dgm:spPr/>
      <dgm:t>
        <a:bodyPr/>
        <a:lstStyle/>
        <a:p>
          <a:endParaRPr lang="uk-UA"/>
        </a:p>
      </dgm:t>
    </dgm:pt>
    <dgm:pt modelId="{400F38D7-7C3D-4EE9-B515-CFAF04EE0E56}" type="sibTrans" cxnId="{EFA902D2-68EE-4B58-8066-C575B64F5DBB}">
      <dgm:prSet/>
      <dgm:spPr/>
      <dgm:t>
        <a:bodyPr/>
        <a:lstStyle/>
        <a:p>
          <a:endParaRPr lang="uk-UA"/>
        </a:p>
      </dgm:t>
    </dgm:pt>
    <dgm:pt modelId="{DAC2FF0E-6C72-4943-A7AC-16FD90ACCB08}">
      <dgm:prSet/>
      <dgm:spPr/>
      <dgm:t>
        <a:bodyPr/>
        <a:lstStyle/>
        <a:p>
          <a:pPr>
            <a:buClr>
              <a:schemeClr val="bg1"/>
            </a:buClr>
            <a:buFont typeface="Wingdings" panose="05000000000000000000" pitchFamily="2" charset="2"/>
            <a:buChar char="Ø"/>
          </a:pPr>
          <a:r>
            <a:rPr lang="uk-UA" i="1" noProof="0" dirty="0">
              <a:solidFill>
                <a:schemeClr val="bg1"/>
              </a:solidFill>
            </a:rPr>
            <a:t>значення яких властивостей програмного об'єкта можна змінити під час виконання програми;</a:t>
          </a:r>
        </a:p>
      </dgm:t>
    </dgm:pt>
    <dgm:pt modelId="{4149D8CD-B49B-4AAD-A225-A59A9B823FD7}" type="parTrans" cxnId="{191841ED-E20C-46D9-9889-D93AFA215ABA}">
      <dgm:prSet/>
      <dgm:spPr/>
      <dgm:t>
        <a:bodyPr/>
        <a:lstStyle/>
        <a:p>
          <a:endParaRPr lang="uk-UA"/>
        </a:p>
      </dgm:t>
    </dgm:pt>
    <dgm:pt modelId="{5786A3E3-5519-406C-ADDC-DAA7F42D2BA1}" type="sibTrans" cxnId="{191841ED-E20C-46D9-9889-D93AFA215ABA}">
      <dgm:prSet/>
      <dgm:spPr/>
      <dgm:t>
        <a:bodyPr/>
        <a:lstStyle/>
        <a:p>
          <a:endParaRPr lang="uk-UA"/>
        </a:p>
      </dgm:t>
    </dgm:pt>
    <dgm:pt modelId="{F0B0BD9D-B62B-4F75-9124-05EAC00EA465}">
      <dgm:prSet/>
      <dgm:spPr/>
      <dgm:t>
        <a:bodyPr/>
        <a:lstStyle/>
        <a:p>
          <a:pPr>
            <a:buClr>
              <a:schemeClr val="bg1"/>
            </a:buClr>
            <a:buFont typeface="Wingdings" panose="05000000000000000000" pitchFamily="2" charset="2"/>
            <a:buChar char="Ø"/>
          </a:pPr>
          <a:r>
            <a:rPr lang="uk-UA" i="1" noProof="0" dirty="0">
              <a:solidFill>
                <a:schemeClr val="bg1"/>
              </a:solidFill>
            </a:rPr>
            <a:t>як дізнатися про значення властивостей об'єкта.</a:t>
          </a:r>
        </a:p>
      </dgm:t>
    </dgm:pt>
    <dgm:pt modelId="{5205E410-B162-451E-93D1-5EF8470A44EE}" type="parTrans" cxnId="{3B90290F-C2CB-4CB2-BE54-41BE8269898E}">
      <dgm:prSet/>
      <dgm:spPr/>
      <dgm:t>
        <a:bodyPr/>
        <a:lstStyle/>
        <a:p>
          <a:endParaRPr lang="uk-UA"/>
        </a:p>
      </dgm:t>
    </dgm:pt>
    <dgm:pt modelId="{3EEF033D-45BB-4FC1-9680-486980AAC91F}" type="sibTrans" cxnId="{3B90290F-C2CB-4CB2-BE54-41BE8269898E}">
      <dgm:prSet/>
      <dgm:spPr/>
      <dgm:t>
        <a:bodyPr/>
        <a:lstStyle/>
        <a:p>
          <a:endParaRPr lang="uk-UA"/>
        </a:p>
      </dgm:t>
    </dgm:pt>
    <dgm:pt modelId="{AB93E71C-524C-4C12-95D1-307F94E1DED3}" type="pres">
      <dgm:prSet presAssocID="{037F1693-88B3-48D2-839A-3ABD9F34B888}" presName="linear" presStyleCnt="0">
        <dgm:presLayoutVars>
          <dgm:animLvl val="lvl"/>
          <dgm:resizeHandles val="exact"/>
        </dgm:presLayoutVars>
      </dgm:prSet>
      <dgm:spPr/>
    </dgm:pt>
    <dgm:pt modelId="{FDAEBB61-C5ED-4133-A2F7-DAB9B333103F}" type="pres">
      <dgm:prSet presAssocID="{60CDE318-31FA-4F04-9607-291D96EE6197}" presName="parentText" presStyleLbl="node1" presStyleIdx="0" presStyleCnt="2" custLinFactNeighborY="-1840">
        <dgm:presLayoutVars>
          <dgm:chMax val="0"/>
          <dgm:bulletEnabled val="1"/>
        </dgm:presLayoutVars>
      </dgm:prSet>
      <dgm:spPr/>
    </dgm:pt>
    <dgm:pt modelId="{025CB6B8-CA2B-431B-8414-06FEB88A9357}" type="pres">
      <dgm:prSet presAssocID="{60CDE318-31FA-4F04-9607-291D96EE6197}" presName="childText" presStyleLbl="revTx" presStyleIdx="0" presStyleCnt="2">
        <dgm:presLayoutVars>
          <dgm:bulletEnabled val="1"/>
        </dgm:presLayoutVars>
      </dgm:prSet>
      <dgm:spPr/>
    </dgm:pt>
    <dgm:pt modelId="{79A6FD81-FCF4-4CE0-8871-588E983C05B5}" type="pres">
      <dgm:prSet presAssocID="{03BE68DC-2A40-40DE-8DA8-DFADED8E1DB4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FAB089FA-E62B-4CA2-81E6-4269C82BD344}" type="pres">
      <dgm:prSet presAssocID="{03BE68DC-2A40-40DE-8DA8-DFADED8E1DB4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C4DC7102-F914-4070-95FD-C65FDB25F7DB}" type="presOf" srcId="{8A9F366B-4F29-46F5-8532-C59144041838}" destId="{025CB6B8-CA2B-431B-8414-06FEB88A9357}" srcOrd="0" destOrd="2" presId="urn:microsoft.com/office/officeart/2005/8/layout/vList2"/>
    <dgm:cxn modelId="{3B90290F-C2CB-4CB2-BE54-41BE8269898E}" srcId="{03BE68DC-2A40-40DE-8DA8-DFADED8E1DB4}" destId="{F0B0BD9D-B62B-4F75-9124-05EAC00EA465}" srcOrd="3" destOrd="0" parTransId="{5205E410-B162-451E-93D1-5EF8470A44EE}" sibTransId="{3EEF033D-45BB-4FC1-9680-486980AAC91F}"/>
    <dgm:cxn modelId="{1F122F10-1003-4E22-A270-1E5BEAC23D52}" type="presOf" srcId="{27894F7D-489A-491A-A4D9-7E2A96161BB1}" destId="{025CB6B8-CA2B-431B-8414-06FEB88A9357}" srcOrd="0" destOrd="0" presId="urn:microsoft.com/office/officeart/2005/8/layout/vList2"/>
    <dgm:cxn modelId="{22FA991D-5525-4940-8698-7804562BE1D6}" srcId="{03BE68DC-2A40-40DE-8DA8-DFADED8E1DB4}" destId="{4FD549B4-63BE-48ED-B6C4-B260DFA83C84}" srcOrd="0" destOrd="0" parTransId="{B016E491-BAB2-4450-88EC-83719AE108E5}" sibTransId="{F47800CE-A14F-48D9-9555-AF97E3B26CD6}"/>
    <dgm:cxn modelId="{F143882D-7FD8-457E-BC06-286916A62A48}" type="presOf" srcId="{03BE68DC-2A40-40DE-8DA8-DFADED8E1DB4}" destId="{79A6FD81-FCF4-4CE0-8871-588E983C05B5}" srcOrd="0" destOrd="0" presId="urn:microsoft.com/office/officeart/2005/8/layout/vList2"/>
    <dgm:cxn modelId="{18AB1C32-B6C8-4E81-8170-722E6C2EF9B0}" type="presOf" srcId="{842F86C5-5526-4125-AE6F-53E27A5B3E49}" destId="{FAB089FA-E62B-4CA2-81E6-4269C82BD344}" srcOrd="0" destOrd="1" presId="urn:microsoft.com/office/officeart/2005/8/layout/vList2"/>
    <dgm:cxn modelId="{F9193D5F-ECAD-41A5-864A-2B1A717020DC}" type="presOf" srcId="{F0B0BD9D-B62B-4F75-9124-05EAC00EA465}" destId="{FAB089FA-E62B-4CA2-81E6-4269C82BD344}" srcOrd="0" destOrd="3" presId="urn:microsoft.com/office/officeart/2005/8/layout/vList2"/>
    <dgm:cxn modelId="{0B464557-2226-40BC-9039-20ECBA5EE4B3}" srcId="{60CDE318-31FA-4F04-9607-291D96EE6197}" destId="{27894F7D-489A-491A-A4D9-7E2A96161BB1}" srcOrd="0" destOrd="0" parTransId="{0E3331D7-917F-4415-A66A-5116B9A030C1}" sibTransId="{85FE0179-AAAE-4640-BA50-F7E8D5A88857}"/>
    <dgm:cxn modelId="{01568588-BF96-4A5E-A193-60DFE26CE4E5}" srcId="{037F1693-88B3-48D2-839A-3ABD9F34B888}" destId="{60CDE318-31FA-4F04-9607-291D96EE6197}" srcOrd="0" destOrd="0" parTransId="{3DB9B9DF-C1CE-4D8D-B32C-C3B42C7D6483}" sibTransId="{D740E33A-5E5D-4AC8-BAA7-1A64676A5275}"/>
    <dgm:cxn modelId="{0163C78A-98D2-47BE-A6BE-8C2759E5CF32}" type="presOf" srcId="{037F1693-88B3-48D2-839A-3ABD9F34B888}" destId="{AB93E71C-524C-4C12-95D1-307F94E1DED3}" srcOrd="0" destOrd="0" presId="urn:microsoft.com/office/officeart/2005/8/layout/vList2"/>
    <dgm:cxn modelId="{BE28ED9A-2158-4DBD-96F6-F7B8DCBC7447}" srcId="{60CDE318-31FA-4F04-9607-291D96EE6197}" destId="{B0EDDAF1-F1E5-476B-A72E-ACD076E26396}" srcOrd="1" destOrd="0" parTransId="{0D3C067A-8EEF-4E84-B74D-E274E9CB1C3A}" sibTransId="{E5202BB6-26EF-411F-AD2F-1C234E492C74}"/>
    <dgm:cxn modelId="{5F816AAB-9876-4AF3-A6C7-6A21CA2A9CCC}" type="presOf" srcId="{DAC2FF0E-6C72-4943-A7AC-16FD90ACCB08}" destId="{FAB089FA-E62B-4CA2-81E6-4269C82BD344}" srcOrd="0" destOrd="2" presId="urn:microsoft.com/office/officeart/2005/8/layout/vList2"/>
    <dgm:cxn modelId="{155760B5-9C14-408E-B21D-DF1A32DEFB7E}" srcId="{037F1693-88B3-48D2-839A-3ABD9F34B888}" destId="{03BE68DC-2A40-40DE-8DA8-DFADED8E1DB4}" srcOrd="1" destOrd="0" parTransId="{AB4FEA9B-B264-464F-8D41-18A7A6A6A845}" sibTransId="{5F40C798-F8B4-488E-8022-DE0E6F6377DE}"/>
    <dgm:cxn modelId="{EFA902D2-68EE-4B58-8066-C575B64F5DBB}" srcId="{03BE68DC-2A40-40DE-8DA8-DFADED8E1DB4}" destId="{842F86C5-5526-4125-AE6F-53E27A5B3E49}" srcOrd="1" destOrd="0" parTransId="{C4AEF55B-A41A-45AC-A431-2AC4EAF63CAA}" sibTransId="{400F38D7-7C3D-4EE9-B515-CFAF04EE0E56}"/>
    <dgm:cxn modelId="{75EA0FEC-069D-4C56-824F-D2BEC24580E4}" type="presOf" srcId="{60CDE318-31FA-4F04-9607-291D96EE6197}" destId="{FDAEBB61-C5ED-4133-A2F7-DAB9B333103F}" srcOrd="0" destOrd="0" presId="urn:microsoft.com/office/officeart/2005/8/layout/vList2"/>
    <dgm:cxn modelId="{191841ED-E20C-46D9-9889-D93AFA215ABA}" srcId="{03BE68DC-2A40-40DE-8DA8-DFADED8E1DB4}" destId="{DAC2FF0E-6C72-4943-A7AC-16FD90ACCB08}" srcOrd="2" destOrd="0" parTransId="{4149D8CD-B49B-4AAD-A225-A59A9B823FD7}" sibTransId="{5786A3E3-5519-406C-ADDC-DAA7F42D2BA1}"/>
    <dgm:cxn modelId="{AD963AF1-096D-455C-B5D1-92FD970551BB}" srcId="{60CDE318-31FA-4F04-9607-291D96EE6197}" destId="{8A9F366B-4F29-46F5-8532-C59144041838}" srcOrd="2" destOrd="0" parTransId="{DADB8F35-E23E-41EE-B8D9-8D551E47F7B0}" sibTransId="{30B6302E-D5E0-441B-8D26-114E4D590D40}"/>
    <dgm:cxn modelId="{CDA77CF4-62EB-4E74-AED4-ACE4EB15DC24}" type="presOf" srcId="{B0EDDAF1-F1E5-476B-A72E-ACD076E26396}" destId="{025CB6B8-CA2B-431B-8414-06FEB88A9357}" srcOrd="0" destOrd="1" presId="urn:microsoft.com/office/officeart/2005/8/layout/vList2"/>
    <dgm:cxn modelId="{F40390F5-D18F-415C-A38F-1B010A66899D}" type="presOf" srcId="{4FD549B4-63BE-48ED-B6C4-B260DFA83C84}" destId="{FAB089FA-E62B-4CA2-81E6-4269C82BD344}" srcOrd="0" destOrd="0" presId="urn:microsoft.com/office/officeart/2005/8/layout/vList2"/>
    <dgm:cxn modelId="{346B0C16-B6A6-4B18-A8F0-863C020A5BE5}" type="presParOf" srcId="{AB93E71C-524C-4C12-95D1-307F94E1DED3}" destId="{FDAEBB61-C5ED-4133-A2F7-DAB9B333103F}" srcOrd="0" destOrd="0" presId="urn:microsoft.com/office/officeart/2005/8/layout/vList2"/>
    <dgm:cxn modelId="{BE89B20A-7E12-4306-AE6F-9FDC70CFD75F}" type="presParOf" srcId="{AB93E71C-524C-4C12-95D1-307F94E1DED3}" destId="{025CB6B8-CA2B-431B-8414-06FEB88A9357}" srcOrd="1" destOrd="0" presId="urn:microsoft.com/office/officeart/2005/8/layout/vList2"/>
    <dgm:cxn modelId="{5131D80B-B8AD-4C5D-9A10-8D44A90E9B64}" type="presParOf" srcId="{AB93E71C-524C-4C12-95D1-307F94E1DED3}" destId="{79A6FD81-FCF4-4CE0-8871-588E983C05B5}" srcOrd="2" destOrd="0" presId="urn:microsoft.com/office/officeart/2005/8/layout/vList2"/>
    <dgm:cxn modelId="{251775F1-3025-403F-867F-8AA451509BB5}" type="presParOf" srcId="{AB93E71C-524C-4C12-95D1-307F94E1DED3}" destId="{FAB089FA-E62B-4CA2-81E6-4269C82BD344}" srcOrd="3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77BD33-EC30-46AC-BD24-401E734F8176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D44B0D79-7F04-44B9-9C7C-CD28C17613D0}">
      <dgm:prSet phldrT="[Текст]" custT="1"/>
      <dgm:spPr/>
      <dgm:t>
        <a:bodyPr/>
        <a:lstStyle/>
        <a:p>
          <a:r>
            <a:rPr lang="uk-UA" sz="2800" i="1" noProof="0" dirty="0"/>
            <a:t>ім'я</a:t>
          </a:r>
        </a:p>
      </dgm:t>
    </dgm:pt>
    <dgm:pt modelId="{CBC678DE-E0F6-4248-85B7-DD8409BBE0F4}" type="parTrans" cxnId="{F5ABE5B7-449B-46C8-BE46-F3A4F660E09A}">
      <dgm:prSet/>
      <dgm:spPr/>
      <dgm:t>
        <a:bodyPr/>
        <a:lstStyle/>
        <a:p>
          <a:endParaRPr lang="uk-UA" i="1"/>
        </a:p>
      </dgm:t>
    </dgm:pt>
    <dgm:pt modelId="{CB2F3BEF-FA31-40CA-87C5-7058F5D23E9E}" type="sibTrans" cxnId="{F5ABE5B7-449B-46C8-BE46-F3A4F660E09A}">
      <dgm:prSet/>
      <dgm:spPr/>
      <dgm:t>
        <a:bodyPr/>
        <a:lstStyle/>
        <a:p>
          <a:endParaRPr lang="uk-UA" i="1"/>
        </a:p>
      </dgm:t>
    </dgm:pt>
    <dgm:pt modelId="{1B81C372-925C-46FC-96B1-2F1AAF945560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uk-UA" sz="2800" i="1" noProof="0" dirty="0"/>
            <a:t>положення на Сцені,</a:t>
          </a:r>
        </a:p>
      </dgm:t>
    </dgm:pt>
    <dgm:pt modelId="{EFDD7AA1-CE6D-4DAE-A006-A48F62651F7D}" type="parTrans" cxnId="{A6441D21-127F-4A5A-946F-CDEE8A3F4D19}">
      <dgm:prSet/>
      <dgm:spPr/>
      <dgm:t>
        <a:bodyPr/>
        <a:lstStyle/>
        <a:p>
          <a:endParaRPr lang="uk-UA" i="1"/>
        </a:p>
      </dgm:t>
    </dgm:pt>
    <dgm:pt modelId="{EAA467BD-7E67-4E63-841E-1141B6CA2872}" type="sibTrans" cxnId="{A6441D21-127F-4A5A-946F-CDEE8A3F4D19}">
      <dgm:prSet/>
      <dgm:spPr/>
      <dgm:t>
        <a:bodyPr/>
        <a:lstStyle/>
        <a:p>
          <a:endParaRPr lang="uk-UA" i="1"/>
        </a:p>
      </dgm:t>
    </dgm:pt>
    <dgm:pt modelId="{FFF60420-B008-4E57-9B7A-8B5C4B8F1F0F}">
      <dgm:prSet phldrT="[Текст]" custT="1"/>
      <dgm:spPr/>
      <dgm:t>
        <a:bodyPr/>
        <a:lstStyle/>
        <a:p>
          <a:r>
            <a:rPr lang="uk-UA" sz="2800" i="1" noProof="0" dirty="0">
              <a:solidFill>
                <a:srgbClr val="002060"/>
              </a:solidFill>
            </a:rPr>
            <a:t>розміри,</a:t>
          </a:r>
        </a:p>
      </dgm:t>
    </dgm:pt>
    <dgm:pt modelId="{F58F1996-42CF-41B9-87C6-9B7541547FDC}" type="parTrans" cxnId="{62C63869-0694-4175-851B-A15176CAA5F3}">
      <dgm:prSet/>
      <dgm:spPr/>
      <dgm:t>
        <a:bodyPr/>
        <a:lstStyle/>
        <a:p>
          <a:endParaRPr lang="uk-UA" i="1"/>
        </a:p>
      </dgm:t>
    </dgm:pt>
    <dgm:pt modelId="{893D8247-1D02-4E45-A80D-A06E4F50304F}" type="sibTrans" cxnId="{62C63869-0694-4175-851B-A15176CAA5F3}">
      <dgm:prSet/>
      <dgm:spPr/>
      <dgm:t>
        <a:bodyPr/>
        <a:lstStyle/>
        <a:p>
          <a:endParaRPr lang="uk-UA" i="1"/>
        </a:p>
      </dgm:t>
    </dgm:pt>
    <dgm:pt modelId="{574467BF-CB95-4D99-A5FA-460B08A3B1CD}">
      <dgm:prSet phldrT="[Текст]" custT="1"/>
      <dgm:spPr/>
      <dgm:t>
        <a:bodyPr/>
        <a:lstStyle/>
        <a:p>
          <a:r>
            <a:rPr lang="uk-UA" sz="2800" i="1" noProof="0" dirty="0"/>
            <a:t>напрямок, у якому вони будуть рухатися, </a:t>
          </a:r>
        </a:p>
      </dgm:t>
    </dgm:pt>
    <dgm:pt modelId="{0F061BA2-5564-42A8-83BD-2FAEFB9E7F8C}" type="parTrans" cxnId="{30A8916B-4F0E-4CFD-BBDB-2B015C36E62E}">
      <dgm:prSet/>
      <dgm:spPr/>
      <dgm:t>
        <a:bodyPr/>
        <a:lstStyle/>
        <a:p>
          <a:endParaRPr lang="uk-UA" i="1"/>
        </a:p>
      </dgm:t>
    </dgm:pt>
    <dgm:pt modelId="{583EE810-A9FA-4532-AC5C-F17662F9099C}" type="sibTrans" cxnId="{30A8916B-4F0E-4CFD-BBDB-2B015C36E62E}">
      <dgm:prSet/>
      <dgm:spPr/>
      <dgm:t>
        <a:bodyPr/>
        <a:lstStyle/>
        <a:p>
          <a:endParaRPr lang="uk-UA" i="1"/>
        </a:p>
      </dgm:t>
    </dgm:pt>
    <dgm:pt modelId="{9F5EE445-7A33-4127-8BC1-059962E1C614}">
      <dgm:prSet phldrT="[Текст]" custT="1"/>
      <dgm:spPr>
        <a:solidFill>
          <a:srgbClr val="008000"/>
        </a:solidFill>
      </dgm:spPr>
      <dgm:t>
        <a:bodyPr/>
        <a:lstStyle/>
        <a:p>
          <a:r>
            <a:rPr lang="uk-UA" sz="2800" i="1" noProof="0" dirty="0"/>
            <a:t>колір костюма та інші.</a:t>
          </a:r>
        </a:p>
      </dgm:t>
    </dgm:pt>
    <dgm:pt modelId="{475F9FE2-DE50-4ED5-94D7-25AAC6560F43}" type="parTrans" cxnId="{4C67BFCF-DF16-4FDF-B4C8-8AE80FFCF06F}">
      <dgm:prSet/>
      <dgm:spPr/>
      <dgm:t>
        <a:bodyPr/>
        <a:lstStyle/>
        <a:p>
          <a:endParaRPr lang="uk-UA" i="1"/>
        </a:p>
      </dgm:t>
    </dgm:pt>
    <dgm:pt modelId="{F0BBC386-8CAE-4059-9B98-893DE28D7BE6}" type="sibTrans" cxnId="{4C67BFCF-DF16-4FDF-B4C8-8AE80FFCF06F}">
      <dgm:prSet/>
      <dgm:spPr/>
      <dgm:t>
        <a:bodyPr/>
        <a:lstStyle/>
        <a:p>
          <a:endParaRPr lang="uk-UA" i="1"/>
        </a:p>
      </dgm:t>
    </dgm:pt>
    <dgm:pt modelId="{C1C788E7-40FA-4439-878F-2CC8367B8F22}" type="pres">
      <dgm:prSet presAssocID="{BD77BD33-EC30-46AC-BD24-401E734F8176}" presName="Name0" presStyleCnt="0">
        <dgm:presLayoutVars>
          <dgm:chMax val="7"/>
          <dgm:chPref val="7"/>
          <dgm:dir/>
        </dgm:presLayoutVars>
      </dgm:prSet>
      <dgm:spPr/>
    </dgm:pt>
    <dgm:pt modelId="{0B7B7FCB-7340-4C8C-9CEC-44D83247E09F}" type="pres">
      <dgm:prSet presAssocID="{BD77BD33-EC30-46AC-BD24-401E734F8176}" presName="Name1" presStyleCnt="0"/>
      <dgm:spPr/>
    </dgm:pt>
    <dgm:pt modelId="{8D39F2BC-8176-4C61-8E04-72E8B55182E0}" type="pres">
      <dgm:prSet presAssocID="{BD77BD33-EC30-46AC-BD24-401E734F8176}" presName="cycle" presStyleCnt="0"/>
      <dgm:spPr/>
    </dgm:pt>
    <dgm:pt modelId="{09BAB6D9-5BBE-46FE-9243-AD21CFADB3C1}" type="pres">
      <dgm:prSet presAssocID="{BD77BD33-EC30-46AC-BD24-401E734F8176}" presName="srcNode" presStyleLbl="node1" presStyleIdx="0" presStyleCnt="5"/>
      <dgm:spPr/>
    </dgm:pt>
    <dgm:pt modelId="{C7661E35-6C55-4B51-BE17-D9D67599F310}" type="pres">
      <dgm:prSet presAssocID="{BD77BD33-EC30-46AC-BD24-401E734F8176}" presName="conn" presStyleLbl="parChTrans1D2" presStyleIdx="0" presStyleCnt="1"/>
      <dgm:spPr/>
    </dgm:pt>
    <dgm:pt modelId="{7DF117A4-BB7B-4C63-B83D-1D769ED77955}" type="pres">
      <dgm:prSet presAssocID="{BD77BD33-EC30-46AC-BD24-401E734F8176}" presName="extraNode" presStyleLbl="node1" presStyleIdx="0" presStyleCnt="5"/>
      <dgm:spPr/>
    </dgm:pt>
    <dgm:pt modelId="{79FA0555-FEE1-4173-AD86-0A4FAA4240E0}" type="pres">
      <dgm:prSet presAssocID="{BD77BD33-EC30-46AC-BD24-401E734F8176}" presName="dstNode" presStyleLbl="node1" presStyleIdx="0" presStyleCnt="5"/>
      <dgm:spPr/>
    </dgm:pt>
    <dgm:pt modelId="{EE2EA9E0-CBE5-43E4-BB02-325D168626A4}" type="pres">
      <dgm:prSet presAssocID="{D44B0D79-7F04-44B9-9C7C-CD28C17613D0}" presName="text_1" presStyleLbl="node1" presStyleIdx="0" presStyleCnt="5" custScaleY="119983">
        <dgm:presLayoutVars>
          <dgm:bulletEnabled val="1"/>
        </dgm:presLayoutVars>
      </dgm:prSet>
      <dgm:spPr/>
    </dgm:pt>
    <dgm:pt modelId="{F906E761-2B35-4D8A-8B73-C29A5CF5CBDF}" type="pres">
      <dgm:prSet presAssocID="{D44B0D79-7F04-44B9-9C7C-CD28C17613D0}" presName="accent_1" presStyleCnt="0"/>
      <dgm:spPr/>
    </dgm:pt>
    <dgm:pt modelId="{27878C57-BBF6-4C22-88FA-1C3D4933722D}" type="pres">
      <dgm:prSet presAssocID="{D44B0D79-7F04-44B9-9C7C-CD28C17613D0}" presName="accentRepeatNode" presStyleLbl="solidFgAcc1" presStyleIdx="0" presStyleCnt="5"/>
      <dgm:spPr/>
    </dgm:pt>
    <dgm:pt modelId="{AD2F74AD-5B6A-4346-8349-090AC68FEE9A}" type="pres">
      <dgm:prSet presAssocID="{1B81C372-925C-46FC-96B1-2F1AAF945560}" presName="text_2" presStyleLbl="node1" presStyleIdx="1" presStyleCnt="5" custScaleY="119983">
        <dgm:presLayoutVars>
          <dgm:bulletEnabled val="1"/>
        </dgm:presLayoutVars>
      </dgm:prSet>
      <dgm:spPr/>
    </dgm:pt>
    <dgm:pt modelId="{EC0276CD-B669-4245-86BE-66420155BEF4}" type="pres">
      <dgm:prSet presAssocID="{1B81C372-925C-46FC-96B1-2F1AAF945560}" presName="accent_2" presStyleCnt="0"/>
      <dgm:spPr/>
    </dgm:pt>
    <dgm:pt modelId="{E63EBB38-5984-4F74-98F1-254621592311}" type="pres">
      <dgm:prSet presAssocID="{1B81C372-925C-46FC-96B1-2F1AAF945560}" presName="accentRepeatNode" presStyleLbl="solidFgAcc1" presStyleIdx="1" presStyleCnt="5"/>
      <dgm:spPr/>
    </dgm:pt>
    <dgm:pt modelId="{46297F79-2755-4E7F-87B4-88629DD167EF}" type="pres">
      <dgm:prSet presAssocID="{FFF60420-B008-4E57-9B7A-8B5C4B8F1F0F}" presName="text_3" presStyleLbl="node1" presStyleIdx="2" presStyleCnt="5" custScaleY="119983" custLinFactNeighborY="-4835">
        <dgm:presLayoutVars>
          <dgm:bulletEnabled val="1"/>
        </dgm:presLayoutVars>
      </dgm:prSet>
      <dgm:spPr/>
    </dgm:pt>
    <dgm:pt modelId="{00F75627-8B37-47AF-A999-4F6E49849E6B}" type="pres">
      <dgm:prSet presAssocID="{FFF60420-B008-4E57-9B7A-8B5C4B8F1F0F}" presName="accent_3" presStyleCnt="0"/>
      <dgm:spPr/>
    </dgm:pt>
    <dgm:pt modelId="{D13D7DA6-9D1E-4150-A6AE-C6ABC36166D5}" type="pres">
      <dgm:prSet presAssocID="{FFF60420-B008-4E57-9B7A-8B5C4B8F1F0F}" presName="accentRepeatNode" presStyleLbl="solidFgAcc1" presStyleIdx="2" presStyleCnt="5" custLinFactNeighborY="-3828"/>
      <dgm:spPr/>
    </dgm:pt>
    <dgm:pt modelId="{E97A966C-ADE1-481C-9602-29D743F1F5D5}" type="pres">
      <dgm:prSet presAssocID="{574467BF-CB95-4D99-A5FA-460B08A3B1CD}" presName="text_4" presStyleLbl="node1" presStyleIdx="3" presStyleCnt="5" custScaleY="136472">
        <dgm:presLayoutVars>
          <dgm:bulletEnabled val="1"/>
        </dgm:presLayoutVars>
      </dgm:prSet>
      <dgm:spPr/>
    </dgm:pt>
    <dgm:pt modelId="{9E25BE06-63B3-417D-8D1F-AE7788C8D10B}" type="pres">
      <dgm:prSet presAssocID="{574467BF-CB95-4D99-A5FA-460B08A3B1CD}" presName="accent_4" presStyleCnt="0"/>
      <dgm:spPr/>
    </dgm:pt>
    <dgm:pt modelId="{AA2029A9-878F-42BF-A694-5944B1AD983E}" type="pres">
      <dgm:prSet presAssocID="{574467BF-CB95-4D99-A5FA-460B08A3B1CD}" presName="accentRepeatNode" presStyleLbl="solidFgAcc1" presStyleIdx="3" presStyleCnt="5"/>
      <dgm:spPr/>
    </dgm:pt>
    <dgm:pt modelId="{A75E9348-9280-4796-BDCC-B84F04B5A654}" type="pres">
      <dgm:prSet presAssocID="{9F5EE445-7A33-4127-8BC1-059962E1C614}" presName="text_5" presStyleLbl="node1" presStyleIdx="4" presStyleCnt="5" custScaleY="119983">
        <dgm:presLayoutVars>
          <dgm:bulletEnabled val="1"/>
        </dgm:presLayoutVars>
      </dgm:prSet>
      <dgm:spPr/>
    </dgm:pt>
    <dgm:pt modelId="{A3EEC0C6-EE50-4B2B-A384-D5DAA61F2CD8}" type="pres">
      <dgm:prSet presAssocID="{9F5EE445-7A33-4127-8BC1-059962E1C614}" presName="accent_5" presStyleCnt="0"/>
      <dgm:spPr/>
    </dgm:pt>
    <dgm:pt modelId="{0589A8B4-BF53-4D85-9C3C-5A5EA39FC1AC}" type="pres">
      <dgm:prSet presAssocID="{9F5EE445-7A33-4127-8BC1-059962E1C614}" presName="accentRepeatNode" presStyleLbl="solidFgAcc1" presStyleIdx="4" presStyleCnt="5"/>
      <dgm:spPr/>
    </dgm:pt>
  </dgm:ptLst>
  <dgm:cxnLst>
    <dgm:cxn modelId="{A6441D21-127F-4A5A-946F-CDEE8A3F4D19}" srcId="{BD77BD33-EC30-46AC-BD24-401E734F8176}" destId="{1B81C372-925C-46FC-96B1-2F1AAF945560}" srcOrd="1" destOrd="0" parTransId="{EFDD7AA1-CE6D-4DAE-A006-A48F62651F7D}" sibTransId="{EAA467BD-7E67-4E63-841E-1141B6CA2872}"/>
    <dgm:cxn modelId="{3B3A4033-91B6-4651-849D-C1EE9494A415}" type="presOf" srcId="{BD77BD33-EC30-46AC-BD24-401E734F8176}" destId="{C1C788E7-40FA-4439-878F-2CC8367B8F22}" srcOrd="0" destOrd="0" presId="urn:microsoft.com/office/officeart/2008/layout/VerticalCurvedList"/>
    <dgm:cxn modelId="{BAD4A83F-B957-40AA-B010-2259AF131FBB}" type="presOf" srcId="{9F5EE445-7A33-4127-8BC1-059962E1C614}" destId="{A75E9348-9280-4796-BDCC-B84F04B5A654}" srcOrd="0" destOrd="0" presId="urn:microsoft.com/office/officeart/2008/layout/VerticalCurvedList"/>
    <dgm:cxn modelId="{62C63869-0694-4175-851B-A15176CAA5F3}" srcId="{BD77BD33-EC30-46AC-BD24-401E734F8176}" destId="{FFF60420-B008-4E57-9B7A-8B5C4B8F1F0F}" srcOrd="2" destOrd="0" parTransId="{F58F1996-42CF-41B9-87C6-9B7541547FDC}" sibTransId="{893D8247-1D02-4E45-A80D-A06E4F50304F}"/>
    <dgm:cxn modelId="{30A8916B-4F0E-4CFD-BBDB-2B015C36E62E}" srcId="{BD77BD33-EC30-46AC-BD24-401E734F8176}" destId="{574467BF-CB95-4D99-A5FA-460B08A3B1CD}" srcOrd="3" destOrd="0" parTransId="{0F061BA2-5564-42A8-83BD-2FAEFB9E7F8C}" sibTransId="{583EE810-A9FA-4532-AC5C-F17662F9099C}"/>
    <dgm:cxn modelId="{59BCDC85-CEE0-4294-9FB0-6B609471D905}" type="presOf" srcId="{574467BF-CB95-4D99-A5FA-460B08A3B1CD}" destId="{E97A966C-ADE1-481C-9602-29D743F1F5D5}" srcOrd="0" destOrd="0" presId="urn:microsoft.com/office/officeart/2008/layout/VerticalCurvedList"/>
    <dgm:cxn modelId="{A69E3987-9B80-4103-A19E-5090F1A20AE9}" type="presOf" srcId="{1B81C372-925C-46FC-96B1-2F1AAF945560}" destId="{AD2F74AD-5B6A-4346-8349-090AC68FEE9A}" srcOrd="0" destOrd="0" presId="urn:microsoft.com/office/officeart/2008/layout/VerticalCurvedList"/>
    <dgm:cxn modelId="{27E044B7-6DA3-41AE-91C5-4124E7D1B7D5}" type="presOf" srcId="{D44B0D79-7F04-44B9-9C7C-CD28C17613D0}" destId="{EE2EA9E0-CBE5-43E4-BB02-325D168626A4}" srcOrd="0" destOrd="0" presId="urn:microsoft.com/office/officeart/2008/layout/VerticalCurvedList"/>
    <dgm:cxn modelId="{F5ABE5B7-449B-46C8-BE46-F3A4F660E09A}" srcId="{BD77BD33-EC30-46AC-BD24-401E734F8176}" destId="{D44B0D79-7F04-44B9-9C7C-CD28C17613D0}" srcOrd="0" destOrd="0" parTransId="{CBC678DE-E0F6-4248-85B7-DD8409BBE0F4}" sibTransId="{CB2F3BEF-FA31-40CA-87C5-7058F5D23E9E}"/>
    <dgm:cxn modelId="{515F73BE-0876-4821-81BD-362967BA7243}" type="presOf" srcId="{FFF60420-B008-4E57-9B7A-8B5C4B8F1F0F}" destId="{46297F79-2755-4E7F-87B4-88629DD167EF}" srcOrd="0" destOrd="0" presId="urn:microsoft.com/office/officeart/2008/layout/VerticalCurvedList"/>
    <dgm:cxn modelId="{184A32C5-9C7D-4FEF-947F-7A0B3DCB90D4}" type="presOf" srcId="{CB2F3BEF-FA31-40CA-87C5-7058F5D23E9E}" destId="{C7661E35-6C55-4B51-BE17-D9D67599F310}" srcOrd="0" destOrd="0" presId="urn:microsoft.com/office/officeart/2008/layout/VerticalCurvedList"/>
    <dgm:cxn modelId="{4C67BFCF-DF16-4FDF-B4C8-8AE80FFCF06F}" srcId="{BD77BD33-EC30-46AC-BD24-401E734F8176}" destId="{9F5EE445-7A33-4127-8BC1-059962E1C614}" srcOrd="4" destOrd="0" parTransId="{475F9FE2-DE50-4ED5-94D7-25AAC6560F43}" sibTransId="{F0BBC386-8CAE-4059-9B98-893DE28D7BE6}"/>
    <dgm:cxn modelId="{9EA14DE7-2001-43F9-B8C3-DF9C2257522E}" type="presParOf" srcId="{C1C788E7-40FA-4439-878F-2CC8367B8F22}" destId="{0B7B7FCB-7340-4C8C-9CEC-44D83247E09F}" srcOrd="0" destOrd="0" presId="urn:microsoft.com/office/officeart/2008/layout/VerticalCurvedList"/>
    <dgm:cxn modelId="{A5D2100C-23AF-4537-A213-8DEF49AA998F}" type="presParOf" srcId="{0B7B7FCB-7340-4C8C-9CEC-44D83247E09F}" destId="{8D39F2BC-8176-4C61-8E04-72E8B55182E0}" srcOrd="0" destOrd="0" presId="urn:microsoft.com/office/officeart/2008/layout/VerticalCurvedList"/>
    <dgm:cxn modelId="{60EB1EBD-90AD-4D62-911F-21391F981FF8}" type="presParOf" srcId="{8D39F2BC-8176-4C61-8E04-72E8B55182E0}" destId="{09BAB6D9-5BBE-46FE-9243-AD21CFADB3C1}" srcOrd="0" destOrd="0" presId="urn:microsoft.com/office/officeart/2008/layout/VerticalCurvedList"/>
    <dgm:cxn modelId="{70C6A1CC-C5DB-4395-B074-7411809DD664}" type="presParOf" srcId="{8D39F2BC-8176-4C61-8E04-72E8B55182E0}" destId="{C7661E35-6C55-4B51-BE17-D9D67599F310}" srcOrd="1" destOrd="0" presId="urn:microsoft.com/office/officeart/2008/layout/VerticalCurvedList"/>
    <dgm:cxn modelId="{221279E6-8D30-49CE-8659-CED2A1958621}" type="presParOf" srcId="{8D39F2BC-8176-4C61-8E04-72E8B55182E0}" destId="{7DF117A4-BB7B-4C63-B83D-1D769ED77955}" srcOrd="2" destOrd="0" presId="urn:microsoft.com/office/officeart/2008/layout/VerticalCurvedList"/>
    <dgm:cxn modelId="{C11E5688-80AB-41F5-95AF-A3441905AB0A}" type="presParOf" srcId="{8D39F2BC-8176-4C61-8E04-72E8B55182E0}" destId="{79FA0555-FEE1-4173-AD86-0A4FAA4240E0}" srcOrd="3" destOrd="0" presId="urn:microsoft.com/office/officeart/2008/layout/VerticalCurvedList"/>
    <dgm:cxn modelId="{414E7D10-7E6D-448F-8AF6-D20C37DC0DEC}" type="presParOf" srcId="{0B7B7FCB-7340-4C8C-9CEC-44D83247E09F}" destId="{EE2EA9E0-CBE5-43E4-BB02-325D168626A4}" srcOrd="1" destOrd="0" presId="urn:microsoft.com/office/officeart/2008/layout/VerticalCurvedList"/>
    <dgm:cxn modelId="{63064430-D5E4-4125-8A2E-055B90378C24}" type="presParOf" srcId="{0B7B7FCB-7340-4C8C-9CEC-44D83247E09F}" destId="{F906E761-2B35-4D8A-8B73-C29A5CF5CBDF}" srcOrd="2" destOrd="0" presId="urn:microsoft.com/office/officeart/2008/layout/VerticalCurvedList"/>
    <dgm:cxn modelId="{3E90BECD-3ED0-4497-B990-75625CDEA8B7}" type="presParOf" srcId="{F906E761-2B35-4D8A-8B73-C29A5CF5CBDF}" destId="{27878C57-BBF6-4C22-88FA-1C3D4933722D}" srcOrd="0" destOrd="0" presId="urn:microsoft.com/office/officeart/2008/layout/VerticalCurvedList"/>
    <dgm:cxn modelId="{E3C1D84C-FDD4-4CAD-A0D5-EB67777F07FA}" type="presParOf" srcId="{0B7B7FCB-7340-4C8C-9CEC-44D83247E09F}" destId="{AD2F74AD-5B6A-4346-8349-090AC68FEE9A}" srcOrd="3" destOrd="0" presId="urn:microsoft.com/office/officeart/2008/layout/VerticalCurvedList"/>
    <dgm:cxn modelId="{F284A45B-A820-4966-8D75-55F296D2955A}" type="presParOf" srcId="{0B7B7FCB-7340-4C8C-9CEC-44D83247E09F}" destId="{EC0276CD-B669-4245-86BE-66420155BEF4}" srcOrd="4" destOrd="0" presId="urn:microsoft.com/office/officeart/2008/layout/VerticalCurvedList"/>
    <dgm:cxn modelId="{DC8D7196-2049-4ED4-8420-4953330DA0A7}" type="presParOf" srcId="{EC0276CD-B669-4245-86BE-66420155BEF4}" destId="{E63EBB38-5984-4F74-98F1-254621592311}" srcOrd="0" destOrd="0" presId="urn:microsoft.com/office/officeart/2008/layout/VerticalCurvedList"/>
    <dgm:cxn modelId="{0BE6CD36-F713-4670-8C52-E86D77C01A88}" type="presParOf" srcId="{0B7B7FCB-7340-4C8C-9CEC-44D83247E09F}" destId="{46297F79-2755-4E7F-87B4-88629DD167EF}" srcOrd="5" destOrd="0" presId="urn:microsoft.com/office/officeart/2008/layout/VerticalCurvedList"/>
    <dgm:cxn modelId="{0917D814-F178-4633-9370-5D39485E5431}" type="presParOf" srcId="{0B7B7FCB-7340-4C8C-9CEC-44D83247E09F}" destId="{00F75627-8B37-47AF-A999-4F6E49849E6B}" srcOrd="6" destOrd="0" presId="urn:microsoft.com/office/officeart/2008/layout/VerticalCurvedList"/>
    <dgm:cxn modelId="{5F6E4A7F-75EC-4A8B-8694-775BA0D1AFC4}" type="presParOf" srcId="{00F75627-8B37-47AF-A999-4F6E49849E6B}" destId="{D13D7DA6-9D1E-4150-A6AE-C6ABC36166D5}" srcOrd="0" destOrd="0" presId="urn:microsoft.com/office/officeart/2008/layout/VerticalCurvedList"/>
    <dgm:cxn modelId="{C6DCAC9D-4B18-405F-A389-72B125D12799}" type="presParOf" srcId="{0B7B7FCB-7340-4C8C-9CEC-44D83247E09F}" destId="{E97A966C-ADE1-481C-9602-29D743F1F5D5}" srcOrd="7" destOrd="0" presId="urn:microsoft.com/office/officeart/2008/layout/VerticalCurvedList"/>
    <dgm:cxn modelId="{0D6C2F8F-8724-4805-9FDC-89C02C7B9100}" type="presParOf" srcId="{0B7B7FCB-7340-4C8C-9CEC-44D83247E09F}" destId="{9E25BE06-63B3-417D-8D1F-AE7788C8D10B}" srcOrd="8" destOrd="0" presId="urn:microsoft.com/office/officeart/2008/layout/VerticalCurvedList"/>
    <dgm:cxn modelId="{29B03BE2-DC72-4FD3-BDDA-087524F92E93}" type="presParOf" srcId="{9E25BE06-63B3-417D-8D1F-AE7788C8D10B}" destId="{AA2029A9-878F-42BF-A694-5944B1AD983E}" srcOrd="0" destOrd="0" presId="urn:microsoft.com/office/officeart/2008/layout/VerticalCurvedList"/>
    <dgm:cxn modelId="{DCD04459-4A98-483D-B10A-E61E87A416CF}" type="presParOf" srcId="{0B7B7FCB-7340-4C8C-9CEC-44D83247E09F}" destId="{A75E9348-9280-4796-BDCC-B84F04B5A654}" srcOrd="9" destOrd="0" presId="urn:microsoft.com/office/officeart/2008/layout/VerticalCurvedList"/>
    <dgm:cxn modelId="{21EA59D5-F144-45AD-A2A3-427892853732}" type="presParOf" srcId="{0B7B7FCB-7340-4C8C-9CEC-44D83247E09F}" destId="{A3EEC0C6-EE50-4B2B-A384-D5DAA61F2CD8}" srcOrd="10" destOrd="0" presId="urn:microsoft.com/office/officeart/2008/layout/VerticalCurvedList"/>
    <dgm:cxn modelId="{2ECFC1B1-5399-416D-BE72-73A6533DDC7B}" type="presParOf" srcId="{A3EEC0C6-EE50-4B2B-A384-D5DAA61F2CD8}" destId="{0589A8B4-BF53-4D85-9C3C-5A5EA39FC1A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AEBB61-C5ED-4133-A2F7-DAB9B333103F}">
      <dsp:nvSpPr>
        <dsp:cNvPr id="0" name=""/>
        <dsp:cNvSpPr/>
      </dsp:nvSpPr>
      <dsp:spPr>
        <a:xfrm>
          <a:off x="0" y="22707"/>
          <a:ext cx="12050141" cy="719549"/>
        </a:xfrm>
        <a:prstGeom prst="roundRect">
          <a:avLst/>
        </a:prstGeom>
        <a:solidFill>
          <a:srgbClr val="0070C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000" b="1" i="1" kern="1200" dirty="0"/>
            <a:t>Пригадай</a:t>
          </a:r>
        </a:p>
      </dsp:txBody>
      <dsp:txXfrm>
        <a:off x="35125" y="57832"/>
        <a:ext cx="11979891" cy="649299"/>
      </dsp:txXfrm>
    </dsp:sp>
    <dsp:sp modelId="{025CB6B8-CA2B-431B-8414-06FEB88A9357}">
      <dsp:nvSpPr>
        <dsp:cNvPr id="0" name=""/>
        <dsp:cNvSpPr/>
      </dsp:nvSpPr>
      <dsp:spPr>
        <a:xfrm>
          <a:off x="0" y="770252"/>
          <a:ext cx="12050141" cy="1521450"/>
        </a:xfrm>
        <a:prstGeom prst="rect">
          <a:avLst/>
        </a:prstGeom>
        <a:solidFill>
          <a:srgbClr val="FFFF00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2592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lr>
              <a:srgbClr val="FF0000"/>
            </a:buClr>
            <a:buFont typeface="Wingdings" panose="05000000000000000000" pitchFamily="2" charset="2"/>
            <a:buChar char="Ø"/>
          </a:pPr>
          <a:r>
            <a:rPr lang="uk-UA" sz="2300" i="1" kern="1200" noProof="0"/>
            <a:t>що таке програма;</a:t>
          </a:r>
          <a:endParaRPr lang="uk-UA" sz="2300" i="1" kern="1200" noProof="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lr>
              <a:srgbClr val="FF0000"/>
            </a:buClr>
            <a:buFont typeface="Wingdings" panose="05000000000000000000" pitchFamily="2" charset="2"/>
            <a:buChar char="Ø"/>
          </a:pPr>
          <a:r>
            <a:rPr lang="ru-RU" sz="2300" i="1" kern="1200" noProof="0" dirty="0"/>
            <a:t>як створюють програми в середовищі виконання алгоритмів Скретч;</a:t>
          </a:r>
          <a:endParaRPr lang="uk-UA" sz="2300" i="1" kern="1200" noProof="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lr>
              <a:srgbClr val="FF0000"/>
            </a:buClr>
            <a:buFont typeface="Wingdings" panose="05000000000000000000" pitchFamily="2" charset="2"/>
            <a:buChar char="Ø"/>
          </a:pPr>
          <a:r>
            <a:rPr lang="ru-RU" sz="2300" i="1" kern="1200" noProof="0" dirty="0"/>
            <a:t>як дізнатись, які об'єкти використовують у проекті, складеному в </a:t>
          </a:r>
          <a:r>
            <a:rPr lang="ru-RU" sz="2300" i="1" kern="1200" noProof="0" dirty="0" err="1"/>
            <a:t>середовищі</a:t>
          </a:r>
          <a:r>
            <a:rPr lang="ru-RU" sz="2300" i="1" kern="1200" noProof="0" dirty="0"/>
            <a:t> Скретч.</a:t>
          </a:r>
          <a:endParaRPr lang="uk-UA" sz="2300" i="1" kern="1200" noProof="0" dirty="0"/>
        </a:p>
      </dsp:txBody>
      <dsp:txXfrm>
        <a:off x="0" y="770252"/>
        <a:ext cx="12050141" cy="1521450"/>
      </dsp:txXfrm>
    </dsp:sp>
    <dsp:sp modelId="{79A6FD81-FCF4-4CE0-8871-588E983C05B5}">
      <dsp:nvSpPr>
        <dsp:cNvPr id="0" name=""/>
        <dsp:cNvSpPr/>
      </dsp:nvSpPr>
      <dsp:spPr>
        <a:xfrm>
          <a:off x="0" y="2291702"/>
          <a:ext cx="12050141" cy="719549"/>
        </a:xfrm>
        <a:prstGeom prst="roundRect">
          <a:avLst/>
        </a:prstGeom>
        <a:solidFill>
          <a:srgbClr val="008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000" b="1" i="1" kern="1200"/>
            <a:t>Ти дізнаєшся</a:t>
          </a:r>
          <a:endParaRPr lang="uk-UA" sz="3000" b="1" i="1" kern="1200" dirty="0"/>
        </a:p>
      </dsp:txBody>
      <dsp:txXfrm>
        <a:off x="35125" y="2326827"/>
        <a:ext cx="11979891" cy="649299"/>
      </dsp:txXfrm>
    </dsp:sp>
    <dsp:sp modelId="{FAB089FA-E62B-4CA2-81E6-4269C82BD344}">
      <dsp:nvSpPr>
        <dsp:cNvPr id="0" name=""/>
        <dsp:cNvSpPr/>
      </dsp:nvSpPr>
      <dsp:spPr>
        <a:xfrm>
          <a:off x="0" y="3011252"/>
          <a:ext cx="12050141" cy="2235600"/>
        </a:xfrm>
        <a:prstGeom prst="rect">
          <a:avLst/>
        </a:prstGeom>
        <a:solidFill>
          <a:srgbClr val="7030A0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2592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lr>
              <a:schemeClr val="bg1"/>
            </a:buClr>
            <a:buFont typeface="Wingdings" panose="05000000000000000000" pitchFamily="2" charset="2"/>
            <a:buChar char="Ø"/>
          </a:pPr>
          <a:r>
            <a:rPr lang="uk-UA" sz="2300" i="1" kern="1200" noProof="0" dirty="0">
              <a:solidFill>
                <a:schemeClr val="bg1"/>
              </a:solidFill>
            </a:rPr>
            <a:t>що таке програмний об’єкт;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lr>
              <a:schemeClr val="bg1"/>
            </a:buClr>
            <a:buFont typeface="Wingdings" panose="05000000000000000000" pitchFamily="2" charset="2"/>
            <a:buChar char="Ø"/>
          </a:pPr>
          <a:r>
            <a:rPr lang="uk-UA" sz="2300" i="1" kern="1200" noProof="0" dirty="0">
              <a:solidFill>
                <a:schemeClr val="bg1"/>
              </a:solidFill>
            </a:rPr>
            <a:t>значення яких властивостей програмного об'єкта можна змінити у вікні середовища </a:t>
          </a:r>
          <a:r>
            <a:rPr lang="uk-UA" sz="2300" i="1" kern="1200" noProof="0" dirty="0" err="1">
              <a:solidFill>
                <a:schemeClr val="bg1"/>
              </a:solidFill>
            </a:rPr>
            <a:t>Скретч</a:t>
          </a:r>
          <a:r>
            <a:rPr lang="uk-UA" sz="2300" i="1" kern="1200" noProof="0" dirty="0">
              <a:solidFill>
                <a:schemeClr val="bg1"/>
              </a:solidFill>
            </a:rPr>
            <a:t>;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lr>
              <a:schemeClr val="bg1"/>
            </a:buClr>
            <a:buFont typeface="Wingdings" panose="05000000000000000000" pitchFamily="2" charset="2"/>
            <a:buChar char="Ø"/>
          </a:pPr>
          <a:r>
            <a:rPr lang="uk-UA" sz="2300" i="1" kern="1200" noProof="0" dirty="0">
              <a:solidFill>
                <a:schemeClr val="bg1"/>
              </a:solidFill>
            </a:rPr>
            <a:t>значення яких властивостей програмного об'єкта можна змінити під час виконання програми;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lr>
              <a:schemeClr val="bg1"/>
            </a:buClr>
            <a:buFont typeface="Wingdings" panose="05000000000000000000" pitchFamily="2" charset="2"/>
            <a:buChar char="Ø"/>
          </a:pPr>
          <a:r>
            <a:rPr lang="uk-UA" sz="2300" i="1" kern="1200" noProof="0" dirty="0">
              <a:solidFill>
                <a:schemeClr val="bg1"/>
              </a:solidFill>
            </a:rPr>
            <a:t>як дізнатися про значення властивостей об'єкта.</a:t>
          </a:r>
        </a:p>
      </dsp:txBody>
      <dsp:txXfrm>
        <a:off x="0" y="3011252"/>
        <a:ext cx="12050141" cy="22356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661E35-6C55-4B51-BE17-D9D67599F310}">
      <dsp:nvSpPr>
        <dsp:cNvPr id="0" name=""/>
        <dsp:cNvSpPr/>
      </dsp:nvSpPr>
      <dsp:spPr>
        <a:xfrm>
          <a:off x="-5697701" y="-872148"/>
          <a:ext cx="6783534" cy="6783534"/>
        </a:xfrm>
        <a:prstGeom prst="blockArc">
          <a:avLst>
            <a:gd name="adj1" fmla="val 18900000"/>
            <a:gd name="adj2" fmla="val 2700000"/>
            <a:gd name="adj3" fmla="val 318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2EA9E0-CBE5-43E4-BB02-325D168626A4}">
      <dsp:nvSpPr>
        <dsp:cNvPr id="0" name=""/>
        <dsp:cNvSpPr/>
      </dsp:nvSpPr>
      <dsp:spPr>
        <a:xfrm>
          <a:off x="474656" y="251894"/>
          <a:ext cx="6975666" cy="75602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0147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i="1" kern="1200" noProof="0" dirty="0"/>
            <a:t>ім'я</a:t>
          </a:r>
        </a:p>
      </dsp:txBody>
      <dsp:txXfrm>
        <a:off x="474656" y="251894"/>
        <a:ext cx="6975666" cy="756020"/>
      </dsp:txXfrm>
    </dsp:sp>
    <dsp:sp modelId="{27878C57-BBF6-4C22-88FA-1C3D4933722D}">
      <dsp:nvSpPr>
        <dsp:cNvPr id="0" name=""/>
        <dsp:cNvSpPr/>
      </dsp:nvSpPr>
      <dsp:spPr>
        <a:xfrm>
          <a:off x="80839" y="236088"/>
          <a:ext cx="787632" cy="78763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D2F74AD-5B6A-4346-8349-090AC68FEE9A}">
      <dsp:nvSpPr>
        <dsp:cNvPr id="0" name=""/>
        <dsp:cNvSpPr/>
      </dsp:nvSpPr>
      <dsp:spPr>
        <a:xfrm>
          <a:off x="926171" y="1196751"/>
          <a:ext cx="6524150" cy="756020"/>
        </a:xfrm>
        <a:prstGeom prst="rect">
          <a:avLst/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0147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i="1" kern="1200" noProof="0" dirty="0"/>
            <a:t>положення на Сцені,</a:t>
          </a:r>
        </a:p>
      </dsp:txBody>
      <dsp:txXfrm>
        <a:off x="926171" y="1196751"/>
        <a:ext cx="6524150" cy="756020"/>
      </dsp:txXfrm>
    </dsp:sp>
    <dsp:sp modelId="{E63EBB38-5984-4F74-98F1-254621592311}">
      <dsp:nvSpPr>
        <dsp:cNvPr id="0" name=""/>
        <dsp:cNvSpPr/>
      </dsp:nvSpPr>
      <dsp:spPr>
        <a:xfrm>
          <a:off x="532355" y="1180945"/>
          <a:ext cx="787632" cy="78763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6297F79-2755-4E7F-87B4-88629DD167EF}">
      <dsp:nvSpPr>
        <dsp:cNvPr id="0" name=""/>
        <dsp:cNvSpPr/>
      </dsp:nvSpPr>
      <dsp:spPr>
        <a:xfrm>
          <a:off x="1064750" y="2111142"/>
          <a:ext cx="6385571" cy="75602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0147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i="1" kern="1200" noProof="0" dirty="0">
              <a:solidFill>
                <a:srgbClr val="002060"/>
              </a:solidFill>
            </a:rPr>
            <a:t>розміри,</a:t>
          </a:r>
        </a:p>
      </dsp:txBody>
      <dsp:txXfrm>
        <a:off x="1064750" y="2111142"/>
        <a:ext cx="6385571" cy="756020"/>
      </dsp:txXfrm>
    </dsp:sp>
    <dsp:sp modelId="{D13D7DA6-9D1E-4150-A6AE-C6ABC36166D5}">
      <dsp:nvSpPr>
        <dsp:cNvPr id="0" name=""/>
        <dsp:cNvSpPr/>
      </dsp:nvSpPr>
      <dsp:spPr>
        <a:xfrm>
          <a:off x="670934" y="2095651"/>
          <a:ext cx="787632" cy="78763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97A966C-ADE1-481C-9602-29D743F1F5D5}">
      <dsp:nvSpPr>
        <dsp:cNvPr id="0" name=""/>
        <dsp:cNvSpPr/>
      </dsp:nvSpPr>
      <dsp:spPr>
        <a:xfrm>
          <a:off x="926171" y="3034516"/>
          <a:ext cx="6524150" cy="85991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0147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i="1" kern="1200" noProof="0" dirty="0"/>
            <a:t>напрямок, у якому вони будуть рухатися, </a:t>
          </a:r>
        </a:p>
      </dsp:txBody>
      <dsp:txXfrm>
        <a:off x="926171" y="3034516"/>
        <a:ext cx="6524150" cy="859918"/>
      </dsp:txXfrm>
    </dsp:sp>
    <dsp:sp modelId="{AA2029A9-878F-42BF-A694-5944B1AD983E}">
      <dsp:nvSpPr>
        <dsp:cNvPr id="0" name=""/>
        <dsp:cNvSpPr/>
      </dsp:nvSpPr>
      <dsp:spPr>
        <a:xfrm>
          <a:off x="532355" y="3070659"/>
          <a:ext cx="787632" cy="78763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75E9348-9280-4796-BDCC-B84F04B5A654}">
      <dsp:nvSpPr>
        <dsp:cNvPr id="0" name=""/>
        <dsp:cNvSpPr/>
      </dsp:nvSpPr>
      <dsp:spPr>
        <a:xfrm>
          <a:off x="474656" y="4031322"/>
          <a:ext cx="6975666" cy="756020"/>
        </a:xfrm>
        <a:prstGeom prst="rect">
          <a:avLst/>
        </a:prstGeom>
        <a:solidFill>
          <a:srgbClr val="008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0147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i="1" kern="1200" noProof="0" dirty="0"/>
            <a:t>колір костюма та інші.</a:t>
          </a:r>
        </a:p>
      </dsp:txBody>
      <dsp:txXfrm>
        <a:off x="474656" y="4031322"/>
        <a:ext cx="6975666" cy="756020"/>
      </dsp:txXfrm>
    </dsp:sp>
    <dsp:sp modelId="{0589A8B4-BF53-4D85-9C3C-5A5EA39FC1AC}">
      <dsp:nvSpPr>
        <dsp:cNvPr id="0" name=""/>
        <dsp:cNvSpPr/>
      </dsp:nvSpPr>
      <dsp:spPr>
        <a:xfrm>
          <a:off x="80839" y="4015516"/>
          <a:ext cx="787632" cy="78763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>
            <a:extLst>
              <a:ext uri="{FF2B5EF4-FFF2-40B4-BE49-F238E27FC236}">
                <a16:creationId xmlns:a16="http://schemas.microsoft.com/office/drawing/2014/main" id="{9E43B9CB-76C8-4132-9124-6FFC852FE3D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A1E3CFB3-BD9B-4178-B6EB-4CE9EDFB6EF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E6E3A9-5263-4C80-9796-ED76191F90EC}" type="datetimeFigureOut">
              <a:rPr lang="uk-UA" smtClean="0"/>
              <a:t>06.01.2022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C31BA4C6-A53A-4006-9B82-1BC5FD7041F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98B9FC1-B2C6-4AFE-8F02-D7F6BC870D6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596217-2C49-47C2-A289-D332435746C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39861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8DFE43-77A1-4A3C-B288-2A71C923E908}" type="datetimeFigureOut">
              <a:rPr lang="uk-UA" smtClean="0"/>
              <a:t>06.01.2022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5B3261-87EF-4172-93C0-D2393ADEAA4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68120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B3261-87EF-4172-93C0-D2393ADEAA44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63424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B3261-87EF-4172-93C0-D2393ADEAA44}" type="slidenum">
              <a:rPr lang="uk-UA" smtClean="0"/>
              <a:t>29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5923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4747751" cy="4413403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484" y="6021300"/>
            <a:ext cx="5699686" cy="991249"/>
          </a:xfrm>
          <a:prstGeom prst="rect">
            <a:avLst/>
          </a:prstGeom>
        </p:spPr>
      </p:pic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920416" y="2606941"/>
            <a:ext cx="141061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15000" b="1" i="0" dirty="0">
                <a:solidFill>
                  <a:srgbClr val="002060"/>
                </a:solidFill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06.01.2022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06.01.2022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4400" b="1" i="0" dirty="0">
                <a:solidFill>
                  <a:srgbClr val="19426B"/>
                </a:solidFill>
                <a:latin typeface="Comic Sans MS" panose="030F0702030302020204" pitchFamily="66" charset="0"/>
              </a:rPr>
              <a:t>6</a:t>
            </a: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 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06.01.2022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06.01.2022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06.01.2022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06.01.2022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06.01.2022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06.01.2022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06.01.2022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t>06.01.2022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15.png"/><Relationship Id="rId7" Type="http://schemas.openxmlformats.org/officeDocument/2006/relationships/image" Target="../media/image19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png"/><Relationship Id="rId4" Type="http://schemas.openxmlformats.org/officeDocument/2006/relationships/image" Target="../media/image16.jpg"/><Relationship Id="rId9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47771" y="584394"/>
            <a:ext cx="7137066" cy="1801607"/>
          </a:xfrm>
        </p:spPr>
        <p:txBody>
          <a:bodyPr>
            <a:noAutofit/>
          </a:bodyPr>
          <a:lstStyle/>
          <a:p>
            <a:r>
              <a:rPr lang="uk-UA" sz="4800" dirty="0"/>
              <a:t>Поняття про об’єкт у програмуванні. Властивості об’єкта.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  <a:latin typeface="Verdana"/>
              </a:rPr>
              <a:t>За новою програмою 2017 року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43A3364-5E9F-406D-8323-8593CD9CCB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560" y="3689003"/>
            <a:ext cx="2209744" cy="2385570"/>
          </a:xfrm>
          <a:prstGeom prst="rect">
            <a:avLst/>
          </a:prstGeom>
        </p:spPr>
      </p:pic>
      <p:pic>
        <p:nvPicPr>
          <p:cNvPr id="9" name="Picture 2" descr="Результат пошуку зображень за запитом &quot;object icon&quot;">
            <a:extLst>
              <a:ext uri="{FF2B5EF4-FFF2-40B4-BE49-F238E27FC236}">
                <a16:creationId xmlns:a16="http://schemas.microsoft.com/office/drawing/2014/main" id="{DD546DB8-0994-4F69-B7F2-054EA37CD0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5802" y="3689003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43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Поняття про об’єкт у програмуванні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1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 використовували різних виконавців, кожен з них мав один або кілька образів (костюмів).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86A2B93-2360-4862-82FB-47E423E905E3}"/>
              </a:ext>
            </a:extLst>
          </p:cNvPr>
          <p:cNvSpPr txBox="1"/>
          <p:nvPr/>
        </p:nvSpPr>
        <p:spPr>
          <a:xfrm>
            <a:off x="72008" y="5154644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Нагадаємо, що і виконавці, і їх образи є </a:t>
            </a:r>
            <a:r>
              <a:rPr lang="uk-UA" sz="2800" b="1" i="1" kern="0" dirty="0">
                <a:solidFill>
                  <a:srgbClr val="FFFF00"/>
                </a:solidFill>
              </a:rPr>
              <a:t>програмними об'єктами</a:t>
            </a:r>
            <a:r>
              <a:rPr lang="uk-UA" sz="2800" b="1" i="1" kern="0" dirty="0">
                <a:solidFill>
                  <a:srgbClr val="FFFFFF"/>
                </a:solidFill>
              </a:rPr>
              <a:t> середовища </a:t>
            </a:r>
            <a:r>
              <a:rPr lang="en-US" sz="2800" b="1" i="1" kern="0" dirty="0">
                <a:solidFill>
                  <a:srgbClr val="FFFF00"/>
                </a:solidFill>
              </a:rPr>
              <a:t>Scratch</a:t>
            </a:r>
            <a:r>
              <a:rPr lang="en-US" sz="2800" b="1" i="1" kern="0" dirty="0">
                <a:solidFill>
                  <a:srgbClr val="FFFFFF"/>
                </a:solidFill>
              </a:rPr>
              <a:t>.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DBB221A-3818-419A-89FB-0C05DDAD4F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5511"/>
          <a:stretch/>
        </p:blipFill>
        <p:spPr>
          <a:xfrm>
            <a:off x="72008" y="2397995"/>
            <a:ext cx="12050142" cy="2436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51194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Повторення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407840" y="1196763"/>
            <a:ext cx="10714310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Файли, які відкривають і створюють у середовищі </a:t>
            </a:r>
            <a:r>
              <a:rPr lang="uk-UA" sz="2800" b="1" i="1" kern="0" dirty="0" err="1">
                <a:solidFill>
                  <a:srgbClr val="FFFF00"/>
                </a:solidFill>
              </a:rPr>
              <a:t>Скретч</a:t>
            </a:r>
            <a:r>
              <a:rPr lang="uk-UA" sz="2800" b="1" i="1" kern="0" dirty="0">
                <a:solidFill>
                  <a:srgbClr val="FFFFFF"/>
                </a:solidFill>
              </a:rPr>
              <a:t>, називають </a:t>
            </a:r>
            <a:r>
              <a:rPr lang="uk-UA" sz="2800" b="1" i="1" kern="0" dirty="0">
                <a:solidFill>
                  <a:srgbClr val="FFFF00"/>
                </a:solidFill>
              </a:rPr>
              <a:t>проектами</a:t>
            </a:r>
            <a:r>
              <a:rPr lang="uk-UA" sz="2800" b="1" i="1" kern="0" dirty="0">
                <a:solidFill>
                  <a:srgbClr val="FFFFFF"/>
                </a:solidFill>
              </a:rPr>
              <a:t>. </a:t>
            </a:r>
          </a:p>
        </p:txBody>
      </p:sp>
      <p:sp>
        <p:nvSpPr>
          <p:cNvPr id="8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1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D96A82-D420-4A21-A3E2-28305ACF3D4D}"/>
              </a:ext>
            </a:extLst>
          </p:cNvPr>
          <p:cNvSpPr txBox="1"/>
          <p:nvPr/>
        </p:nvSpPr>
        <p:spPr>
          <a:xfrm>
            <a:off x="72008" y="2278064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Кожний проект містить: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01BF6BFC-172E-4283-8754-0133048AB966}"/>
              </a:ext>
            </a:extLst>
          </p:cNvPr>
          <p:cNvSpPr/>
          <p:nvPr/>
        </p:nvSpPr>
        <p:spPr>
          <a:xfrm>
            <a:off x="72008" y="2928478"/>
            <a:ext cx="3973050" cy="1415845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Зображення виконавців алгоритму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DAC66201-48F5-438A-A2FB-5204890FF3E9}"/>
              </a:ext>
            </a:extLst>
          </p:cNvPr>
          <p:cNvSpPr/>
          <p:nvPr/>
        </p:nvSpPr>
        <p:spPr>
          <a:xfrm>
            <a:off x="4110553" y="2928478"/>
            <a:ext cx="3973050" cy="1415845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Фон сцени</a:t>
            </a: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811C6426-0458-4CAB-A8BC-BC0A36B75EB3}"/>
              </a:ext>
            </a:extLst>
          </p:cNvPr>
          <p:cNvSpPr/>
          <p:nvPr/>
        </p:nvSpPr>
        <p:spPr>
          <a:xfrm>
            <a:off x="8149101" y="2928478"/>
            <a:ext cx="3973050" cy="1415845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Програмний код (</a:t>
            </a:r>
            <a:r>
              <a:rPr lang="uk-UA" sz="2800" b="1" i="1" kern="0" dirty="0">
                <a:solidFill>
                  <a:srgbClr val="FFFF00"/>
                </a:solidFill>
              </a:rPr>
              <a:t>скрипт</a:t>
            </a:r>
            <a:r>
              <a:rPr lang="uk-UA" sz="2800" b="1" i="1" kern="0" dirty="0">
                <a:solidFill>
                  <a:srgbClr val="FFFFFF"/>
                </a:solidFill>
              </a:rPr>
              <a:t>)</a:t>
            </a:r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079DB292-EA47-4816-AAD1-EAEA9229B413}"/>
              </a:ext>
            </a:extLst>
          </p:cNvPr>
          <p:cNvSpPr/>
          <p:nvPr/>
        </p:nvSpPr>
        <p:spPr>
          <a:xfrm>
            <a:off x="4110553" y="4471517"/>
            <a:ext cx="3973050" cy="190961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 якій відбуваються події з виконавцями</a:t>
            </a:r>
          </a:p>
        </p:txBody>
      </p: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id="{BF4768E9-C104-424A-B509-6ED127866780}"/>
              </a:ext>
            </a:extLst>
          </p:cNvPr>
          <p:cNvSpPr/>
          <p:nvPr/>
        </p:nvSpPr>
        <p:spPr>
          <a:xfrm>
            <a:off x="8149101" y="4471517"/>
            <a:ext cx="3973050" cy="190961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>
                <a:solidFill>
                  <a:srgbClr val="FFFFFF"/>
                </a:solidFill>
              </a:rPr>
              <a:t>складається із запропонованих у середовищі команд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3C0016F-2A14-460E-BD09-A1225CAB68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436" y="4471517"/>
            <a:ext cx="1852193" cy="1999569"/>
          </a:xfrm>
          <a:prstGeom prst="rect">
            <a:avLst/>
          </a:prstGeom>
        </p:spPr>
      </p:pic>
      <p:pic>
        <p:nvPicPr>
          <p:cNvPr id="16" name="Picture 2" descr="alert, attention, danger, error, exclamation, hanger, message, problem, warning icon">
            <a:extLst>
              <a:ext uri="{FF2B5EF4-FFF2-40B4-BE49-F238E27FC236}">
                <a16:creationId xmlns:a16="http://schemas.microsoft.com/office/drawing/2014/main" id="{7F81312F-74BE-4D92-B655-8451833F51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58" y="995266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244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5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1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Середовище виконання алгоритмів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Розробники комп'ютерних програм постійно покращують створені середовища. Ми працюватимемо із середовищем, яке:</a:t>
            </a:r>
          </a:p>
        </p:txBody>
      </p:sp>
      <p:sp>
        <p:nvSpPr>
          <p:cNvPr id="8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1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6E8FDE-5C5C-478D-960F-3FCC707771D2}"/>
              </a:ext>
            </a:extLst>
          </p:cNvPr>
          <p:cNvSpPr txBox="1"/>
          <p:nvPr/>
        </p:nvSpPr>
        <p:spPr>
          <a:xfrm>
            <a:off x="72008" y="2717612"/>
            <a:ext cx="4987672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можна завантажити на сайті </a:t>
            </a:r>
            <a:r>
              <a:rPr lang="uk-UA" sz="2800" b="1" i="1" kern="0" dirty="0" err="1">
                <a:solidFill>
                  <a:srgbClr val="FFFF00"/>
                </a:solidFill>
              </a:rPr>
              <a:t>Скретч</a:t>
            </a:r>
            <a:endParaRPr lang="uk-UA" sz="2800" b="1" i="1" kern="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88A9DCE-BBBE-49C7-9A71-AC5D1FA99D45}"/>
              </a:ext>
            </a:extLst>
          </p:cNvPr>
          <p:cNvSpPr txBox="1"/>
          <p:nvPr/>
        </p:nvSpPr>
        <p:spPr>
          <a:xfrm>
            <a:off x="7134477" y="2717612"/>
            <a:ext cx="4987672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використовувати таке ж середовище онлайн</a:t>
            </a:r>
            <a:endParaRPr lang="uk-UA" sz="2800" b="1" i="1" kern="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FCE1B6-2F96-4863-8637-2DDCCA9C527B}"/>
              </a:ext>
            </a:extLst>
          </p:cNvPr>
          <p:cNvSpPr txBox="1"/>
          <p:nvPr/>
        </p:nvSpPr>
        <p:spPr>
          <a:xfrm>
            <a:off x="5172263" y="2963833"/>
            <a:ext cx="1849630" cy="584775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або</a:t>
            </a:r>
            <a:endParaRPr lang="uk-UA" sz="3200" b="1" i="1" kern="0" dirty="0">
              <a:solidFill>
                <a:schemeClr val="bg1"/>
              </a:solidFill>
            </a:endParaRPr>
          </a:p>
        </p:txBody>
      </p: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id="{D4CB99B7-4D9C-4251-A825-1C67FD9E3FB9}"/>
              </a:ext>
            </a:extLst>
          </p:cNvPr>
          <p:cNvSpPr/>
          <p:nvPr/>
        </p:nvSpPr>
        <p:spPr>
          <a:xfrm>
            <a:off x="76771" y="3807573"/>
            <a:ext cx="3226868" cy="258339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i="1" kern="0" dirty="0">
                <a:solidFill>
                  <a:srgbClr val="FFFFFF"/>
                </a:solidFill>
              </a:rPr>
              <a:t>https://scratch.m</a:t>
            </a:r>
            <a:r>
              <a:rPr lang="en-US" sz="2800" b="1" i="1" kern="0" dirty="0" err="1">
                <a:solidFill>
                  <a:srgbClr val="FFFFFF"/>
                </a:solidFill>
              </a:rPr>
              <a:t>i</a:t>
            </a:r>
            <a:r>
              <a:rPr lang="ru-RU" sz="2800" b="1" i="1" kern="0" dirty="0">
                <a:solidFill>
                  <a:srgbClr val="FFFFFF"/>
                </a:solidFill>
              </a:rPr>
              <a:t>t.edu/scratch2download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5" name="Прямокутник 14">
            <a:extLst>
              <a:ext uri="{FF2B5EF4-FFF2-40B4-BE49-F238E27FC236}">
                <a16:creationId xmlns:a16="http://schemas.microsoft.com/office/drawing/2014/main" id="{62C6494F-138E-477A-BC68-EBAAFA24F59E}"/>
              </a:ext>
            </a:extLst>
          </p:cNvPr>
          <p:cNvSpPr/>
          <p:nvPr/>
        </p:nvSpPr>
        <p:spPr>
          <a:xfrm>
            <a:off x="6154583" y="3807573"/>
            <a:ext cx="3226868" cy="258339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https://scratch.mit.edu/projects/editor/?tip_bar=home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28C8B65-37BC-4699-BCD9-DEBEE96872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35" t="3675" r="3481" b="2896"/>
          <a:stretch/>
        </p:blipFill>
        <p:spPr>
          <a:xfrm>
            <a:off x="3429679" y="3807572"/>
            <a:ext cx="2598575" cy="258339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CFF1FDA-F170-45AB-8420-DD65D4520C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15584" y="3807572"/>
            <a:ext cx="2606565" cy="2583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260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788" y="3640369"/>
            <a:ext cx="4943475" cy="292417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Середовище виконання алгоритмів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Встановлене на комп'ютері середовище </a:t>
            </a:r>
            <a:r>
              <a:rPr lang="en-US" sz="2800" b="1" i="1" kern="0" dirty="0">
                <a:solidFill>
                  <a:srgbClr val="FFFF00"/>
                </a:solidFill>
              </a:rPr>
              <a:t>Scratch 2</a:t>
            </a:r>
            <a:r>
              <a:rPr lang="uk-UA" sz="2800" b="1" i="1" kern="0" dirty="0">
                <a:solidFill>
                  <a:srgbClr val="FFFFFF"/>
                </a:solidFill>
              </a:rPr>
              <a:t> можна завантажувати з:</a:t>
            </a:r>
          </a:p>
        </p:txBody>
      </p:sp>
      <p:sp>
        <p:nvSpPr>
          <p:cNvPr id="8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1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4720C501-434D-4EB5-AF98-7A00C399EC37}"/>
              </a:ext>
            </a:extLst>
          </p:cNvPr>
          <p:cNvSpPr/>
          <p:nvPr/>
        </p:nvSpPr>
        <p:spPr>
          <a:xfrm>
            <a:off x="72008" y="2303255"/>
            <a:ext cx="5972332" cy="129266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Головного меню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98359BA6-EFF6-45D7-A4C1-82060A54FDC2}"/>
              </a:ext>
            </a:extLst>
          </p:cNvPr>
          <p:cNvSpPr/>
          <p:nvPr/>
        </p:nvSpPr>
        <p:spPr>
          <a:xfrm>
            <a:off x="6149820" y="2303255"/>
            <a:ext cx="5972332" cy="129266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За допомогою значка на Робочому столі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2E345ADE-55C6-4A22-A091-480CEB976E00}"/>
              </a:ext>
            </a:extLst>
          </p:cNvPr>
          <p:cNvSpPr/>
          <p:nvPr/>
        </p:nvSpPr>
        <p:spPr>
          <a:xfrm>
            <a:off x="1635287" y="3694961"/>
            <a:ext cx="1669888" cy="549379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1" name="Стрілка вліво 20">
            <a:extLst>
              <a:ext uri="{FF2B5EF4-FFF2-40B4-BE49-F238E27FC236}">
                <a16:creationId xmlns:a16="http://schemas.microsoft.com/office/drawing/2014/main" id="{1425CE35-B79F-4343-B71A-5B28241117F9}"/>
              </a:ext>
            </a:extLst>
          </p:cNvPr>
          <p:cNvSpPr/>
          <p:nvPr/>
        </p:nvSpPr>
        <p:spPr>
          <a:xfrm>
            <a:off x="3219704" y="3645614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2050" name="Picture 2" descr="Результат пошуку зображень за запитом &quot;Scratch 2 icon&quot;">
            <a:extLst>
              <a:ext uri="{FF2B5EF4-FFF2-40B4-BE49-F238E27FC236}">
                <a16:creationId xmlns:a16="http://schemas.microsoft.com/office/drawing/2014/main" id="{AF99A2F1-D0F6-4072-8B63-DD63BD0A98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9906" y="3327958"/>
            <a:ext cx="3612159" cy="3612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8417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750"/>
                            </p:stCondLst>
                            <p:childTnLst>
                              <p:par>
                                <p:cTn id="2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75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75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Вікно</a:t>
            </a:r>
            <a:r>
              <a:rPr lang="en-US" dirty="0"/>
              <a:t> Scratch 2</a:t>
            </a:r>
            <a:r>
              <a:rPr lang="uk-UA" dirty="0"/>
              <a:t> 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1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4EDB73D-0992-4200-AA27-095D3D9FB7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3276" y="1088479"/>
            <a:ext cx="8867606" cy="52360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0705AB0A-D90F-4A07-9B8E-3DF55BD17A1F}"/>
              </a:ext>
            </a:extLst>
          </p:cNvPr>
          <p:cNvSpPr/>
          <p:nvPr/>
        </p:nvSpPr>
        <p:spPr>
          <a:xfrm>
            <a:off x="1663276" y="1089473"/>
            <a:ext cx="8867606" cy="277211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id="{7986B45E-3C50-4741-84EF-DEB3BB6FB8A3}"/>
              </a:ext>
            </a:extLst>
          </p:cNvPr>
          <p:cNvSpPr/>
          <p:nvPr/>
        </p:nvSpPr>
        <p:spPr>
          <a:xfrm>
            <a:off x="1663276" y="1879600"/>
            <a:ext cx="3823124" cy="2928374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BAFC442F-C899-45F3-B693-56CA8C12A426}"/>
              </a:ext>
            </a:extLst>
          </p:cNvPr>
          <p:cNvSpPr/>
          <p:nvPr/>
        </p:nvSpPr>
        <p:spPr>
          <a:xfrm>
            <a:off x="9204960" y="1088479"/>
            <a:ext cx="1325922" cy="278205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655389C2-AC4A-45CE-8E2C-9AA024A7DDA6}"/>
              </a:ext>
            </a:extLst>
          </p:cNvPr>
          <p:cNvSpPr/>
          <p:nvPr/>
        </p:nvSpPr>
        <p:spPr>
          <a:xfrm>
            <a:off x="1663276" y="1366684"/>
            <a:ext cx="8867606" cy="277211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36BFF9B-049E-4761-B699-BC128A6A11EA}"/>
              </a:ext>
            </a:extLst>
          </p:cNvPr>
          <p:cNvSpPr txBox="1"/>
          <p:nvPr/>
        </p:nvSpPr>
        <p:spPr>
          <a:xfrm>
            <a:off x="2929002" y="1755632"/>
            <a:ext cx="1995571" cy="461665"/>
          </a:xfrm>
          <a:prstGeom prst="wedgeRectCallout">
            <a:avLst>
              <a:gd name="adj1" fmla="val -41662"/>
              <a:gd name="adj2" fmla="val -91924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Меню</a:t>
            </a:r>
          </a:p>
        </p:txBody>
      </p:sp>
      <p:sp>
        <p:nvSpPr>
          <p:cNvPr id="15" name="Прямокутник 14">
            <a:extLst>
              <a:ext uri="{FF2B5EF4-FFF2-40B4-BE49-F238E27FC236}">
                <a16:creationId xmlns:a16="http://schemas.microsoft.com/office/drawing/2014/main" id="{A15AD79E-475C-4E88-BC19-F5452B946AFC}"/>
              </a:ext>
            </a:extLst>
          </p:cNvPr>
          <p:cNvSpPr/>
          <p:nvPr/>
        </p:nvSpPr>
        <p:spPr>
          <a:xfrm>
            <a:off x="3165987" y="2884423"/>
            <a:ext cx="914400" cy="1071740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49C84B9-3C1D-4504-B378-04D666FF9138}"/>
              </a:ext>
            </a:extLst>
          </p:cNvPr>
          <p:cNvSpPr txBox="1"/>
          <p:nvPr/>
        </p:nvSpPr>
        <p:spPr>
          <a:xfrm>
            <a:off x="2929002" y="2329034"/>
            <a:ext cx="2400082" cy="461665"/>
          </a:xfrm>
          <a:prstGeom prst="wedgeRectCallout">
            <a:avLst>
              <a:gd name="adj1" fmla="val -22817"/>
              <a:gd name="adj2" fmla="val 101882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Виконавець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03600CE-3B72-46D7-9128-60BC6C56024C}"/>
              </a:ext>
            </a:extLst>
          </p:cNvPr>
          <p:cNvSpPr txBox="1"/>
          <p:nvPr/>
        </p:nvSpPr>
        <p:spPr>
          <a:xfrm>
            <a:off x="108532" y="4898101"/>
            <a:ext cx="1995571" cy="461665"/>
          </a:xfrm>
          <a:prstGeom prst="wedgeRectCallout">
            <a:avLst>
              <a:gd name="adj1" fmla="val 53430"/>
              <a:gd name="adj2" fmla="val -221838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Сцена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728A842-3982-4DDB-95C8-B498E01A0FB8}"/>
              </a:ext>
            </a:extLst>
          </p:cNvPr>
          <p:cNvSpPr txBox="1"/>
          <p:nvPr/>
        </p:nvSpPr>
        <p:spPr>
          <a:xfrm>
            <a:off x="108532" y="2098540"/>
            <a:ext cx="1995571" cy="830997"/>
          </a:xfrm>
          <a:prstGeom prst="wedgeRectCallout">
            <a:avLst>
              <a:gd name="adj1" fmla="val 46162"/>
              <a:gd name="adj2" fmla="val -141441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Рядок заголовка</a:t>
            </a:r>
          </a:p>
        </p:txBody>
      </p:sp>
      <p:sp>
        <p:nvSpPr>
          <p:cNvPr id="19" name="Прямокутник 18">
            <a:extLst>
              <a:ext uri="{FF2B5EF4-FFF2-40B4-BE49-F238E27FC236}">
                <a16:creationId xmlns:a16="http://schemas.microsoft.com/office/drawing/2014/main" id="{18976F0A-BBBF-49F0-9B13-91BCB0F9D5BF}"/>
              </a:ext>
            </a:extLst>
          </p:cNvPr>
          <p:cNvSpPr/>
          <p:nvPr/>
        </p:nvSpPr>
        <p:spPr>
          <a:xfrm>
            <a:off x="2290917" y="5118314"/>
            <a:ext cx="647917" cy="672887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D148ADC-7ECF-4973-91A8-E6DE45E2CF89}"/>
              </a:ext>
            </a:extLst>
          </p:cNvPr>
          <p:cNvSpPr txBox="1"/>
          <p:nvPr/>
        </p:nvSpPr>
        <p:spPr>
          <a:xfrm>
            <a:off x="3310343" y="5244208"/>
            <a:ext cx="1937460" cy="830997"/>
          </a:xfrm>
          <a:prstGeom prst="wedgeRectCallout">
            <a:avLst>
              <a:gd name="adj1" fmla="val -76610"/>
              <a:gd name="adj2" fmla="val -23536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Список об’єктів</a:t>
            </a:r>
          </a:p>
        </p:txBody>
      </p:sp>
      <p:sp>
        <p:nvSpPr>
          <p:cNvPr id="21" name="Прямокутник 20">
            <a:extLst>
              <a:ext uri="{FF2B5EF4-FFF2-40B4-BE49-F238E27FC236}">
                <a16:creationId xmlns:a16="http://schemas.microsoft.com/office/drawing/2014/main" id="{7320802D-2F3E-49F3-BBFC-E32BF48E297E}"/>
              </a:ext>
            </a:extLst>
          </p:cNvPr>
          <p:cNvSpPr/>
          <p:nvPr/>
        </p:nvSpPr>
        <p:spPr>
          <a:xfrm>
            <a:off x="5543627" y="1879600"/>
            <a:ext cx="1595697" cy="911099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5" name="Прямокутник 24">
            <a:extLst>
              <a:ext uri="{FF2B5EF4-FFF2-40B4-BE49-F238E27FC236}">
                <a16:creationId xmlns:a16="http://schemas.microsoft.com/office/drawing/2014/main" id="{65CB49A7-6300-4B3D-B958-5D33DE01A4F3}"/>
              </a:ext>
            </a:extLst>
          </p:cNvPr>
          <p:cNvSpPr/>
          <p:nvPr/>
        </p:nvSpPr>
        <p:spPr>
          <a:xfrm>
            <a:off x="7196551" y="1879599"/>
            <a:ext cx="3089379" cy="4444915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3" name="Прямокутник 22">
            <a:extLst>
              <a:ext uri="{FF2B5EF4-FFF2-40B4-BE49-F238E27FC236}">
                <a16:creationId xmlns:a16="http://schemas.microsoft.com/office/drawing/2014/main" id="{A1F43462-1255-49CD-B2F2-ED079CC7CF6C}"/>
              </a:ext>
            </a:extLst>
          </p:cNvPr>
          <p:cNvSpPr/>
          <p:nvPr/>
        </p:nvSpPr>
        <p:spPr>
          <a:xfrm>
            <a:off x="5543627" y="2797263"/>
            <a:ext cx="1595697" cy="3527252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9A21FBE-F14E-463B-978F-670A91920A6C}"/>
              </a:ext>
            </a:extLst>
          </p:cNvPr>
          <p:cNvSpPr txBox="1"/>
          <p:nvPr/>
        </p:nvSpPr>
        <p:spPr>
          <a:xfrm>
            <a:off x="8406895" y="5133888"/>
            <a:ext cx="3688564" cy="830997"/>
          </a:xfrm>
          <a:prstGeom prst="wedgeRectCallout">
            <a:avLst>
              <a:gd name="adj1" fmla="val -44462"/>
              <a:gd name="adj2" fmla="val -84644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Область складання програми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F9790E1-25B2-466A-AB94-6FCA3B59832D}"/>
              </a:ext>
            </a:extLst>
          </p:cNvPr>
          <p:cNvSpPr txBox="1"/>
          <p:nvPr/>
        </p:nvSpPr>
        <p:spPr>
          <a:xfrm>
            <a:off x="9881419" y="1759831"/>
            <a:ext cx="2214040" cy="1200329"/>
          </a:xfrm>
          <a:prstGeom prst="wedgeRectCallout">
            <a:avLst>
              <a:gd name="adj1" fmla="val -48618"/>
              <a:gd name="adj2" fmla="val -89017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Кнопки управління вікном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FF573B6-5757-4973-A6A9-1ABA96FB009A}"/>
              </a:ext>
            </a:extLst>
          </p:cNvPr>
          <p:cNvSpPr txBox="1"/>
          <p:nvPr/>
        </p:nvSpPr>
        <p:spPr>
          <a:xfrm>
            <a:off x="7310330" y="2129163"/>
            <a:ext cx="2400082" cy="830997"/>
          </a:xfrm>
          <a:prstGeom prst="wedgeRectCallout">
            <a:avLst>
              <a:gd name="adj1" fmla="val -62964"/>
              <a:gd name="adj2" fmla="val -24719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Групи команд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59C4064-971D-4C3F-AB1B-72D1ECD3D140}"/>
              </a:ext>
            </a:extLst>
          </p:cNvPr>
          <p:cNvSpPr txBox="1"/>
          <p:nvPr/>
        </p:nvSpPr>
        <p:spPr>
          <a:xfrm>
            <a:off x="7310330" y="3046826"/>
            <a:ext cx="2400082" cy="1569660"/>
          </a:xfrm>
          <a:prstGeom prst="wedgeRectCallout">
            <a:avLst>
              <a:gd name="adj1" fmla="val -69519"/>
              <a:gd name="adj2" fmla="val -17202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Контейнер команд виділеної групи</a:t>
            </a:r>
          </a:p>
        </p:txBody>
      </p:sp>
    </p:spTree>
    <p:extLst>
      <p:ext uri="{BB962C8B-B14F-4D97-AF65-F5344CB8AC3E}">
        <p14:creationId xmlns:p14="http://schemas.microsoft.com/office/powerpoint/2010/main" val="2954336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0" dur="2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9" dur="2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7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0" grpId="0" animBg="1"/>
      <p:bldP spid="19" grpId="0" animBg="1"/>
      <p:bldP spid="20" grpId="0" animBg="1"/>
      <p:bldP spid="21" grpId="0" animBg="1"/>
      <p:bldP spid="25" grpId="0" animBg="1"/>
      <p:bldP spid="23" grpId="0" animBg="1"/>
      <p:bldP spid="26" grpId="0" animBg="1"/>
      <p:bldP spid="12" grpId="0" animBg="1"/>
      <p:bldP spid="22" grpId="0" animBg="1"/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Програмні об'єкти</a:t>
            </a:r>
            <a:br>
              <a:rPr lang="uk-UA" dirty="0"/>
            </a:br>
            <a:r>
              <a:rPr lang="uk-UA" dirty="0"/>
              <a:t>та їх властивості в </a:t>
            </a:r>
            <a:r>
              <a:rPr lang="en-US" dirty="0"/>
              <a:t>S</a:t>
            </a:r>
            <a:r>
              <a:rPr lang="uk-UA" dirty="0" err="1"/>
              <a:t>cratch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1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69EB48-1395-48C7-BD2B-4DCC0B785648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Виконавців алгоритму в середовищі </a:t>
            </a:r>
            <a:r>
              <a:rPr lang="uk-UA" sz="2800" b="1" i="1" kern="0" dirty="0" err="1">
                <a:solidFill>
                  <a:srgbClr val="FFFFFF"/>
                </a:solidFill>
              </a:rPr>
              <a:t>Скретч</a:t>
            </a:r>
            <a:r>
              <a:rPr lang="uk-UA" sz="2800" b="1" i="1" kern="0" dirty="0">
                <a:solidFill>
                  <a:srgbClr val="FFFFFF"/>
                </a:solidFill>
              </a:rPr>
              <a:t> ще називають </a:t>
            </a:r>
            <a:r>
              <a:rPr lang="uk-UA" sz="2800" b="1" i="1" kern="0" dirty="0" err="1">
                <a:solidFill>
                  <a:srgbClr val="FFFF00"/>
                </a:solidFill>
              </a:rPr>
              <a:t>спрайтами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F28C20F-6EC3-4A75-A996-B63930658E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8" y="2307559"/>
            <a:ext cx="12050142" cy="37778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07866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Програмні об'єкти</a:t>
            </a:r>
            <a:br>
              <a:rPr lang="uk-UA" dirty="0"/>
            </a:br>
            <a:r>
              <a:rPr lang="uk-UA" dirty="0"/>
              <a:t>та їх властивості в </a:t>
            </a:r>
            <a:r>
              <a:rPr lang="en-US" dirty="0"/>
              <a:t>S</a:t>
            </a:r>
            <a:r>
              <a:rPr lang="uk-UA" dirty="0" err="1"/>
              <a:t>cratch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1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Усі </a:t>
            </a:r>
            <a:r>
              <a:rPr lang="uk-UA" sz="2800" b="1" i="1" kern="0" dirty="0" err="1">
                <a:solidFill>
                  <a:srgbClr val="FFFF00"/>
                </a:solidFill>
              </a:rPr>
              <a:t>спрайти</a:t>
            </a:r>
            <a:r>
              <a:rPr lang="uk-UA" sz="2800" b="1" i="1" kern="0" dirty="0">
                <a:solidFill>
                  <a:srgbClr val="FFFFFF"/>
                </a:solidFill>
              </a:rPr>
              <a:t> мають свої властивості:</a:t>
            </a: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766C0B65-9F9B-4669-B983-CE9A40361518}"/>
              </a:ext>
            </a:extLst>
          </p:cNvPr>
          <p:cNvGraphicFramePr/>
          <p:nvPr/>
        </p:nvGraphicFramePr>
        <p:xfrm>
          <a:off x="4506965" y="1719983"/>
          <a:ext cx="7520912" cy="5039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76C6287D-C8DB-4D2C-928A-C120D806CE3E}"/>
              </a:ext>
            </a:extLst>
          </p:cNvPr>
          <p:cNvSpPr txBox="1"/>
          <p:nvPr/>
        </p:nvSpPr>
        <p:spPr>
          <a:xfrm>
            <a:off x="72008" y="5120360"/>
            <a:ext cx="4359315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Кожна із цих властивостей має своє значення.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27C88BC-9C56-4AC8-BFED-A8245E2B6B9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8168" y="1964325"/>
            <a:ext cx="3762090" cy="271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284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6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6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6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A2029A9-878F-42BF-A694-5944B1AD98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">
                                            <p:graphicEl>
                                              <a:dgm id="{AA2029A9-878F-42BF-A694-5944B1AD98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97A966C-ADE1-481C-9602-29D743F1F5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6">
                                            <p:graphicEl>
                                              <a:dgm id="{E97A966C-ADE1-481C-9602-29D743F1F5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589A8B4-BF53-4D85-9C3C-5A5EA39FC1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6">
                                            <p:graphicEl>
                                              <a:dgm id="{0589A8B4-BF53-4D85-9C3C-5A5EA39FC1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9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75E9348-9280-4796-BDCC-B84F04B5A6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6">
                                            <p:graphicEl>
                                              <a:dgm id="{A75E9348-9280-4796-BDCC-B84F04B5A6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Graphic spid="6" grpId="0" uiExpand="1">
        <p:bldSub>
          <a:bldDgm bld="one"/>
        </p:bldSub>
      </p:bldGraphic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Програмні об'єкти</a:t>
            </a:r>
            <a:br>
              <a:rPr lang="uk-UA" dirty="0"/>
            </a:br>
            <a:r>
              <a:rPr lang="uk-UA" dirty="0"/>
              <a:t>та їх властивості в </a:t>
            </a:r>
            <a:r>
              <a:rPr lang="en-US" dirty="0"/>
              <a:t>S</a:t>
            </a:r>
            <a:r>
              <a:rPr lang="uk-UA" dirty="0" err="1"/>
              <a:t>cratch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1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Виконавці та їх образи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16F3287-7C0A-432B-AD8E-A6A43F2732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4658" y="1801823"/>
            <a:ext cx="7457492" cy="49004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0EDBFB53-F95F-48A6-A13F-E634F7F22799}"/>
              </a:ext>
            </a:extLst>
          </p:cNvPr>
          <p:cNvSpPr/>
          <p:nvPr/>
        </p:nvSpPr>
        <p:spPr>
          <a:xfrm>
            <a:off x="5266894" y="5389639"/>
            <a:ext cx="3016045" cy="1312611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F8EAA3-F7C6-4673-816B-2F4DFB8DEDD7}"/>
              </a:ext>
            </a:extLst>
          </p:cNvPr>
          <p:cNvSpPr txBox="1"/>
          <p:nvPr/>
        </p:nvSpPr>
        <p:spPr>
          <a:xfrm>
            <a:off x="72008" y="1883665"/>
            <a:ext cx="4319122" cy="2308324"/>
          </a:xfrm>
          <a:prstGeom prst="wedgeRectCallout">
            <a:avLst>
              <a:gd name="adj1" fmla="val 83098"/>
              <a:gd name="adj2" fmla="val 104356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Розділ </a:t>
            </a:r>
            <a:r>
              <a:rPr lang="uk-UA" sz="2400" b="1" i="1" kern="0" dirty="0" err="1">
                <a:solidFill>
                  <a:srgbClr val="FFFF00"/>
                </a:solidFill>
              </a:rPr>
              <a:t>Спрайти</a:t>
            </a:r>
            <a:r>
              <a:rPr lang="uk-UA" sz="2400" b="1" i="1" kern="0" dirty="0">
                <a:solidFill>
                  <a:srgbClr val="FFFFFF"/>
                </a:solidFill>
              </a:rPr>
              <a:t>, де ви бачите ескізи двох виконавців: </a:t>
            </a:r>
            <a:r>
              <a:rPr lang="uk-UA" sz="2400" b="1" i="1" kern="0" dirty="0">
                <a:solidFill>
                  <a:srgbClr val="FFFF00"/>
                </a:solidFill>
              </a:rPr>
              <a:t>Рудий</a:t>
            </a:r>
            <a:r>
              <a:rPr lang="uk-UA" sz="2400" b="1" i="1" kern="0" dirty="0">
                <a:solidFill>
                  <a:srgbClr val="FFFFFF"/>
                </a:solidFill>
              </a:rPr>
              <a:t> </a:t>
            </a:r>
            <a:r>
              <a:rPr lang="uk-UA" sz="2400" b="1" i="1" kern="0" dirty="0">
                <a:solidFill>
                  <a:srgbClr val="FFFF00"/>
                </a:solidFill>
              </a:rPr>
              <a:t>кіт</a:t>
            </a:r>
            <a:r>
              <a:rPr lang="uk-UA" sz="2400" b="1" i="1" kern="0" dirty="0">
                <a:solidFill>
                  <a:srgbClr val="FFFFFF"/>
                </a:solidFill>
              </a:rPr>
              <a:t> і </a:t>
            </a:r>
            <a:r>
              <a:rPr lang="en-US" sz="2400" b="1" i="1" kern="0" dirty="0">
                <a:solidFill>
                  <a:srgbClr val="FFFF00"/>
                </a:solidFill>
              </a:rPr>
              <a:t>Ball</a:t>
            </a:r>
            <a:r>
              <a:rPr lang="uk-UA" sz="2400" b="1" i="1" kern="0" dirty="0">
                <a:solidFill>
                  <a:srgbClr val="FFFFFF"/>
                </a:solidFill>
              </a:rPr>
              <a:t>. Поточним (вибраним) є виконавець Рудий кіт.</a:t>
            </a:r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87BD4A85-C08B-402E-A4F9-64A1B6F7399C}"/>
              </a:ext>
            </a:extLst>
          </p:cNvPr>
          <p:cNvSpPr/>
          <p:nvPr/>
        </p:nvSpPr>
        <p:spPr>
          <a:xfrm>
            <a:off x="5266894" y="5586145"/>
            <a:ext cx="187121" cy="199340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7CF4D2C-27BA-4F4D-A29B-AB3D082DEEF3}"/>
              </a:ext>
            </a:extLst>
          </p:cNvPr>
          <p:cNvSpPr txBox="1"/>
          <p:nvPr/>
        </p:nvSpPr>
        <p:spPr>
          <a:xfrm>
            <a:off x="72008" y="4949785"/>
            <a:ext cx="4319122" cy="1569660"/>
          </a:xfrm>
          <a:prstGeom prst="wedgeRectCallout">
            <a:avLst>
              <a:gd name="adj1" fmla="val 71604"/>
              <a:gd name="adj2" fmla="val -2940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Кнопка для перегляду значень властивостей об'єкта в розділі </a:t>
            </a:r>
            <a:r>
              <a:rPr lang="uk-UA" sz="2400" b="1" i="1" kern="0" dirty="0">
                <a:solidFill>
                  <a:srgbClr val="FFFF00"/>
                </a:solidFill>
              </a:rPr>
              <a:t>Інформація</a:t>
            </a:r>
            <a:r>
              <a:rPr lang="uk-UA" sz="2400" b="1" i="1" kern="0" dirty="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782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2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25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7" grpId="0" animBg="1"/>
      <p:bldP spid="8" grpId="0" animBg="1"/>
      <p:bldP spid="13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Програмні об'єкти</a:t>
            </a:r>
            <a:br>
              <a:rPr lang="uk-UA" dirty="0"/>
            </a:br>
            <a:r>
              <a:rPr lang="uk-UA" dirty="0"/>
              <a:t>та їх властивості в </a:t>
            </a:r>
            <a:r>
              <a:rPr lang="en-US" dirty="0"/>
              <a:t>S</a:t>
            </a:r>
            <a:r>
              <a:rPr lang="uk-UA" dirty="0" err="1"/>
              <a:t>cratch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1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Інформація</a:t>
            </a:r>
            <a:r>
              <a:rPr lang="uk-UA" sz="2800" b="1" i="1" kern="0" dirty="0">
                <a:solidFill>
                  <a:srgbClr val="FFFFFF"/>
                </a:solidFill>
              </a:rPr>
              <a:t> про об'єкт </a:t>
            </a:r>
            <a:r>
              <a:rPr lang="uk-UA" sz="2800" b="1" i="1" kern="0" dirty="0">
                <a:solidFill>
                  <a:srgbClr val="FFFF00"/>
                </a:solidFill>
              </a:rPr>
              <a:t>Рудий кіт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75379E0-A5F5-4160-9810-0BC422F60A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8" y="2022994"/>
            <a:ext cx="2916998" cy="299084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A3DA8E1-DAEA-4E60-9829-EE9A3F037F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8526" y="2022993"/>
            <a:ext cx="8843625" cy="29908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Стрілка вліво 20">
            <a:extLst>
              <a:ext uri="{FF2B5EF4-FFF2-40B4-BE49-F238E27FC236}">
                <a16:creationId xmlns:a16="http://schemas.microsoft.com/office/drawing/2014/main" id="{9F7BF44E-B03F-4603-A658-D4A1EF422F9A}"/>
              </a:ext>
            </a:extLst>
          </p:cNvPr>
          <p:cNvSpPr/>
          <p:nvPr/>
        </p:nvSpPr>
        <p:spPr>
          <a:xfrm rot="10800000">
            <a:off x="2485723" y="2837417"/>
            <a:ext cx="792803" cy="937828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1940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Програмні об'єкти</a:t>
            </a:r>
            <a:br>
              <a:rPr lang="uk-UA" dirty="0"/>
            </a:br>
            <a:r>
              <a:rPr lang="uk-UA" dirty="0"/>
              <a:t>та їх властивості в </a:t>
            </a:r>
            <a:r>
              <a:rPr lang="en-US" dirty="0"/>
              <a:t>S</a:t>
            </a:r>
            <a:r>
              <a:rPr lang="uk-UA" dirty="0" err="1"/>
              <a:t>cratch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1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Виконавець </a:t>
            </a:r>
            <a:r>
              <a:rPr lang="uk-UA" sz="2800" b="1" i="1" kern="0" dirty="0" err="1">
                <a:solidFill>
                  <a:srgbClr val="FFFF00"/>
                </a:solidFill>
              </a:rPr>
              <a:t>Ball</a:t>
            </a:r>
            <a:r>
              <a:rPr lang="uk-UA" sz="2800" b="1" i="1" kern="0" dirty="0">
                <a:solidFill>
                  <a:srgbClr val="FFFFFF"/>
                </a:solidFill>
              </a:rPr>
              <a:t> і його образи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DE9A1B-BC2E-40DB-9F52-D3B2BD85FC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9509" y="1801824"/>
            <a:ext cx="7880838" cy="46460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947FAF34-8F54-4E29-B84D-CBD2354A42D3}"/>
              </a:ext>
            </a:extLst>
          </p:cNvPr>
          <p:cNvSpPr/>
          <p:nvPr/>
        </p:nvSpPr>
        <p:spPr>
          <a:xfrm>
            <a:off x="3829976" y="5399688"/>
            <a:ext cx="641537" cy="619276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D9C8347-8AA2-42E4-ABC1-5B7C2C8AB978}"/>
              </a:ext>
            </a:extLst>
          </p:cNvPr>
          <p:cNvSpPr txBox="1"/>
          <p:nvPr/>
        </p:nvSpPr>
        <p:spPr>
          <a:xfrm>
            <a:off x="664857" y="3802900"/>
            <a:ext cx="3274093" cy="1200329"/>
          </a:xfrm>
          <a:prstGeom prst="wedgeRectCallout">
            <a:avLst>
              <a:gd name="adj1" fmla="val 55821"/>
              <a:gd name="adj2" fmla="val 91499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Вибраний в розділі </a:t>
            </a:r>
            <a:r>
              <a:rPr lang="uk-UA" sz="2400" b="1" i="1" kern="0" dirty="0" err="1">
                <a:solidFill>
                  <a:srgbClr val="FFFF00"/>
                </a:solidFill>
              </a:rPr>
              <a:t>Спрайти</a:t>
            </a:r>
            <a:r>
              <a:rPr lang="uk-UA" sz="2400" b="1" i="1" kern="0" dirty="0">
                <a:solidFill>
                  <a:srgbClr val="FFFFFF"/>
                </a:solidFill>
              </a:rPr>
              <a:t> виконавець </a:t>
            </a:r>
            <a:r>
              <a:rPr lang="uk-UA" sz="2400" b="1" i="1" kern="0" dirty="0" err="1">
                <a:solidFill>
                  <a:srgbClr val="FFFF00"/>
                </a:solidFill>
              </a:rPr>
              <a:t>Ball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91939862-FBD2-4A4D-A9DD-D621B8DBCC9B}"/>
              </a:ext>
            </a:extLst>
          </p:cNvPr>
          <p:cNvSpPr/>
          <p:nvPr/>
        </p:nvSpPr>
        <p:spPr>
          <a:xfrm>
            <a:off x="6689929" y="2265074"/>
            <a:ext cx="518986" cy="251431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505B80-3284-48AE-9D1F-2AE31C017C5F}"/>
              </a:ext>
            </a:extLst>
          </p:cNvPr>
          <p:cNvSpPr txBox="1"/>
          <p:nvPr/>
        </p:nvSpPr>
        <p:spPr>
          <a:xfrm>
            <a:off x="7769043" y="1816451"/>
            <a:ext cx="3274093" cy="461665"/>
          </a:xfrm>
          <a:prstGeom prst="wedgeRectCallout">
            <a:avLst>
              <a:gd name="adj1" fmla="val -69396"/>
              <a:gd name="adj2" fmla="val 63204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Вкладка </a:t>
            </a:r>
            <a:r>
              <a:rPr lang="uk-UA" sz="2400" b="1" i="1" kern="0" dirty="0">
                <a:solidFill>
                  <a:srgbClr val="FFFF00"/>
                </a:solidFill>
              </a:rPr>
              <a:t>Образи</a:t>
            </a:r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1685FA6E-994B-40BD-979C-5F9A21369A59}"/>
              </a:ext>
            </a:extLst>
          </p:cNvPr>
          <p:cNvSpPr/>
          <p:nvPr/>
        </p:nvSpPr>
        <p:spPr>
          <a:xfrm>
            <a:off x="6209565" y="2884519"/>
            <a:ext cx="683996" cy="3512471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0955C66-6E20-4BFF-ABC2-3760A8C73AAC}"/>
              </a:ext>
            </a:extLst>
          </p:cNvPr>
          <p:cNvSpPr txBox="1"/>
          <p:nvPr/>
        </p:nvSpPr>
        <p:spPr>
          <a:xfrm>
            <a:off x="7031421" y="2916735"/>
            <a:ext cx="1581427" cy="461665"/>
          </a:xfrm>
          <a:prstGeom prst="wedgeRectCallout">
            <a:avLst>
              <a:gd name="adj1" fmla="val -69396"/>
              <a:gd name="adj2" fmla="val 63204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Образи</a:t>
            </a:r>
            <a:endParaRPr lang="uk-UA" sz="2400" b="1" i="1" kern="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968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2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25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500"/>
                            </p:stCondLst>
                            <p:childTnLst>
                              <p:par>
                                <p:cTn id="3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Поняття про програмний об’єкт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1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</a:t>
            </a:r>
          </a:p>
        </p:txBody>
      </p:sp>
      <p:graphicFrame>
        <p:nvGraphicFramePr>
          <p:cNvPr id="13" name="Схема 12">
            <a:extLst>
              <a:ext uri="{FF2B5EF4-FFF2-40B4-BE49-F238E27FC236}">
                <a16:creationId xmlns:a16="http://schemas.microsoft.com/office/drawing/2014/main" id="{9918E1BA-C17F-4817-B6E9-14C0CDA6E2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4112088"/>
              </p:ext>
            </p:extLst>
          </p:nvPr>
        </p:nvGraphicFramePr>
        <p:xfrm>
          <a:off x="72008" y="1242392"/>
          <a:ext cx="12050142" cy="52975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4633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FDAEBB61-C5ED-4133-A2F7-DAB9B33310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>
                                            <p:graphicEl>
                                              <a:dgm id="{FDAEBB61-C5ED-4133-A2F7-DAB9B33310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025CB6B8-CA2B-431B-8414-06FEB88A93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3">
                                            <p:graphicEl>
                                              <a:dgm id="{025CB6B8-CA2B-431B-8414-06FEB88A93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79A6FD81-FCF4-4CE0-8871-588E983C05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3">
                                            <p:graphicEl>
                                              <a:dgm id="{79A6FD81-FCF4-4CE0-8871-588E983C05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FAB089FA-E62B-4CA2-81E6-4269C82BD3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3">
                                            <p:graphicEl>
                                              <a:dgm id="{FAB089FA-E62B-4CA2-81E6-4269C82BD3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Програмні об'єкти</a:t>
            </a:r>
            <a:br>
              <a:rPr lang="uk-UA" dirty="0"/>
            </a:br>
            <a:r>
              <a:rPr lang="uk-UA" dirty="0"/>
              <a:t>та їх властивості в </a:t>
            </a:r>
            <a:r>
              <a:rPr lang="en-US" dirty="0"/>
              <a:t>S</a:t>
            </a:r>
            <a:r>
              <a:rPr lang="uk-UA" dirty="0" err="1"/>
              <a:t>cratch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1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Створити новий </a:t>
            </a:r>
            <a:r>
              <a:rPr lang="uk-UA" sz="2800" b="1" i="1" kern="0" dirty="0" err="1">
                <a:solidFill>
                  <a:srgbClr val="FFFFFF"/>
                </a:solidFill>
              </a:rPr>
              <a:t>спрайт</a:t>
            </a:r>
            <a:r>
              <a:rPr lang="uk-UA" sz="2800" b="1" i="1" kern="0" dirty="0">
                <a:solidFill>
                  <a:srgbClr val="FFFFFF"/>
                </a:solidFill>
              </a:rPr>
              <a:t> у проекті можна кількома способами, вибравши відповідну кнопку на панелі інструментів розділу </a:t>
            </a:r>
            <a:r>
              <a:rPr lang="uk-UA" sz="2800" b="1" i="1" kern="0" dirty="0" err="1">
                <a:solidFill>
                  <a:srgbClr val="FFFF00"/>
                </a:solidFill>
              </a:rPr>
              <a:t>Спрайти</a:t>
            </a:r>
            <a:r>
              <a:rPr lang="uk-UA" sz="2800" b="1" i="1" kern="0" dirty="0">
                <a:solidFill>
                  <a:srgbClr val="FFFFFF"/>
                </a:solidFill>
              </a:rPr>
              <a:t>: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C84BB51-81E3-4DF0-A6D5-2B723CF3A4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7456" y="5133521"/>
            <a:ext cx="8489156" cy="12069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Бульбашка прямої мови: прямокутна 6">
            <a:extLst>
              <a:ext uri="{FF2B5EF4-FFF2-40B4-BE49-F238E27FC236}">
                <a16:creationId xmlns:a16="http://schemas.microsoft.com/office/drawing/2014/main" id="{54E887D4-2083-4985-BD85-54C0319762DC}"/>
              </a:ext>
            </a:extLst>
          </p:cNvPr>
          <p:cNvSpPr/>
          <p:nvPr/>
        </p:nvSpPr>
        <p:spPr>
          <a:xfrm>
            <a:off x="72007" y="4544415"/>
            <a:ext cx="3314288" cy="1796095"/>
          </a:xfrm>
          <a:prstGeom prst="wedgeRectCallout">
            <a:avLst>
              <a:gd name="adj1" fmla="val 198690"/>
              <a:gd name="adj2" fmla="val -1849"/>
            </a:avLst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i="1" kern="0" dirty="0">
                <a:solidFill>
                  <a:srgbClr val="FFFFFF"/>
                </a:solidFill>
              </a:rPr>
              <a:t>обрати готовий об'єкт з бібліотеки </a:t>
            </a:r>
            <a:r>
              <a:rPr lang="uk-UA" sz="2800" b="1" i="1" kern="0" dirty="0" err="1">
                <a:solidFill>
                  <a:srgbClr val="FFFFFF"/>
                </a:solidFill>
              </a:rPr>
              <a:t>спрайтів</a:t>
            </a:r>
            <a:r>
              <a:rPr lang="uk-UA" sz="2800" b="1" i="1" kern="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9" name="Бульбашка прямої мови: прямокутна 8">
            <a:extLst>
              <a:ext uri="{FF2B5EF4-FFF2-40B4-BE49-F238E27FC236}">
                <a16:creationId xmlns:a16="http://schemas.microsoft.com/office/drawing/2014/main" id="{5BD29FEE-383E-4970-BF20-DB5BE13A4B4B}"/>
              </a:ext>
            </a:extLst>
          </p:cNvPr>
          <p:cNvSpPr/>
          <p:nvPr/>
        </p:nvSpPr>
        <p:spPr>
          <a:xfrm>
            <a:off x="8430568" y="2638396"/>
            <a:ext cx="3686044" cy="1853217"/>
          </a:xfrm>
          <a:prstGeom prst="wedgeRectCallout">
            <a:avLst>
              <a:gd name="adj1" fmla="val 26974"/>
              <a:gd name="adj2" fmla="val 99462"/>
            </a:avLst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сфотографувати камерою, підключеною до комп'ютера.</a:t>
            </a:r>
          </a:p>
        </p:txBody>
      </p:sp>
      <p:sp>
        <p:nvSpPr>
          <p:cNvPr id="8" name="Бульбашка прямої мови: прямокутна 7">
            <a:extLst>
              <a:ext uri="{FF2B5EF4-FFF2-40B4-BE49-F238E27FC236}">
                <a16:creationId xmlns:a16="http://schemas.microsoft.com/office/drawing/2014/main" id="{DCE1A3E7-57C3-4745-9BB5-62D7A9DF601A}"/>
              </a:ext>
            </a:extLst>
          </p:cNvPr>
          <p:cNvSpPr/>
          <p:nvPr/>
        </p:nvSpPr>
        <p:spPr>
          <a:xfrm>
            <a:off x="5751872" y="2636478"/>
            <a:ext cx="2527970" cy="1853217"/>
          </a:xfrm>
          <a:prstGeom prst="wedgeRectCallout">
            <a:avLst>
              <a:gd name="adj1" fmla="val 120554"/>
              <a:gd name="adj2" fmla="val 104540"/>
            </a:avLst>
          </a:prstGeom>
          <a:solidFill>
            <a:srgbClr val="008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вставити з </a:t>
            </a:r>
            <a:r>
              <a:rPr lang="uk-UA" sz="2800" b="1" i="1" kern="0" dirty="0" err="1">
                <a:solidFill>
                  <a:srgbClr val="FFFFFF"/>
                </a:solidFill>
              </a:rPr>
              <a:t>файла</a:t>
            </a:r>
            <a:r>
              <a:rPr lang="uk-UA" sz="2800" b="1" i="1" kern="0" dirty="0">
                <a:solidFill>
                  <a:srgbClr val="FFFFFF"/>
                </a:solidFill>
              </a:rPr>
              <a:t>;</a:t>
            </a:r>
          </a:p>
        </p:txBody>
      </p:sp>
      <p:sp>
        <p:nvSpPr>
          <p:cNvPr id="10" name="Бульбашка прямої мови: прямокутна 9">
            <a:extLst>
              <a:ext uri="{FF2B5EF4-FFF2-40B4-BE49-F238E27FC236}">
                <a16:creationId xmlns:a16="http://schemas.microsoft.com/office/drawing/2014/main" id="{00AC6C4F-59B3-4921-8A2A-4197AEDF02F6}"/>
              </a:ext>
            </a:extLst>
          </p:cNvPr>
          <p:cNvSpPr/>
          <p:nvPr/>
        </p:nvSpPr>
        <p:spPr>
          <a:xfrm>
            <a:off x="72009" y="2636478"/>
            <a:ext cx="5512715" cy="1853217"/>
          </a:xfrm>
          <a:prstGeom prst="wedgeRectCallout">
            <a:avLst>
              <a:gd name="adj1" fmla="val 115917"/>
              <a:gd name="adj2" fmla="val 107570"/>
            </a:avLst>
          </a:prstGeom>
          <a:solidFill>
            <a:srgbClr val="008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намалювати в графічному редакторі, вбудованому в середовище </a:t>
            </a:r>
            <a:r>
              <a:rPr lang="uk-UA" sz="2800" b="1" i="1" kern="0" dirty="0" err="1">
                <a:solidFill>
                  <a:srgbClr val="FFFFFF"/>
                </a:solidFill>
              </a:rPr>
              <a:t>Scratch</a:t>
            </a:r>
            <a:r>
              <a:rPr lang="uk-UA" sz="2800" b="1" i="1" kern="0" dirty="0">
                <a:solidFill>
                  <a:srgbClr val="FFFFFF"/>
                </a:solidFill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3031319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7" grpId="0" animBg="1"/>
      <p:bldP spid="9" grpId="0" animBg="1"/>
      <p:bldP spid="8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Програмні об'єкти</a:t>
            </a:r>
            <a:br>
              <a:rPr lang="uk-UA" dirty="0"/>
            </a:br>
            <a:r>
              <a:rPr lang="uk-UA" dirty="0"/>
              <a:t>та їх властивості в </a:t>
            </a:r>
            <a:r>
              <a:rPr lang="en-US" dirty="0"/>
              <a:t>S</a:t>
            </a:r>
            <a:r>
              <a:rPr lang="uk-UA" dirty="0" err="1"/>
              <a:t>cratch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1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Бібліотека </a:t>
            </a:r>
            <a:r>
              <a:rPr lang="uk-UA" sz="2800" b="1" i="1" kern="0" dirty="0" err="1">
                <a:solidFill>
                  <a:srgbClr val="FFFFFF"/>
                </a:solidFill>
              </a:rPr>
              <a:t>спрайтів</a:t>
            </a:r>
            <a:r>
              <a:rPr lang="uk-UA" sz="2800" b="1" i="1" kern="0" dirty="0">
                <a:solidFill>
                  <a:srgbClr val="FFFFFF"/>
                </a:solidFill>
              </a:rPr>
              <a:t> у </a:t>
            </a:r>
            <a:r>
              <a:rPr lang="en-US" sz="2800" b="1" i="1" kern="0" dirty="0">
                <a:solidFill>
                  <a:srgbClr val="FFFF00"/>
                </a:solidFill>
              </a:rPr>
              <a:t>Scratch</a:t>
            </a:r>
            <a:endParaRPr lang="uk-UA" sz="2800" b="1" i="1" kern="0" dirty="0">
              <a:solidFill>
                <a:srgbClr val="FFFF00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97C111D-430A-4EAB-B583-1410EC4CF0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88" t="12650" r="3020" b="6585"/>
          <a:stretch/>
        </p:blipFill>
        <p:spPr>
          <a:xfrm>
            <a:off x="1047782" y="1801824"/>
            <a:ext cx="10098594" cy="45003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76177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Графічний редактор </a:t>
            </a:r>
            <a:r>
              <a:rPr lang="en-US" dirty="0"/>
              <a:t>Scratch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1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1268" y="1332281"/>
            <a:ext cx="9077327" cy="50378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Прямокутник 10"/>
          <p:cNvSpPr/>
          <p:nvPr/>
        </p:nvSpPr>
        <p:spPr>
          <a:xfrm>
            <a:off x="9996406" y="1877551"/>
            <a:ext cx="478429" cy="2632456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2" name="TextBox 11"/>
          <p:cNvSpPr txBox="1"/>
          <p:nvPr/>
        </p:nvSpPr>
        <p:spPr>
          <a:xfrm>
            <a:off x="8794461" y="4807868"/>
            <a:ext cx="3272361" cy="954107"/>
          </a:xfrm>
          <a:prstGeom prst="wedgeRectCallout">
            <a:avLst>
              <a:gd name="adj1" fmla="val 880"/>
              <a:gd name="adj2" fmla="val -93552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2800" b="1" i="1" dirty="0">
                <a:solidFill>
                  <a:schemeClr val="bg1"/>
                </a:solidFill>
              </a:rPr>
              <a:t>Інструменти малювання</a:t>
            </a:r>
          </a:p>
        </p:txBody>
      </p:sp>
      <p:sp>
        <p:nvSpPr>
          <p:cNvPr id="13" name="Прямокутник 12"/>
          <p:cNvSpPr/>
          <p:nvPr/>
        </p:nvSpPr>
        <p:spPr>
          <a:xfrm>
            <a:off x="4558520" y="4510007"/>
            <a:ext cx="3221629" cy="1549830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4" name="TextBox 13"/>
          <p:cNvSpPr txBox="1"/>
          <p:nvPr/>
        </p:nvSpPr>
        <p:spPr>
          <a:xfrm>
            <a:off x="1102399" y="4510007"/>
            <a:ext cx="3272361" cy="954107"/>
          </a:xfrm>
          <a:prstGeom prst="wedgeRectCallout">
            <a:avLst>
              <a:gd name="adj1" fmla="val 66238"/>
              <a:gd name="adj2" fmla="val 31525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2800" b="1" i="1" dirty="0">
                <a:solidFill>
                  <a:schemeClr val="bg1"/>
                </a:solidFill>
              </a:rPr>
              <a:t>Палітра кольорів</a:t>
            </a:r>
          </a:p>
        </p:txBody>
      </p:sp>
      <p:sp>
        <p:nvSpPr>
          <p:cNvPr id="15" name="Прямокутник 14"/>
          <p:cNvSpPr/>
          <p:nvPr/>
        </p:nvSpPr>
        <p:spPr>
          <a:xfrm>
            <a:off x="2479725" y="1915858"/>
            <a:ext cx="7332921" cy="2283864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6" name="TextBox 15"/>
          <p:cNvSpPr txBox="1"/>
          <p:nvPr/>
        </p:nvSpPr>
        <p:spPr>
          <a:xfrm>
            <a:off x="6494428" y="2128442"/>
            <a:ext cx="2571442" cy="1384995"/>
          </a:xfrm>
          <a:prstGeom prst="wedgeRectCallout">
            <a:avLst>
              <a:gd name="adj1" fmla="val -71180"/>
              <a:gd name="adj2" fmla="val -3165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2800" b="1" i="1" dirty="0">
                <a:solidFill>
                  <a:schemeClr val="bg1"/>
                </a:solidFill>
              </a:rPr>
              <a:t>Полотно для малювання</a:t>
            </a:r>
          </a:p>
        </p:txBody>
      </p:sp>
    </p:spTree>
    <p:extLst>
      <p:ext uri="{BB962C8B-B14F-4D97-AF65-F5344CB8AC3E}">
        <p14:creationId xmlns:p14="http://schemas.microsoft.com/office/powerpoint/2010/main" val="820027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25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25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75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Програмні об'єкти</a:t>
            </a:r>
            <a:br>
              <a:rPr lang="uk-UA" dirty="0"/>
            </a:br>
            <a:r>
              <a:rPr lang="uk-UA" dirty="0"/>
              <a:t>та їх властивості в </a:t>
            </a:r>
            <a:r>
              <a:rPr lang="en-US" dirty="0"/>
              <a:t>S</a:t>
            </a:r>
            <a:r>
              <a:rPr lang="uk-UA" dirty="0" err="1"/>
              <a:t>cratch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1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Програмним об'єктом у середовищі </a:t>
            </a:r>
            <a:r>
              <a:rPr lang="uk-UA" sz="2800" b="1" i="1" kern="0" dirty="0" err="1">
                <a:solidFill>
                  <a:srgbClr val="FFFF00"/>
                </a:solidFill>
              </a:rPr>
              <a:t>Scratch</a:t>
            </a:r>
            <a:r>
              <a:rPr lang="uk-UA" sz="2800" b="1" i="1" kern="0" dirty="0">
                <a:solidFill>
                  <a:srgbClr val="FFFFFF"/>
                </a:solidFill>
              </a:rPr>
              <a:t> є також і </a:t>
            </a:r>
            <a:r>
              <a:rPr lang="uk-UA" sz="2800" b="1" i="1" kern="0" dirty="0">
                <a:solidFill>
                  <a:srgbClr val="FFFF00"/>
                </a:solidFill>
              </a:rPr>
              <a:t>Сцена</a:t>
            </a:r>
            <a:r>
              <a:rPr lang="uk-UA" sz="2800" b="1" i="1" kern="0" dirty="0">
                <a:solidFill>
                  <a:srgbClr val="FFFFFF"/>
                </a:solidFill>
              </a:rPr>
              <a:t>. Сцена має такі властивості: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25F79724-7437-4E42-AC3D-5CD2E1809906}"/>
              </a:ext>
            </a:extLst>
          </p:cNvPr>
          <p:cNvSpPr/>
          <p:nvPr/>
        </p:nvSpPr>
        <p:spPr>
          <a:xfrm>
            <a:off x="72005" y="2278064"/>
            <a:ext cx="5972332" cy="129266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розмір (480 на 360 кроків виконавця)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CACE927B-CEB9-4CF5-B1EC-6996355D3106}"/>
              </a:ext>
            </a:extLst>
          </p:cNvPr>
          <p:cNvSpPr/>
          <p:nvPr/>
        </p:nvSpPr>
        <p:spPr>
          <a:xfrm>
            <a:off x="6149818" y="2278064"/>
            <a:ext cx="5972332" cy="129266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тло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97BDAC9-A62D-4BEB-9E0F-024ABDB91F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087" y="3697919"/>
            <a:ext cx="3706168" cy="27796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6320F37-3A9E-42F1-81EB-89403290B9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9818" y="3697918"/>
            <a:ext cx="5972332" cy="28675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75392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6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Програмні об'єкти</a:t>
            </a:r>
            <a:br>
              <a:rPr lang="uk-UA" dirty="0"/>
            </a:br>
            <a:r>
              <a:rPr lang="uk-UA" dirty="0"/>
              <a:t>та їх властивості в </a:t>
            </a:r>
            <a:r>
              <a:rPr lang="en-US" dirty="0"/>
              <a:t>S</a:t>
            </a:r>
            <a:r>
              <a:rPr lang="uk-UA" dirty="0" err="1"/>
              <a:t>cratch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1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E5CDE7-EFAE-4CCF-B644-13AD83D1DAD4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Якщо вибрати цей об'єкт, то на вкладці </a:t>
            </a:r>
            <a:r>
              <a:rPr lang="uk-UA" sz="2800" b="1" i="1" kern="0" dirty="0">
                <a:solidFill>
                  <a:srgbClr val="FFFF00"/>
                </a:solidFill>
              </a:rPr>
              <a:t>Тло</a:t>
            </a:r>
            <a:r>
              <a:rPr lang="uk-UA" sz="2800" b="1" i="1" kern="0" dirty="0">
                <a:solidFill>
                  <a:srgbClr val="FFFFFF"/>
                </a:solidFill>
              </a:rPr>
              <a:t> можна змінити зображення на тлі </a:t>
            </a:r>
            <a:r>
              <a:rPr lang="uk-UA" sz="2800" b="1" i="1" kern="0" dirty="0">
                <a:solidFill>
                  <a:srgbClr val="FFFF00"/>
                </a:solidFill>
              </a:rPr>
              <a:t>Сцени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D0B19EA-66B0-4E0A-A779-53AD9EB635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8801" y="2272714"/>
            <a:ext cx="2436556" cy="42960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Бульбашка прямої мови: прямокутна 7">
            <a:extLst>
              <a:ext uri="{FF2B5EF4-FFF2-40B4-BE49-F238E27FC236}">
                <a16:creationId xmlns:a16="http://schemas.microsoft.com/office/drawing/2014/main" id="{472A5906-C2CB-4B3C-BF61-DC159A6FDD72}"/>
              </a:ext>
            </a:extLst>
          </p:cNvPr>
          <p:cNvSpPr/>
          <p:nvPr/>
        </p:nvSpPr>
        <p:spPr>
          <a:xfrm>
            <a:off x="72007" y="4535595"/>
            <a:ext cx="4490161" cy="1914366"/>
          </a:xfrm>
          <a:prstGeom prst="wedgeRectCallout">
            <a:avLst>
              <a:gd name="adj1" fmla="val 63253"/>
              <a:gd name="adj2" fmla="val 39388"/>
            </a:avLst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>
                <a:solidFill>
                  <a:srgbClr val="FFFFFF"/>
                </a:solidFill>
              </a:rPr>
              <a:t>використати зображення з бібліотеки </a:t>
            </a:r>
          </a:p>
        </p:txBody>
      </p:sp>
      <p:sp>
        <p:nvSpPr>
          <p:cNvPr id="9" name="Бульбашка прямої мови: прямокутна 8">
            <a:extLst>
              <a:ext uri="{FF2B5EF4-FFF2-40B4-BE49-F238E27FC236}">
                <a16:creationId xmlns:a16="http://schemas.microsoft.com/office/drawing/2014/main" id="{6DEA98DB-0EAE-453A-BF8C-77BE8D7C4A91}"/>
              </a:ext>
            </a:extLst>
          </p:cNvPr>
          <p:cNvSpPr/>
          <p:nvPr/>
        </p:nvSpPr>
        <p:spPr>
          <a:xfrm>
            <a:off x="7631988" y="4535595"/>
            <a:ext cx="4490161" cy="1914366"/>
          </a:xfrm>
          <a:prstGeom prst="wedgeRectCallout">
            <a:avLst>
              <a:gd name="adj1" fmla="val -60467"/>
              <a:gd name="adj2" fmla="val 35279"/>
            </a:avLst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>
                <a:solidFill>
                  <a:srgbClr val="FFFFFF"/>
                </a:solidFill>
              </a:rPr>
              <a:t>отримати з камери</a:t>
            </a:r>
          </a:p>
        </p:txBody>
      </p:sp>
      <p:sp>
        <p:nvSpPr>
          <p:cNvPr id="10" name="Бульбашка прямої мови: прямокутна 9">
            <a:extLst>
              <a:ext uri="{FF2B5EF4-FFF2-40B4-BE49-F238E27FC236}">
                <a16:creationId xmlns:a16="http://schemas.microsoft.com/office/drawing/2014/main" id="{17E01BAE-3341-4C3A-A5FD-0B51DEE50490}"/>
              </a:ext>
            </a:extLst>
          </p:cNvPr>
          <p:cNvSpPr/>
          <p:nvPr/>
        </p:nvSpPr>
        <p:spPr>
          <a:xfrm>
            <a:off x="72008" y="2272714"/>
            <a:ext cx="4490161" cy="1913835"/>
          </a:xfrm>
          <a:prstGeom prst="wedgeRectCallout">
            <a:avLst>
              <a:gd name="adj1" fmla="val 79019"/>
              <a:gd name="adj2" fmla="val 147628"/>
            </a:avLst>
          </a:prstGeom>
          <a:solidFill>
            <a:srgbClr val="008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>
                <a:solidFill>
                  <a:srgbClr val="FFFFFF"/>
                </a:solidFill>
              </a:rPr>
              <a:t>редагувати фон засобами графічного редактора </a:t>
            </a:r>
          </a:p>
        </p:txBody>
      </p:sp>
      <p:sp>
        <p:nvSpPr>
          <p:cNvPr id="11" name="Бульбашка прямої мови: прямокутна 10">
            <a:extLst>
              <a:ext uri="{FF2B5EF4-FFF2-40B4-BE49-F238E27FC236}">
                <a16:creationId xmlns:a16="http://schemas.microsoft.com/office/drawing/2014/main" id="{3EFEDBE3-5A62-4506-A70A-74FED73679A7}"/>
              </a:ext>
            </a:extLst>
          </p:cNvPr>
          <p:cNvSpPr/>
          <p:nvPr/>
        </p:nvSpPr>
        <p:spPr>
          <a:xfrm>
            <a:off x="7631989" y="2272714"/>
            <a:ext cx="4490161" cy="1913835"/>
          </a:xfrm>
          <a:prstGeom prst="wedgeRectCallout">
            <a:avLst>
              <a:gd name="adj1" fmla="val -76671"/>
              <a:gd name="adj2" fmla="val 149323"/>
            </a:avLst>
          </a:prstGeom>
          <a:solidFill>
            <a:srgbClr val="008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>
                <a:solidFill>
                  <a:srgbClr val="FFFFFF"/>
                </a:solidFill>
              </a:rPr>
              <a:t>завантажувати тло з файла</a:t>
            </a:r>
          </a:p>
        </p:txBody>
      </p:sp>
    </p:spTree>
    <p:extLst>
      <p:ext uri="{BB962C8B-B14F-4D97-AF65-F5344CB8AC3E}">
        <p14:creationId xmlns:p14="http://schemas.microsoft.com/office/powerpoint/2010/main" val="2302430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Програмні об'єкти</a:t>
            </a:r>
            <a:br>
              <a:rPr lang="uk-UA" dirty="0"/>
            </a:br>
            <a:r>
              <a:rPr lang="uk-UA" dirty="0"/>
              <a:t>та їх властивості в </a:t>
            </a:r>
            <a:r>
              <a:rPr lang="en-US" dirty="0"/>
              <a:t>S</a:t>
            </a:r>
            <a:r>
              <a:rPr lang="uk-UA" dirty="0" err="1"/>
              <a:t>cratch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1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Сцена</a:t>
            </a:r>
            <a:r>
              <a:rPr lang="uk-UA" sz="2800" b="1" i="1" kern="0" dirty="0">
                <a:solidFill>
                  <a:srgbClr val="FFFFFF"/>
                </a:solidFill>
              </a:rPr>
              <a:t> та її тло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A3DFC3D-8DC3-4E3F-A2E0-F47D3EDE18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1602" y="1801824"/>
            <a:ext cx="8510954" cy="4675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00332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Розгадайте ребус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http://www.zarobytyhroshi.com/images/243_1c7236e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7977" y="5301208"/>
            <a:ext cx="1561356" cy="156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700501" y="5445224"/>
            <a:ext cx="6179706" cy="102155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5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Виконавець</a:t>
            </a:r>
          </a:p>
        </p:txBody>
      </p:sp>
      <p:sp>
        <p:nvSpPr>
          <p:cNvPr id="11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1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21021A4-AB0C-45ED-A5A3-12F1A5065A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1696" y="1397643"/>
            <a:ext cx="9514778" cy="3831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410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Розгадайте ребус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http://www.zarobytyhroshi.com/images/243_1c7236e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7977" y="5301208"/>
            <a:ext cx="1561356" cy="156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700501" y="5445224"/>
            <a:ext cx="6179706" cy="102155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5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Об’єкт</a:t>
            </a:r>
          </a:p>
        </p:txBody>
      </p:sp>
      <p:sp>
        <p:nvSpPr>
          <p:cNvPr id="11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1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7D5BDEF-34C0-483C-B379-2DE4894DDF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201" y="1749896"/>
            <a:ext cx="10144006" cy="3358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621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Дайте відповіді на запитання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1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ED91EF-7973-4E25-A220-BF281DE60DC4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Що таке </a:t>
            </a:r>
            <a:r>
              <a:rPr lang="uk-UA" sz="2800" b="1" i="1" kern="0" dirty="0" err="1">
                <a:solidFill>
                  <a:srgbClr val="FFFFFF"/>
                </a:solidFill>
              </a:rPr>
              <a:t>спрайти</a:t>
            </a:r>
            <a:r>
              <a:rPr lang="uk-UA" sz="2800" b="1" i="1" kern="0" dirty="0">
                <a:solidFill>
                  <a:srgbClr val="FFFFFF"/>
                </a:solidFill>
              </a:rPr>
              <a:t> в середовищі </a:t>
            </a:r>
            <a:r>
              <a:rPr lang="uk-UA" sz="2800" b="1" i="1" kern="0" dirty="0" err="1">
                <a:solidFill>
                  <a:srgbClr val="FFFFFF"/>
                </a:solidFill>
              </a:rPr>
              <a:t>Scratch</a:t>
            </a:r>
            <a:r>
              <a:rPr lang="uk-UA" sz="2800" b="1" i="1" kern="0" dirty="0">
                <a:solidFill>
                  <a:srgbClr val="FFFFFF"/>
                </a:solidFill>
              </a:rPr>
              <a:t>?</a:t>
            </a:r>
          </a:p>
        </p:txBody>
      </p:sp>
      <p:pic>
        <p:nvPicPr>
          <p:cNvPr id="10" name="Picture 2" descr="http://nvip.com.ua/sites/default/files/imagecache/original_watermark/pictures/news/qa.jpg">
            <a:extLst>
              <a:ext uri="{FF2B5EF4-FFF2-40B4-BE49-F238E27FC236}">
                <a16:creationId xmlns:a16="http://schemas.microsoft.com/office/drawing/2014/main" id="{7650B343-8FBA-4A1B-84D3-F962F1E683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774" y="4780449"/>
            <a:ext cx="1663554" cy="205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2FDFCEB-3268-4D08-BE3E-7582968CD7F5}"/>
              </a:ext>
            </a:extLst>
          </p:cNvPr>
          <p:cNvSpPr txBox="1"/>
          <p:nvPr/>
        </p:nvSpPr>
        <p:spPr>
          <a:xfrm>
            <a:off x="72008" y="1826201"/>
            <a:ext cx="12055766" cy="95410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Які властивості мають програмні об'єкти в середовищі </a:t>
            </a:r>
            <a:r>
              <a:rPr lang="uk-UA" sz="2800" b="1" i="1" kern="0" dirty="0" err="1">
                <a:solidFill>
                  <a:srgbClr val="002060"/>
                </a:solidFill>
              </a:rPr>
              <a:t>Scratch</a:t>
            </a:r>
            <a:r>
              <a:rPr lang="uk-UA" sz="2800" b="1" i="1" kern="0" dirty="0">
                <a:solidFill>
                  <a:srgbClr val="002060"/>
                </a:solidFill>
              </a:rPr>
              <a:t>? Як їх можна переглянути?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85260DE-22C0-4669-80E1-1B4258363C4E}"/>
              </a:ext>
            </a:extLst>
          </p:cNvPr>
          <p:cNvSpPr txBox="1"/>
          <p:nvPr/>
        </p:nvSpPr>
        <p:spPr>
          <a:xfrm>
            <a:off x="77632" y="2874733"/>
            <a:ext cx="12050142" cy="95410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Якими способами можна створити новий </a:t>
            </a:r>
            <a:r>
              <a:rPr lang="uk-UA" sz="2800" b="1" i="1" kern="0" dirty="0" err="1">
                <a:solidFill>
                  <a:srgbClr val="FFFFFF"/>
                </a:solidFill>
              </a:rPr>
              <a:t>спрайт</a:t>
            </a:r>
            <a:r>
              <a:rPr lang="uk-UA" sz="2800" b="1" i="1" kern="0" dirty="0">
                <a:solidFill>
                  <a:srgbClr val="FFFFFF"/>
                </a:solidFill>
              </a:rPr>
              <a:t> у середовищі </a:t>
            </a:r>
            <a:r>
              <a:rPr lang="uk-UA" sz="2800" b="1" i="1" kern="0" dirty="0" err="1">
                <a:solidFill>
                  <a:srgbClr val="FFFFFF"/>
                </a:solidFill>
              </a:rPr>
              <a:t>Scratch</a:t>
            </a:r>
            <a:r>
              <a:rPr lang="uk-UA" sz="2800" b="1" i="1" kern="0" dirty="0">
                <a:solidFill>
                  <a:srgbClr val="FFFFFF"/>
                </a:solidFill>
              </a:rPr>
              <a:t>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DE5310C-DFC6-4F3B-9823-BC1C32F7BFAE}"/>
              </a:ext>
            </a:extLst>
          </p:cNvPr>
          <p:cNvSpPr txBox="1"/>
          <p:nvPr/>
        </p:nvSpPr>
        <p:spPr>
          <a:xfrm>
            <a:off x="72008" y="3966142"/>
            <a:ext cx="7598792" cy="1384995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4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Які властивості має об'єкт Сцена? Якими способами можна змінити тло Сцени?</a:t>
            </a:r>
          </a:p>
        </p:txBody>
      </p:sp>
      <p:pic>
        <p:nvPicPr>
          <p:cNvPr id="1026" name="Picture 2" descr="concert, entertainment, event, film, movie, scene, theatre icon">
            <a:extLst>
              <a:ext uri="{FF2B5EF4-FFF2-40B4-BE49-F238E27FC236}">
                <a16:creationId xmlns:a16="http://schemas.microsoft.com/office/drawing/2014/main" id="{67922D4C-F7A9-46C6-8B0B-C5FF634E16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200" y="3966142"/>
            <a:ext cx="2702574" cy="2702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9048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  <p:bldP spid="1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5400" dirty="0"/>
              <a:t>Дякую за увагу!</a:t>
            </a:r>
          </a:p>
        </p:txBody>
      </p:sp>
      <p:sp>
        <p:nvSpPr>
          <p:cNvPr id="4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>
                <a:solidFill>
                  <a:srgbClr val="FFFFFF"/>
                </a:solidFill>
              </a:rPr>
              <a:t>За новою програмою 2017 року</a:t>
            </a:r>
            <a:endParaRPr lang="uk-UA" sz="1600" b="1" dirty="0">
              <a:solidFill>
                <a:srgbClr val="FFFFFF"/>
              </a:solidFill>
            </a:endParaRPr>
          </a:p>
        </p:txBody>
      </p:sp>
      <p:sp>
        <p:nvSpPr>
          <p:cNvPr id="9" name="Округлена прямокутна виноска 5">
            <a:extLst>
              <a:ext uri="{FF2B5EF4-FFF2-40B4-BE49-F238E27FC236}">
                <a16:creationId xmlns:a16="http://schemas.microsoft.com/office/drawing/2014/main" id="{8954EB53-0BB9-4FA0-B170-9EC96EF3D694}"/>
              </a:ext>
            </a:extLst>
          </p:cNvPr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19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99BA0E3-7E2F-40CC-BBC7-8201F62BEE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560" y="3689003"/>
            <a:ext cx="2209744" cy="2385570"/>
          </a:xfrm>
          <a:prstGeom prst="rect">
            <a:avLst/>
          </a:prstGeom>
        </p:spPr>
      </p:pic>
      <p:pic>
        <p:nvPicPr>
          <p:cNvPr id="10" name="Picture 2" descr="Результат пошуку зображень за запитом &quot;object icon&quot;">
            <a:extLst>
              <a:ext uri="{FF2B5EF4-FFF2-40B4-BE49-F238E27FC236}">
                <a16:creationId xmlns:a16="http://schemas.microsoft.com/office/drawing/2014/main" id="{93160D14-FCF0-41A7-B86F-2756D86043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5802" y="3689003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49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Що таке програмний об'єкт?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1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2D13F0D-FF87-4844-AEA4-F6606907FBA4}"/>
              </a:ext>
            </a:extLst>
          </p:cNvPr>
          <p:cNvSpPr txBox="1"/>
          <p:nvPr/>
        </p:nvSpPr>
        <p:spPr>
          <a:xfrm>
            <a:off x="1403648" y="1196752"/>
            <a:ext cx="10718502" cy="138499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Ти вже знаєш, що істоту, явище або предмет, на який звернули увагу або з яким виконують дії, називають </a:t>
            </a:r>
            <a:r>
              <a:rPr lang="uk-UA" sz="2800" b="1" i="1" kern="0" dirty="0">
                <a:solidFill>
                  <a:srgbClr val="FFFF00"/>
                </a:solidFill>
              </a:rPr>
              <a:t>об'єктом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16" name="Picture 2" descr="alert, attention, danger, error, exclamation, hanger, message, problem, warning icon">
            <a:extLst>
              <a:ext uri="{FF2B5EF4-FFF2-40B4-BE49-F238E27FC236}">
                <a16:creationId xmlns:a16="http://schemas.microsoft.com/office/drawing/2014/main" id="{F3FD5253-DF84-489E-B2C5-AF8818DEA2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40" y="1235044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Shape 168">
            <a:extLst>
              <a:ext uri="{FF2B5EF4-FFF2-40B4-BE49-F238E27FC236}">
                <a16:creationId xmlns:a16="http://schemas.microsoft.com/office/drawing/2014/main" id="{74404651-9B6A-4F72-B395-96CD6A8CC867}"/>
              </a:ext>
            </a:extLst>
          </p:cNvPr>
          <p:cNvSpPr/>
          <p:nvPr/>
        </p:nvSpPr>
        <p:spPr>
          <a:xfrm>
            <a:off x="247202" y="2817750"/>
            <a:ext cx="3188145" cy="2222253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19" name="Shape 172">
            <a:extLst>
              <a:ext uri="{FF2B5EF4-FFF2-40B4-BE49-F238E27FC236}">
                <a16:creationId xmlns:a16="http://schemas.microsoft.com/office/drawing/2014/main" id="{0C901325-106B-4A12-92C8-2A603E42E26D}"/>
              </a:ext>
            </a:extLst>
          </p:cNvPr>
          <p:cNvSpPr/>
          <p:nvPr/>
        </p:nvSpPr>
        <p:spPr>
          <a:xfrm>
            <a:off x="6601474" y="2680412"/>
            <a:ext cx="2272543" cy="2496926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20" name="Shape 173">
            <a:extLst>
              <a:ext uri="{FF2B5EF4-FFF2-40B4-BE49-F238E27FC236}">
                <a16:creationId xmlns:a16="http://schemas.microsoft.com/office/drawing/2014/main" id="{225A3B7D-4849-48CB-ABC7-8D91D20BD621}"/>
              </a:ext>
            </a:extLst>
          </p:cNvPr>
          <p:cNvSpPr/>
          <p:nvPr/>
        </p:nvSpPr>
        <p:spPr>
          <a:xfrm>
            <a:off x="7849101" y="4394201"/>
            <a:ext cx="3744715" cy="2275617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</p:sp>
      <p:sp>
        <p:nvSpPr>
          <p:cNvPr id="21" name="Shape 175">
            <a:extLst>
              <a:ext uri="{FF2B5EF4-FFF2-40B4-BE49-F238E27FC236}">
                <a16:creationId xmlns:a16="http://schemas.microsoft.com/office/drawing/2014/main" id="{8358A684-1DDA-40BC-9600-34E4492B3722}"/>
              </a:ext>
            </a:extLst>
          </p:cNvPr>
          <p:cNvSpPr/>
          <p:nvPr/>
        </p:nvSpPr>
        <p:spPr>
          <a:xfrm>
            <a:off x="9345071" y="2741497"/>
            <a:ext cx="2468226" cy="1375005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</p:sp>
      <p:sp>
        <p:nvSpPr>
          <p:cNvPr id="18" name="Shape 171">
            <a:extLst>
              <a:ext uri="{FF2B5EF4-FFF2-40B4-BE49-F238E27FC236}">
                <a16:creationId xmlns:a16="http://schemas.microsoft.com/office/drawing/2014/main" id="{A3485D50-B6CA-4198-99C9-7139CCE00BC0}"/>
              </a:ext>
            </a:extLst>
          </p:cNvPr>
          <p:cNvSpPr/>
          <p:nvPr/>
        </p:nvSpPr>
        <p:spPr>
          <a:xfrm>
            <a:off x="3895942" y="2741497"/>
            <a:ext cx="2104438" cy="2010907"/>
          </a:xfrm>
          <a:prstGeom prst="rect">
            <a:avLst/>
          </a:prstGeom>
          <a:blipFill>
            <a:blip r:embed="rId8"/>
            <a:stretch>
              <a:fillRect/>
            </a:stretch>
          </a:blipFill>
        </p:spPr>
      </p:sp>
      <p:sp>
        <p:nvSpPr>
          <p:cNvPr id="22" name="Shape 170">
            <a:extLst>
              <a:ext uri="{FF2B5EF4-FFF2-40B4-BE49-F238E27FC236}">
                <a16:creationId xmlns:a16="http://schemas.microsoft.com/office/drawing/2014/main" id="{D425CAD2-5767-405C-9762-B7345BF5B03A}"/>
              </a:ext>
            </a:extLst>
          </p:cNvPr>
          <p:cNvSpPr/>
          <p:nvPr/>
        </p:nvSpPr>
        <p:spPr>
          <a:xfrm>
            <a:off x="3435347" y="4752404"/>
            <a:ext cx="2808287" cy="1817687"/>
          </a:xfrm>
          <a:prstGeom prst="rect">
            <a:avLst/>
          </a:pr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15482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Що таке програмний об'єкт?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Об'єкти можуть відрізнятися один від одного: </a:t>
            </a:r>
          </a:p>
        </p:txBody>
      </p:sp>
      <p:sp>
        <p:nvSpPr>
          <p:cNvPr id="8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1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25804A8D-5D07-4028-9260-414D1198E117}"/>
              </a:ext>
            </a:extLst>
          </p:cNvPr>
          <p:cNvSpPr/>
          <p:nvPr/>
        </p:nvSpPr>
        <p:spPr>
          <a:xfrm>
            <a:off x="72006" y="1851444"/>
            <a:ext cx="5972332" cy="144039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00"/>
                </a:solidFill>
              </a:rPr>
              <a:t>Властивостями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05B69389-EEBD-4DC8-B093-F3FF64D0515B}"/>
              </a:ext>
            </a:extLst>
          </p:cNvPr>
          <p:cNvSpPr/>
          <p:nvPr/>
        </p:nvSpPr>
        <p:spPr>
          <a:xfrm>
            <a:off x="6149818" y="1851444"/>
            <a:ext cx="5972332" cy="144039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00"/>
                </a:solidFill>
              </a:rPr>
              <a:t>Діями</a:t>
            </a:r>
            <a:r>
              <a:rPr lang="uk-UA" sz="3200" b="1" i="1" kern="0" dirty="0">
                <a:solidFill>
                  <a:srgbClr val="FFFFFF"/>
                </a:solidFill>
              </a:rPr>
              <a:t>, які можна виконувати над ними.</a:t>
            </a:r>
          </a:p>
        </p:txBody>
      </p:sp>
      <p:pic>
        <p:nvPicPr>
          <p:cNvPr id="1028" name="Picture 4" descr="screwdriver, tools, wrench icon">
            <a:extLst>
              <a:ext uri="{FF2B5EF4-FFF2-40B4-BE49-F238E27FC236}">
                <a16:creationId xmlns:a16="http://schemas.microsoft.com/office/drawing/2014/main" id="{ACDDF3C2-D6D1-4825-9405-15EE4DB40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228" y="3392260"/>
            <a:ext cx="3251200" cy="325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onfiguration, gear, preferences, settings icon">
            <a:extLst>
              <a:ext uri="{FF2B5EF4-FFF2-40B4-BE49-F238E27FC236}">
                <a16:creationId xmlns:a16="http://schemas.microsoft.com/office/drawing/2014/main" id="{31C5C25F-006B-4636-BBB7-E039D5ADCF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572" y="3388137"/>
            <a:ext cx="3255323" cy="3255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7196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Що таке програмний об'єкт?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Властивостей в одного об'єкта може бути багато. Залежно від мети й завдань під час роботи з об'єктом завжди можна звернути увагу на його окремі властивості та </a:t>
            </a:r>
            <a:r>
              <a:rPr lang="uk-UA" sz="2800" b="1" i="1" kern="0" dirty="0">
                <a:solidFill>
                  <a:srgbClr val="FFFF00"/>
                </a:solidFill>
              </a:rPr>
              <a:t>значення</a:t>
            </a:r>
            <a:r>
              <a:rPr lang="uk-UA" sz="2800" b="1" i="1" kern="0" dirty="0">
                <a:solidFill>
                  <a:srgbClr val="FFFFFF"/>
                </a:solidFill>
              </a:rPr>
              <a:t> кожної з них. </a:t>
            </a:r>
          </a:p>
        </p:txBody>
      </p:sp>
      <p:sp>
        <p:nvSpPr>
          <p:cNvPr id="8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1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2CF015-4A9D-4613-A0AA-21961A0C80B6}"/>
              </a:ext>
            </a:extLst>
          </p:cNvPr>
          <p:cNvSpPr txBox="1"/>
          <p:nvPr/>
        </p:nvSpPr>
        <p:spPr>
          <a:xfrm>
            <a:off x="72008" y="310684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Значення властивостей</a:t>
            </a:r>
            <a:r>
              <a:rPr lang="uk-UA" sz="2800" b="1" i="1" kern="0" dirty="0">
                <a:solidFill>
                  <a:srgbClr val="FFFFFF"/>
                </a:solidFill>
              </a:rPr>
              <a:t> можуть бути: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D917355B-6F63-4E43-AC6C-98888EC0E789}"/>
              </a:ext>
            </a:extLst>
          </p:cNvPr>
          <p:cNvSpPr/>
          <p:nvPr/>
        </p:nvSpPr>
        <p:spPr>
          <a:xfrm>
            <a:off x="72006" y="3724261"/>
            <a:ext cx="3128394" cy="2696859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Текстовими</a:t>
            </a:r>
            <a:r>
              <a:rPr lang="en-US" sz="3200" b="1" i="1" kern="0" dirty="0">
                <a:solidFill>
                  <a:srgbClr val="FFFFFF"/>
                </a:solidFill>
              </a:rPr>
              <a:t> </a:t>
            </a:r>
            <a:r>
              <a:rPr lang="uk-UA" sz="3200" b="1" i="1" kern="0" dirty="0">
                <a:solidFill>
                  <a:srgbClr val="FFFFFF"/>
                </a:solidFill>
              </a:rPr>
              <a:t>даними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6B882D92-9906-425A-8ABE-E3CE17257E96}"/>
              </a:ext>
            </a:extLst>
          </p:cNvPr>
          <p:cNvSpPr/>
          <p:nvPr/>
        </p:nvSpPr>
        <p:spPr>
          <a:xfrm>
            <a:off x="6149818" y="3724261"/>
            <a:ext cx="3128394" cy="2696859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Числовими даними</a:t>
            </a:r>
          </a:p>
        </p:txBody>
      </p:sp>
      <p:pic>
        <p:nvPicPr>
          <p:cNvPr id="2050" name="Picture 2" descr="abc, abc blocks, alphabet, alphabet blocks, blocks, cubes icon icon">
            <a:extLst>
              <a:ext uri="{FF2B5EF4-FFF2-40B4-BE49-F238E27FC236}">
                <a16:creationId xmlns:a16="http://schemas.microsoft.com/office/drawing/2014/main" id="{1535AC90-A843-41F6-AEEB-1C3768E0F7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5325" y="3724261"/>
            <a:ext cx="2696858" cy="2696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123, counting, digits, early learning, numbers icon">
            <a:extLst>
              <a:ext uri="{FF2B5EF4-FFF2-40B4-BE49-F238E27FC236}">
                <a16:creationId xmlns:a16="http://schemas.microsoft.com/office/drawing/2014/main" id="{6CA7504F-4F05-4D20-AFB0-0BC49361BE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3136" y="3724261"/>
            <a:ext cx="2696858" cy="2696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770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Що таке програмний об'єкт?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1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ECEE2B-8059-46CF-80EA-822407CB3175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Кожна властивість об'єкта має своє значення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9" name="Shape 183">
            <a:extLst>
              <a:ext uri="{FF2B5EF4-FFF2-40B4-BE49-F238E27FC236}">
                <a16:creationId xmlns:a16="http://schemas.microsoft.com/office/drawing/2014/main" id="{3E31B909-380F-462F-BDB7-5274371A799B}"/>
              </a:ext>
            </a:extLst>
          </p:cNvPr>
          <p:cNvSpPr/>
          <p:nvPr/>
        </p:nvSpPr>
        <p:spPr>
          <a:xfrm>
            <a:off x="147111" y="2474843"/>
            <a:ext cx="2654759" cy="40489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0" name="Округлена прямокутна виноска 3">
            <a:extLst>
              <a:ext uri="{FF2B5EF4-FFF2-40B4-BE49-F238E27FC236}">
                <a16:creationId xmlns:a16="http://schemas.microsoft.com/office/drawing/2014/main" id="{FCA0740E-FA71-4F7B-9E17-475E9B820590}"/>
              </a:ext>
            </a:extLst>
          </p:cNvPr>
          <p:cNvSpPr/>
          <p:nvPr/>
        </p:nvSpPr>
        <p:spPr>
          <a:xfrm>
            <a:off x="72007" y="1812572"/>
            <a:ext cx="2889853" cy="582759"/>
          </a:xfrm>
          <a:prstGeom prst="wedgeRectCallout">
            <a:avLst>
              <a:gd name="adj1" fmla="val -1573"/>
              <a:gd name="adj2" fmla="val 96611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Учень</a:t>
            </a:r>
            <a:endParaRPr kumimoji="0" lang="uk-UA" sz="24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graphicFrame>
        <p:nvGraphicFramePr>
          <p:cNvPr id="11" name="Таблиця 10">
            <a:extLst>
              <a:ext uri="{FF2B5EF4-FFF2-40B4-BE49-F238E27FC236}">
                <a16:creationId xmlns:a16="http://schemas.microsoft.com/office/drawing/2014/main" id="{82F091DC-C458-4401-B8A9-123097B01F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6807286"/>
              </p:ext>
            </p:extLst>
          </p:nvPr>
        </p:nvGraphicFramePr>
        <p:xfrm>
          <a:off x="3041374" y="1772816"/>
          <a:ext cx="9090395" cy="5029200"/>
        </p:xfrm>
        <a:graphic>
          <a:graphicData uri="http://schemas.openxmlformats.org/drawingml/2006/table">
            <a:tbl>
              <a:tblPr firstRow="1" bandRow="1">
                <a:tableStyleId>{8FD4443E-F989-4FC4-A0C8-D5A2AF1F390B}</a:tableStyleId>
              </a:tblPr>
              <a:tblGrid>
                <a:gridCol w="4383156">
                  <a:extLst>
                    <a:ext uri="{9D8B030D-6E8A-4147-A177-3AD203B41FA5}">
                      <a16:colId xmlns:a16="http://schemas.microsoft.com/office/drawing/2014/main" val="2257628060"/>
                    </a:ext>
                  </a:extLst>
                </a:gridCol>
                <a:gridCol w="4707239">
                  <a:extLst>
                    <a:ext uri="{9D8B030D-6E8A-4147-A177-3AD203B41FA5}">
                      <a16:colId xmlns:a16="http://schemas.microsoft.com/office/drawing/2014/main" val="27571331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400" i="1" noProof="0" dirty="0"/>
                        <a:t>Властивість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i="1" noProof="0" dirty="0"/>
                        <a:t>Значення властивості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90412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2400" b="0" i="1" noProof="0" dirty="0"/>
                        <a:t>Прізвище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2400" b="0" i="1" noProof="0" dirty="0"/>
                        <a:t>Петренко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6600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2400" b="0" i="1" noProof="0" dirty="0"/>
                        <a:t>Ім’я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2400" b="0" i="1" noProof="0" dirty="0"/>
                        <a:t>Петро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0237296"/>
                  </a:ext>
                </a:extLst>
              </a:tr>
              <a:tr h="387068">
                <a:tc>
                  <a:txBody>
                    <a:bodyPr/>
                    <a:lstStyle/>
                    <a:p>
                      <a:r>
                        <a:rPr lang="uk-UA" sz="2400" b="0" i="1" noProof="0" dirty="0"/>
                        <a:t>По батькові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2400" b="0" i="1" noProof="0" dirty="0"/>
                        <a:t>Петрович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96429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2400" b="0" i="1" noProof="0" dirty="0"/>
                        <a:t>Дата народження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2400" b="0" i="1" noProof="0" dirty="0"/>
                        <a:t>12 січня 2007 року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28881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2400" b="0" i="1" noProof="0" dirty="0"/>
                        <a:t>Маса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2400" b="0" i="1" noProof="0" dirty="0"/>
                        <a:t>51 кг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32911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2400" b="0" i="1" noProof="0" dirty="0"/>
                        <a:t>Зріст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2400" b="0" i="1" noProof="0" dirty="0"/>
                        <a:t>145 см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69305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2400" b="0" i="1" noProof="0" dirty="0"/>
                        <a:t>Колір волосся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2400" b="0" i="1" noProof="0" dirty="0"/>
                        <a:t>Чорний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81245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2400" b="0" i="1" noProof="0" dirty="0"/>
                        <a:t>Колір очей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2400" b="0" i="1" noProof="0" dirty="0"/>
                        <a:t>Зелений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45849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2400" b="0" i="1" noProof="0" dirty="0"/>
                        <a:t>Адреса проживання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2400" b="0" i="1" noProof="0" dirty="0"/>
                        <a:t>вул. Святогірська, 34, 12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40991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2400" b="0" i="1" noProof="0" dirty="0"/>
                        <a:t>Клас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2400" b="0" i="1" noProof="0" dirty="0"/>
                        <a:t>6-А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45128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3174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Що таке програмний об'єкт?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1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FF62B2-3F16-47E0-A813-6BAAC6178E8A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Приклади об'єктів, їх властивостей і значень цих властивостей:</a:t>
            </a:r>
            <a:endParaRPr kumimoji="0" lang="uk-UA" sz="2800" b="1" i="1" u="none" strike="noStrike" kern="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</a:endParaRPr>
          </a:p>
        </p:txBody>
      </p:sp>
      <p:graphicFrame>
        <p:nvGraphicFramePr>
          <p:cNvPr id="9" name="Таблиця 8">
            <a:extLst>
              <a:ext uri="{FF2B5EF4-FFF2-40B4-BE49-F238E27FC236}">
                <a16:creationId xmlns:a16="http://schemas.microsoft.com/office/drawing/2014/main" id="{7A02CBCB-FD79-43A0-9072-2638F852F0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5705714"/>
              </p:ext>
            </p:extLst>
          </p:nvPr>
        </p:nvGraphicFramePr>
        <p:xfrm>
          <a:off x="5337313" y="2249894"/>
          <a:ext cx="6794455" cy="4517108"/>
        </p:xfrm>
        <a:graphic>
          <a:graphicData uri="http://schemas.openxmlformats.org/drawingml/2006/table">
            <a:tbl>
              <a:tblPr firstRow="1" bandRow="1">
                <a:tableStyleId>{8FD4443E-F989-4FC4-A0C8-D5A2AF1F390B}</a:tableStyleId>
              </a:tblPr>
              <a:tblGrid>
                <a:gridCol w="3276112">
                  <a:extLst>
                    <a:ext uri="{9D8B030D-6E8A-4147-A177-3AD203B41FA5}">
                      <a16:colId xmlns:a16="http://schemas.microsoft.com/office/drawing/2014/main" val="2257628060"/>
                    </a:ext>
                  </a:extLst>
                </a:gridCol>
                <a:gridCol w="3518343">
                  <a:extLst>
                    <a:ext uri="{9D8B030D-6E8A-4147-A177-3AD203B41FA5}">
                      <a16:colId xmlns:a16="http://schemas.microsoft.com/office/drawing/2014/main" val="27571331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72000" algn="ctr"/>
                      <a:r>
                        <a:rPr lang="uk-UA" sz="2400" i="1" noProof="0" dirty="0"/>
                        <a:t>Властивість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/>
                      <a:r>
                        <a:rPr lang="uk-UA" sz="2400" i="1" noProof="0" dirty="0"/>
                        <a:t>Значення властивості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90412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72000" lvl="0" indent="0" algn="l" defTabSz="914400" rtl="0" eaLnBrk="1" latinLnBrk="0" hangingPunct="1">
                        <a:buClr>
                          <a:srgbClr val="000000"/>
                        </a:buClr>
                        <a:buSzPct val="25000"/>
                        <a:buFont typeface="Cambria"/>
                        <a:buNone/>
                      </a:pPr>
                      <a:r>
                        <a:rPr lang="uk-UA" sz="2400" b="0" i="1" kern="1200" noProof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Cambria"/>
                        </a:rPr>
                        <a:t>Ім’я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lvl="0" indent="0" algn="l" defTabSz="914400" rtl="0" eaLnBrk="1" latinLnBrk="0" hangingPunct="1">
                        <a:buClr>
                          <a:srgbClr val="000000"/>
                        </a:buClr>
                        <a:buSzPct val="25000"/>
                        <a:buFont typeface="Cambria"/>
                        <a:buNone/>
                      </a:pPr>
                      <a:r>
                        <a:rPr lang="en-US" sz="2400" b="0" i="1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Cambria"/>
                        </a:rPr>
                        <a:t>Україна</a:t>
                      </a:r>
                      <a:endParaRPr lang="en-US" sz="2400" b="0" i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  <a:sym typeface="Cambria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6600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72000" lvl="0" indent="0" algn="l" defTabSz="914400" rtl="0" eaLnBrk="1" latinLnBrk="0" hangingPunct="1">
                        <a:buClr>
                          <a:srgbClr val="000000"/>
                        </a:buClr>
                        <a:buSzPct val="25000"/>
                        <a:buFont typeface="Cambria"/>
                        <a:buNone/>
                      </a:pPr>
                      <a:r>
                        <a:rPr lang="uk-UA" sz="2400" b="0" i="1" kern="1200" noProof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Cambria"/>
                        </a:rPr>
                        <a:t>Дата проголошення незалежності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lvl="0" indent="0" algn="l" defTabSz="914400" rtl="0" eaLnBrk="1" latinLnBrk="0" hangingPunct="1">
                        <a:buClr>
                          <a:srgbClr val="000000"/>
                        </a:buClr>
                        <a:buSzPct val="25000"/>
                        <a:buFont typeface="Cambria"/>
                        <a:buNone/>
                      </a:pPr>
                      <a:r>
                        <a:rPr lang="en-US" sz="2400" b="0" i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Cambria"/>
                        </a:rPr>
                        <a:t>24 </a:t>
                      </a:r>
                      <a:r>
                        <a:rPr lang="en-US" sz="2400" b="0" i="1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Cambria"/>
                        </a:rPr>
                        <a:t>серпня</a:t>
                      </a:r>
                      <a:r>
                        <a:rPr lang="en-US" sz="2400" b="0" i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Cambria"/>
                        </a:rPr>
                        <a:t> 1991 р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0237296"/>
                  </a:ext>
                </a:extLst>
              </a:tr>
              <a:tr h="387068">
                <a:tc>
                  <a:txBody>
                    <a:bodyPr/>
                    <a:lstStyle/>
                    <a:p>
                      <a:pPr marL="72000" lvl="0" indent="0" algn="l" defTabSz="914400" rtl="0" eaLnBrk="1" latinLnBrk="0" hangingPunct="1">
                        <a:buClr>
                          <a:srgbClr val="000000"/>
                        </a:buClr>
                        <a:buSzPct val="25000"/>
                        <a:buFont typeface="Cambria"/>
                        <a:buNone/>
                      </a:pPr>
                      <a:r>
                        <a:rPr lang="uk-UA" sz="2400" b="0" i="1" kern="1200" noProof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Cambria"/>
                        </a:rPr>
                        <a:t>Площа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lvl="0" indent="0" algn="l" defTabSz="914400" rtl="0" eaLnBrk="1" latinLnBrk="0" hangingPunct="1">
                        <a:buClr>
                          <a:srgbClr val="000000"/>
                        </a:buClr>
                        <a:buSzPct val="25000"/>
                        <a:buFont typeface="Cambria"/>
                        <a:buNone/>
                      </a:pPr>
                      <a:r>
                        <a:rPr lang="en-US" sz="2400" b="0" i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Cambria"/>
                        </a:rPr>
                        <a:t>604 </a:t>
                      </a:r>
                      <a:r>
                        <a:rPr lang="en-US" sz="2400" b="0" i="1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Cambria"/>
                        </a:rPr>
                        <a:t>тис</a:t>
                      </a:r>
                      <a:r>
                        <a:rPr lang="en-US" sz="2400" b="0" i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Cambria"/>
                        </a:rPr>
                        <a:t>. </a:t>
                      </a:r>
                      <a:r>
                        <a:rPr lang="en-US" sz="2400" b="0" i="1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Cambria"/>
                        </a:rPr>
                        <a:t>кв</a:t>
                      </a:r>
                      <a:r>
                        <a:rPr lang="en-US" sz="2400" b="0" i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Cambria"/>
                        </a:rPr>
                        <a:t>. </a:t>
                      </a:r>
                      <a:r>
                        <a:rPr lang="en-US" sz="2400" b="0" i="1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Cambria"/>
                        </a:rPr>
                        <a:t>км</a:t>
                      </a:r>
                      <a:r>
                        <a:rPr lang="en-US" sz="2400" b="0" i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Cambria"/>
                        </a:rPr>
                        <a:t>.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96429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72000" lvl="0" indent="0" algn="l" defTabSz="914400" rtl="0" eaLnBrk="1" latinLnBrk="0" hangingPunct="1">
                        <a:buClr>
                          <a:srgbClr val="000000"/>
                        </a:buClr>
                        <a:buSzPct val="25000"/>
                        <a:buFont typeface="Cambria"/>
                        <a:buNone/>
                      </a:pPr>
                      <a:r>
                        <a:rPr lang="uk-UA" sz="2400" b="0" i="1" kern="1200" noProof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Cambria"/>
                        </a:rPr>
                        <a:t>Довжина кордону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lvl="0" indent="0" algn="l" defTabSz="914400" rtl="0" eaLnBrk="1" latinLnBrk="0" hangingPunct="1">
                        <a:buClr>
                          <a:srgbClr val="000000"/>
                        </a:buClr>
                        <a:buSzPct val="25000"/>
                        <a:buFont typeface="Cambria"/>
                        <a:buNone/>
                      </a:pPr>
                      <a:r>
                        <a:rPr lang="en-US" sz="2400" b="0" i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Cambria"/>
                        </a:rPr>
                        <a:t>7590 </a:t>
                      </a:r>
                      <a:r>
                        <a:rPr lang="en-US" sz="2400" b="0" i="1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Cambria"/>
                        </a:rPr>
                        <a:t>км</a:t>
                      </a:r>
                      <a:endParaRPr lang="en-US" sz="2400" b="0" i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  <a:sym typeface="Cambria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28881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72000" lvl="0" indent="0" algn="l" defTabSz="914400" rtl="0" eaLnBrk="1" latinLnBrk="0" hangingPunct="1">
                        <a:buClr>
                          <a:srgbClr val="000000"/>
                        </a:buClr>
                        <a:buSzPct val="25000"/>
                        <a:buFont typeface="Cambria"/>
                        <a:buNone/>
                      </a:pPr>
                      <a:r>
                        <a:rPr lang="uk-UA" sz="2400" b="0" i="1" kern="1200" noProof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Cambria"/>
                        </a:rPr>
                        <a:t>Чисельність населення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lvl="0" indent="0" algn="l" defTabSz="914400" rtl="0" eaLnBrk="1" latinLnBrk="0" hangingPunct="1">
                        <a:buClr>
                          <a:srgbClr val="000000"/>
                        </a:buClr>
                        <a:buSzPct val="25000"/>
                        <a:buFont typeface="Cambria"/>
                        <a:buNone/>
                      </a:pPr>
                      <a:r>
                        <a:rPr lang="en-US" sz="2400" b="0" i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Cambria"/>
                        </a:rPr>
                        <a:t>47 </a:t>
                      </a:r>
                      <a:r>
                        <a:rPr lang="en-US" sz="2400" b="0" i="1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Cambria"/>
                        </a:rPr>
                        <a:t>млн</a:t>
                      </a:r>
                      <a:endParaRPr lang="en-US" sz="2400" b="0" i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  <a:sym typeface="Cambria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32911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72000" lvl="0" indent="0" algn="l" defTabSz="914400" rtl="0" eaLnBrk="1" latinLnBrk="0" hangingPunct="1">
                        <a:buClr>
                          <a:srgbClr val="000000"/>
                        </a:buClr>
                        <a:buSzPct val="25000"/>
                        <a:buFont typeface="Cambria"/>
                        <a:buNone/>
                      </a:pPr>
                      <a:r>
                        <a:rPr lang="uk-UA" sz="2400" b="0" i="1" kern="1200" noProof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Cambria"/>
                        </a:rPr>
                        <a:t>Кольори на прапорі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lvl="0" indent="0" algn="l" defTabSz="914400" rtl="0" eaLnBrk="1" latinLnBrk="0" hangingPunct="1">
                        <a:buClr>
                          <a:srgbClr val="000000"/>
                        </a:buClr>
                        <a:buSzPct val="25000"/>
                        <a:buFont typeface="Cambria"/>
                        <a:buNone/>
                      </a:pPr>
                      <a:r>
                        <a:rPr lang="en-US" sz="2400" b="0" i="1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Cambria"/>
                        </a:rPr>
                        <a:t>Синій</a:t>
                      </a:r>
                      <a:r>
                        <a:rPr lang="en-US" sz="2400" b="0" i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Cambria"/>
                        </a:rPr>
                        <a:t>, </a:t>
                      </a:r>
                      <a:r>
                        <a:rPr lang="en-US" sz="2400" b="0" i="1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Cambria"/>
                        </a:rPr>
                        <a:t>жовтий</a:t>
                      </a:r>
                      <a:endParaRPr lang="en-US" sz="2400" b="0" i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  <a:sym typeface="Cambria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69305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72000" lvl="0" indent="0" algn="l" defTabSz="914400" rtl="0" eaLnBrk="1" latinLnBrk="0" hangingPunct="1">
                        <a:buClr>
                          <a:srgbClr val="000000"/>
                        </a:buClr>
                        <a:buSzPct val="25000"/>
                        <a:buFont typeface="Cambria"/>
                        <a:buNone/>
                      </a:pPr>
                      <a:r>
                        <a:rPr lang="uk-UA" sz="2400" b="0" i="1" kern="1200" noProof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Cambria"/>
                        </a:rPr>
                        <a:t>Наявність виходу до моря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lvl="0" indent="0" algn="l" defTabSz="914400" rtl="0" eaLnBrk="1" latinLnBrk="0" hangingPunct="1">
                        <a:buClr>
                          <a:srgbClr val="000000"/>
                        </a:buClr>
                        <a:buSzPct val="25000"/>
                        <a:buFont typeface="Cambria"/>
                        <a:buNone/>
                      </a:pPr>
                      <a:r>
                        <a:rPr lang="en-US" sz="2400" b="0" i="1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Cambria"/>
                        </a:rPr>
                        <a:t>Так</a:t>
                      </a:r>
                      <a:endParaRPr lang="en-US" sz="2400" b="0" i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  <a:sym typeface="Cambria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8124561"/>
                  </a:ext>
                </a:extLst>
              </a:tr>
            </a:tbl>
          </a:graphicData>
        </a:graphic>
      </p:graphicFrame>
      <p:pic>
        <p:nvPicPr>
          <p:cNvPr id="10" name="Picture 2" descr="Пов’язане зображення">
            <a:extLst>
              <a:ext uri="{FF2B5EF4-FFF2-40B4-BE49-F238E27FC236}">
                <a16:creationId xmlns:a16="http://schemas.microsoft.com/office/drawing/2014/main" id="{445F629A-4D15-42A5-8D29-4099D4994E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2998576"/>
            <a:ext cx="5185792" cy="2927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7D544CD-ECE8-4516-B353-B7F5ACBF61D1}"/>
              </a:ext>
            </a:extLst>
          </p:cNvPr>
          <p:cNvSpPr txBox="1"/>
          <p:nvPr/>
        </p:nvSpPr>
        <p:spPr>
          <a:xfrm>
            <a:off x="72008" y="2271835"/>
            <a:ext cx="5185792" cy="523220"/>
          </a:xfrm>
          <a:prstGeom prst="wedgeRectCallout">
            <a:avLst>
              <a:gd name="adj1" fmla="val -1251"/>
              <a:gd name="adj2" fmla="val 120423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Країна</a:t>
            </a:r>
          </a:p>
        </p:txBody>
      </p:sp>
    </p:spTree>
    <p:extLst>
      <p:ext uri="{BB962C8B-B14F-4D97-AF65-F5344CB8AC3E}">
        <p14:creationId xmlns:p14="http://schemas.microsoft.com/office/powerpoint/2010/main" val="517360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Що таке програмний об'єкт?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6023992" cy="267765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 об'єктом також пов'язане поняття </a:t>
            </a:r>
            <a:r>
              <a:rPr lang="uk-UA" sz="2800" b="1" i="1" kern="0" dirty="0">
                <a:solidFill>
                  <a:srgbClr val="FFFF00"/>
                </a:solidFill>
              </a:rPr>
              <a:t>середовища</a:t>
            </a:r>
            <a:r>
              <a:rPr lang="uk-UA" sz="2800" b="1" i="1" kern="0" dirty="0">
                <a:solidFill>
                  <a:srgbClr val="FFFFFF"/>
                </a:solidFill>
              </a:rPr>
              <a:t>, тобто місця, у якому він може перебувати або де з ним можна виконувати деякі дії. </a:t>
            </a:r>
          </a:p>
        </p:txBody>
      </p:sp>
      <p:sp>
        <p:nvSpPr>
          <p:cNvPr id="8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1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CF2E81-64F9-4B1E-8172-58B0454359BE}"/>
              </a:ext>
            </a:extLst>
          </p:cNvPr>
          <p:cNvSpPr txBox="1"/>
          <p:nvPr/>
        </p:nvSpPr>
        <p:spPr>
          <a:xfrm>
            <a:off x="83374" y="3946125"/>
            <a:ext cx="602399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Різні комп'ютерні програми є середовищем для певних об'єктів, властивості яких і дії з якими можна змінювати.</a:t>
            </a:r>
          </a:p>
        </p:txBody>
      </p:sp>
      <p:pic>
        <p:nvPicPr>
          <p:cNvPr id="3074" name="Picture 2" descr="Пов’язане зображення">
            <a:extLst>
              <a:ext uri="{FF2B5EF4-FFF2-40B4-BE49-F238E27FC236}">
                <a16:creationId xmlns:a16="http://schemas.microsoft.com/office/drawing/2014/main" id="{F90119B1-15B7-46D4-A4B6-89E2C1F58D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1" t="2370" r="3549" b="9630"/>
          <a:stretch/>
        </p:blipFill>
        <p:spPr bwMode="auto">
          <a:xfrm>
            <a:off x="6267433" y="1196763"/>
            <a:ext cx="5841193" cy="549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4239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Поняття про об’єкт у програмуванні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1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0B66C7-B724-4E74-BB72-5424BF10B091}"/>
              </a:ext>
            </a:extLst>
          </p:cNvPr>
          <p:cNvSpPr txBox="1"/>
          <p:nvPr/>
        </p:nvSpPr>
        <p:spPr>
          <a:xfrm>
            <a:off x="72008" y="1196763"/>
            <a:ext cx="5227579" cy="267765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5-му класі ви створювали проекти для виконавців у середовищі складання та виконання алгоритмів </a:t>
            </a:r>
            <a:r>
              <a:rPr lang="en-US" sz="2800" b="1" i="1" kern="0" dirty="0">
                <a:solidFill>
                  <a:srgbClr val="FFFF00"/>
                </a:solidFill>
              </a:rPr>
              <a:t>Scratch</a:t>
            </a:r>
            <a:r>
              <a:rPr lang="en-US" sz="2800" b="1" i="1" kern="0" dirty="0">
                <a:solidFill>
                  <a:srgbClr val="FFFFFF"/>
                </a:solidFill>
              </a:rPr>
              <a:t>.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pic>
        <p:nvPicPr>
          <p:cNvPr id="7" name="Picture 2" descr="Результат пошуку зображень за запитом &quot;Scratch&quot;">
            <a:extLst>
              <a:ext uri="{FF2B5EF4-FFF2-40B4-BE49-F238E27FC236}">
                <a16:creationId xmlns:a16="http://schemas.microsoft.com/office/drawing/2014/main" id="{99704E27-6A60-483A-B3E5-29E0E57A33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1653" y="1196763"/>
            <a:ext cx="6650498" cy="4987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31FB0FF-B92D-47F3-B93D-A901CA929E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08" y="4102679"/>
            <a:ext cx="5227579" cy="1969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870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140679</TotalTime>
  <Words>1041</Words>
  <Application>Microsoft Office PowerPoint</Application>
  <PresentationFormat>Широкоэкранный</PresentationFormat>
  <Paragraphs>190</Paragraphs>
  <Slides>29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7" baseType="lpstr">
      <vt:lpstr>Arial</vt:lpstr>
      <vt:lpstr>Calibri</vt:lpstr>
      <vt:lpstr>Cambria</vt:lpstr>
      <vt:lpstr>Comic Sans MS</vt:lpstr>
      <vt:lpstr>Times New Roman</vt:lpstr>
      <vt:lpstr>Verdana</vt:lpstr>
      <vt:lpstr>Wingdings</vt:lpstr>
      <vt:lpstr>Тема Office</vt:lpstr>
      <vt:lpstr>Поняття про об’єкт у програмуванні. Властивості об’єкта.</vt:lpstr>
      <vt:lpstr>Поняття про програмний об’єкт</vt:lpstr>
      <vt:lpstr>Що таке програмний об'єкт?</vt:lpstr>
      <vt:lpstr>Що таке програмний об'єкт?</vt:lpstr>
      <vt:lpstr>Що таке програмний об'єкт?</vt:lpstr>
      <vt:lpstr>Що таке програмний об'єкт?</vt:lpstr>
      <vt:lpstr>Що таке програмний об'єкт?</vt:lpstr>
      <vt:lpstr>Що таке програмний об'єкт?</vt:lpstr>
      <vt:lpstr>Поняття про об’єкт у програмуванні</vt:lpstr>
      <vt:lpstr>Поняття про об’єкт у програмуванні</vt:lpstr>
      <vt:lpstr>Повторення</vt:lpstr>
      <vt:lpstr>Середовище виконання алгоритмів</vt:lpstr>
      <vt:lpstr>Середовище виконання алгоритмів</vt:lpstr>
      <vt:lpstr>Вікно Scratch 2 </vt:lpstr>
      <vt:lpstr>Програмні об'єкти та їх властивості в Scratch</vt:lpstr>
      <vt:lpstr>Програмні об'єкти та їх властивості в Scratch</vt:lpstr>
      <vt:lpstr>Програмні об'єкти та їх властивості в Scratch</vt:lpstr>
      <vt:lpstr>Програмні об'єкти та їх властивості в Scratch</vt:lpstr>
      <vt:lpstr>Програмні об'єкти та їх властивості в Scratch</vt:lpstr>
      <vt:lpstr>Програмні об'єкти та їх властивості в Scratch</vt:lpstr>
      <vt:lpstr>Програмні об'єкти та їх властивості в Scratch</vt:lpstr>
      <vt:lpstr>Графічний редактор Scratch</vt:lpstr>
      <vt:lpstr>Програмні об'єкти та їх властивості в Scratch</vt:lpstr>
      <vt:lpstr>Програмні об'єкти та їх властивості в Scratch</vt:lpstr>
      <vt:lpstr>Програмні об'єкти та їх властивості в Scratch</vt:lpstr>
      <vt:lpstr>Розгадайте ребус</vt:lpstr>
      <vt:lpstr>Розгадайте ребус</vt:lpstr>
      <vt:lpstr>Дайте відповіді на запитання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Григоренко Сергій</dc:creator>
  <cp:lastModifiedBy>Zoe</cp:lastModifiedBy>
  <cp:revision>563</cp:revision>
  <dcterms:created xsi:type="dcterms:W3CDTF">2016-06-06T19:48:43Z</dcterms:created>
  <dcterms:modified xsi:type="dcterms:W3CDTF">2022-01-06T10:45:15Z</dcterms:modified>
</cp:coreProperties>
</file>