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0" r:id="rId6"/>
    <p:sldId id="264" r:id="rId7"/>
    <p:sldId id="265" r:id="rId8"/>
    <p:sldId id="267" r:id="rId9"/>
    <p:sldId id="271" r:id="rId10"/>
    <p:sldId id="269" r:id="rId11"/>
    <p:sldId id="261" r:id="rId12"/>
    <p:sldId id="268" r:id="rId13"/>
    <p:sldId id="270" r:id="rId14"/>
    <p:sldId id="272" r:id="rId15"/>
    <p:sldId id="274" r:id="rId16"/>
    <p:sldId id="275" r:id="rId17"/>
    <p:sldId id="266" r:id="rId18"/>
    <p:sldId id="273" r:id="rId19"/>
    <p:sldId id="276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061B4-E497-4233-93ED-909AA81A1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88F5612-0EEF-4C90-B2B7-5B6E13DBD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AFD55B-A4D0-4674-AAE6-91237C50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2D06E7-6B47-4C96-975B-4E905BF3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8B6201-9187-4C06-9E3B-D4AE3ED7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21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06B29-A3BC-4A53-8BC6-4BF27931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66DCD14-3603-41D9-9807-03D41B2DF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95192A-E330-4C6B-87AE-19F898D1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C18FA6-9986-4B14-9201-63F2A9D2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663A62-5D66-4436-AAC3-F4CF1DC5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64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367B404-1B19-4E83-8829-5E6B456A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869074-8DDC-4059-B46B-9E3DFACB6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BA9190-FEAF-42E1-B03D-9467870C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A10935-90EA-4B43-9393-573C71AA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4A2CBA-A590-43C2-BF20-F1EF6EFB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41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76C41-4E7C-4290-A42C-DA627494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DF2F96-60B0-441A-A8A8-5530C5B6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6F75DA-8709-4BC6-9163-DBE67BCB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C3558C-411B-4C1C-9C4F-1AC6D54E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27EC9C-9BBA-48A4-8FA3-389566A6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7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1417-6007-4736-8B33-01253F76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837401-1602-470E-AB13-42A2B0FC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320B7A-869D-438A-9B47-5BE27BD3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D3E12D-1E83-45D8-9CB6-2715D8A7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7C2860-9961-4243-93BE-084AB5DB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97F09-CEB8-4066-8296-C47789D2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177EC9-8590-43D4-A9BB-C62220C15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7945684-0C2C-43FA-B39F-746356A61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942ED-0FF4-478D-833A-38BBAECD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4D2F61-B748-4D4F-A557-00D26CE5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FB2EA3-403A-4E2F-A162-D723EA74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89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3AE76-3ABD-41A8-B1B0-DEF4BE9E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0B17CC-6584-4521-949D-2DECA00C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388021-C045-400C-A425-88DE34CD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DD934B-E64B-4F35-ACDD-4F10121CE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162043C-6CA9-4F0E-83DB-8605813D2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18B301-A290-487D-AE30-07BCA85C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EE16E7-67FB-42FF-A9BD-778A3CBE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1C42F0-7738-4351-9CE9-4351D65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2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92456-FE1C-4EEB-9F65-A884C403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11440-64DB-43BB-A244-41FCFFC7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742A2C3-AA5F-4226-B9D2-6CFAD3C7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CC3ABCC-6ABC-445F-8719-B75D612B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9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800785-5BA4-43AF-AE2D-2784F123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293FA6-57E8-4DD6-9D6B-D8F06101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34AFD4E-37D1-48BB-AB13-B3361207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09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3BADB-47BE-4F09-888E-DF918496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2D3FE-0D29-4B8B-9B1A-E6C4E6ED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B876B5-6DEF-48D0-8BAF-1064C9695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05901D-5F34-4E9A-9729-E5AD9554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4CD136-C94D-43EF-B263-36256FFC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6C5C9A5-BFB0-45D7-97B5-853FF649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249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99E4C-B746-4F88-BAD3-9BD7FD69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396887-F67B-4D0C-8C63-4D3ED520C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5E6A0D-2B29-4F7A-9AC6-1491C380B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0ADAF2-0D56-4C97-B4E7-71CF168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C6EA0D-0DDC-43ED-9D87-E8C4E3E3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B71D96-8C88-4EC2-B61C-84119278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8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24EBFA-ED95-4D28-9A5E-F29316DD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A62C15-941D-4930-B10E-2750F82C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AB9E2C-AF2D-4F9F-84F4-A2D2A5566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D873B-BD4D-40B3-B257-813572E8F61D}" type="datetimeFigureOut">
              <a:rPr lang="uk-UA" smtClean="0"/>
              <a:t>14.12.2021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E3E849-EBDC-4BB8-A822-2015FC97F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289D7D-16E3-4618-82E4-7F5B3E0AD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C1F-8C5C-4BF1-A510-1E73B96B2F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0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21B4A-1D9F-48B0-96D6-445ECE407260}"/>
              </a:ext>
            </a:extLst>
          </p:cNvPr>
          <p:cNvSpPr txBox="1"/>
          <p:nvPr/>
        </p:nvSpPr>
        <p:spPr>
          <a:xfrm>
            <a:off x="2765617" y="439613"/>
            <a:ext cx="9009518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7200" dirty="0"/>
              <a:t>Формувальне </a:t>
            </a:r>
          </a:p>
          <a:p>
            <a:pPr algn="ctr"/>
            <a:r>
              <a:rPr lang="uk-UA" sz="7200" dirty="0"/>
              <a:t>оцінювання</a:t>
            </a:r>
          </a:p>
          <a:p>
            <a:pPr algn="ctr"/>
            <a:r>
              <a:rPr lang="uk-UA" sz="7200" dirty="0"/>
              <a:t>навчальних досягнень</a:t>
            </a:r>
          </a:p>
          <a:p>
            <a:pPr algn="ctr"/>
            <a:r>
              <a:rPr lang="uk-UA" sz="7200" dirty="0"/>
              <a:t> учнів у НУШ</a:t>
            </a:r>
          </a:p>
          <a:p>
            <a:pPr algn="ctr"/>
            <a:endParaRPr lang="uk-UA" sz="2000" dirty="0"/>
          </a:p>
          <a:p>
            <a:pPr algn="r"/>
            <a:r>
              <a:rPr lang="uk-UA" sz="2000" dirty="0"/>
              <a:t>Вчитель початкових класів</a:t>
            </a:r>
          </a:p>
          <a:p>
            <a:pPr algn="r"/>
            <a:r>
              <a:rPr lang="uk-UA" sz="2000" dirty="0"/>
              <a:t>Конотопської спеціалізованої</a:t>
            </a:r>
          </a:p>
          <a:p>
            <a:pPr algn="r"/>
            <a:r>
              <a:rPr lang="uk-UA" sz="2000" dirty="0"/>
              <a:t> школи І-ІІІ ступенів №12</a:t>
            </a:r>
          </a:p>
          <a:p>
            <a:pPr algn="r"/>
            <a:r>
              <a:rPr lang="uk-UA" sz="2000" dirty="0"/>
              <a:t>Ващенко І.А.</a:t>
            </a:r>
          </a:p>
        </p:txBody>
      </p:sp>
      <p:pic>
        <p:nvPicPr>
          <p:cNvPr id="1030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58645DB8-D6A8-4B29-B0A1-CCA10C2C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5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850C2-5C99-4C24-8A20-363439F7F92D}"/>
              </a:ext>
            </a:extLst>
          </p:cNvPr>
          <p:cNvSpPr txBox="1"/>
          <p:nvPr/>
        </p:nvSpPr>
        <p:spPr>
          <a:xfrm>
            <a:off x="2796989" y="262562"/>
            <a:ext cx="9430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ключових змін в оцінюванні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підхід до вираження оцінки.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зміну узагальненій бальній оцінці запропоновано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вербальну оцінку, яка окрім оцінювального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 про досягнення може ще називати і рівень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 навчання.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54E44-7E2A-42D4-AC47-65BC2A1A57C2}"/>
              </a:ext>
            </a:extLst>
          </p:cNvPr>
          <p:cNvSpPr txBox="1"/>
          <p:nvPr/>
        </p:nvSpPr>
        <p:spPr>
          <a:xfrm>
            <a:off x="797726" y="2821616"/>
            <a:ext cx="11430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Оцінювальне судження називати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 оцінка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оцінювальне судження із зазначенням рівня результату –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рівнева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Вербальну і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рівневу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 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виражати як усно, так і письмово.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2F65D-F9E4-4E99-8ACD-504A18D86764}"/>
              </a:ext>
            </a:extLst>
          </p:cNvPr>
          <p:cNvSpPr txBox="1"/>
          <p:nvPr/>
        </p:nvSpPr>
        <p:spPr>
          <a:xfrm>
            <a:off x="869444" y="4348669"/>
            <a:ext cx="77599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буквами: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(П)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(В).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5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33ACBE-1C04-4E8E-9A48-EB403DDE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46" y="1957720"/>
            <a:ext cx="3554115" cy="4550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72AA5-9D96-42EA-B4EC-F5CCBDA3D5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41" t="17475" r="17955" b="8256"/>
          <a:stretch/>
        </p:blipFill>
        <p:spPr bwMode="auto">
          <a:xfrm>
            <a:off x="274236" y="1957720"/>
            <a:ext cx="6682375" cy="462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2C10F431-DD79-43E8-BF25-BD32EDFD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189C2C-D64C-4E61-8E6D-A1D678CA73C5}"/>
              </a:ext>
            </a:extLst>
          </p:cNvPr>
          <p:cNvSpPr txBox="1"/>
          <p:nvPr/>
        </p:nvSpPr>
        <p:spPr>
          <a:xfrm>
            <a:off x="2804625" y="132427"/>
            <a:ext cx="938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оцінювальних суджень, визначення рівня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 навчання  здійснювати на основі 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Орієнтовної рамки оцінювання результатів навчання 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початкової освіти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(додаток 1)</a:t>
            </a:r>
          </a:p>
        </p:txBody>
      </p:sp>
    </p:spTree>
    <p:extLst>
      <p:ext uri="{BB962C8B-B14F-4D97-AF65-F5344CB8AC3E}">
        <p14:creationId xmlns:p14="http://schemas.microsoft.com/office/powerpoint/2010/main" val="289149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52E8E04D-AC07-4D00-854B-3A79A34B8A22}"/>
              </a:ext>
            </a:extLst>
          </p:cNvPr>
          <p:cNvSpPr/>
          <p:nvPr/>
        </p:nvSpPr>
        <p:spPr>
          <a:xfrm>
            <a:off x="3912575" y="351691"/>
            <a:ext cx="2831125" cy="11078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538FA74-8777-4A06-9464-90ABB9241F82}"/>
              </a:ext>
            </a:extLst>
          </p:cNvPr>
          <p:cNvSpPr/>
          <p:nvPr/>
        </p:nvSpPr>
        <p:spPr>
          <a:xfrm>
            <a:off x="7811966" y="171448"/>
            <a:ext cx="4369777" cy="17584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конфіденційна інформація</a:t>
            </a:r>
          </a:p>
        </p:txBody>
      </p:sp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282BB445-3D7E-46E6-8DB9-B5A992643D31}"/>
              </a:ext>
            </a:extLst>
          </p:cNvPr>
          <p:cNvSpPr/>
          <p:nvPr/>
        </p:nvSpPr>
        <p:spPr>
          <a:xfrm>
            <a:off x="6743700" y="760533"/>
            <a:ext cx="975946" cy="2901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C62DC-49CD-4D59-807A-B2D9F6AAB231}"/>
              </a:ext>
            </a:extLst>
          </p:cNvPr>
          <p:cNvSpPr txBox="1"/>
          <p:nvPr/>
        </p:nvSpPr>
        <p:spPr>
          <a:xfrm>
            <a:off x="-179295" y="1859340"/>
            <a:ext cx="1190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батьків може відбуватись під час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зустрічей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оцінювальних суджень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 зошитах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учня/учениці, інших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зворотного зв’язку з батьками(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паперових/ електронних щоденниках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тощо), фіксації результатів навчання у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досягнень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учня/учениці (додатки 2, 3).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7F10A6-396E-49B5-B72A-1D2DFC0E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74" y="3410328"/>
            <a:ext cx="2411630" cy="34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2A492-61FB-4814-90A7-A276DDDF0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9" t="19871" r="16528" b="4170"/>
          <a:stretch/>
        </p:blipFill>
        <p:spPr bwMode="auto">
          <a:xfrm>
            <a:off x="36781" y="2215515"/>
            <a:ext cx="6804660" cy="464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D5725-FA40-4D17-B5F5-C305F8DFE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14" t="16066" r="18272" b="6706"/>
          <a:stretch/>
        </p:blipFill>
        <p:spPr bwMode="auto">
          <a:xfrm>
            <a:off x="5476289" y="0"/>
            <a:ext cx="6678930" cy="471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34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2C2828FA-4E0C-4807-9DFA-73FE54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A1E822D9-35D5-4091-A370-0A11E6F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BB6CFC-4FD6-4059-9894-F836D2BAD4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41" t="16503" r="18034" b="3457"/>
          <a:stretch/>
        </p:blipFill>
        <p:spPr bwMode="auto">
          <a:xfrm>
            <a:off x="0" y="0"/>
            <a:ext cx="5798820" cy="417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7726E-4F44-4D32-9D67-6E653EB9EA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65" t="18603" r="18113" b="4733"/>
          <a:stretch/>
        </p:blipFill>
        <p:spPr bwMode="auto">
          <a:xfrm>
            <a:off x="6355080" y="53521"/>
            <a:ext cx="5836920" cy="414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EC08A-5CD2-4ECA-BE95-252F2EA471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29" t="16251" r="51532" b="27873"/>
          <a:stretch/>
        </p:blipFill>
        <p:spPr bwMode="auto">
          <a:xfrm>
            <a:off x="4543321" y="4017848"/>
            <a:ext cx="2868343" cy="3021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59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2C2828FA-4E0C-4807-9DFA-73FE54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A1E822D9-35D5-4091-A370-0A11E6F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88F314F-62C3-4982-8882-E4653B32182F}"/>
              </a:ext>
            </a:extLst>
          </p:cNvPr>
          <p:cNvSpPr/>
          <p:nvPr/>
        </p:nvSpPr>
        <p:spPr>
          <a:xfrm>
            <a:off x="4785931" y="272561"/>
            <a:ext cx="5398477" cy="923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4549C32A-83FC-4645-9E41-36013DA70C81}"/>
              </a:ext>
            </a:extLst>
          </p:cNvPr>
          <p:cNvSpPr/>
          <p:nvPr/>
        </p:nvSpPr>
        <p:spPr>
          <a:xfrm>
            <a:off x="4870939" y="1826566"/>
            <a:ext cx="5398477" cy="1046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Діагностичні роботи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4E80F-94CA-4287-B18E-A5C31FD52437}"/>
              </a:ext>
            </a:extLst>
          </p:cNvPr>
          <p:cNvSpPr txBox="1"/>
          <p:nvPr/>
        </p:nvSpPr>
        <p:spPr>
          <a:xfrm>
            <a:off x="2048608" y="3210432"/>
            <a:ext cx="7948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Усні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комбінованої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5D0BE-314B-4225-B4E0-2B2EB46DC983}"/>
              </a:ext>
            </a:extLst>
          </p:cNvPr>
          <p:cNvSpPr txBox="1"/>
          <p:nvPr/>
        </p:nvSpPr>
        <p:spPr>
          <a:xfrm>
            <a:off x="2121877" y="4680273"/>
            <a:ext cx="79482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розробляються з урахуванням обов’язкових результатів навчання та відповідних умінь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8259B-1242-4AC8-99CB-5E5ABDCEA00C}"/>
              </a:ext>
            </a:extLst>
          </p:cNvPr>
          <p:cNvSpPr txBox="1"/>
          <p:nvPr/>
        </p:nvSpPr>
        <p:spPr>
          <a:xfrm>
            <a:off x="2121877" y="5842337"/>
            <a:ext cx="7874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uk-UA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948C72C5-D0C7-4A57-9044-4EA23CA255F6}"/>
              </a:ext>
            </a:extLst>
          </p:cNvPr>
          <p:cNvSpPr/>
          <p:nvPr/>
        </p:nvSpPr>
        <p:spPr>
          <a:xfrm>
            <a:off x="7139354" y="1195753"/>
            <a:ext cx="246184" cy="6308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6CCC4F1D-7E49-4539-AF7B-31CFEB6FABFD}"/>
              </a:ext>
            </a:extLst>
          </p:cNvPr>
          <p:cNvSpPr/>
          <p:nvPr/>
        </p:nvSpPr>
        <p:spPr>
          <a:xfrm>
            <a:off x="7139354" y="2872851"/>
            <a:ext cx="246184" cy="5124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69EC4F8F-EE73-40C6-9FD2-9675D45E8843}"/>
              </a:ext>
            </a:extLst>
          </p:cNvPr>
          <p:cNvSpPr/>
          <p:nvPr/>
        </p:nvSpPr>
        <p:spPr>
          <a:xfrm>
            <a:off x="7139354" y="3860359"/>
            <a:ext cx="246183" cy="8408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: униз 14">
            <a:extLst>
              <a:ext uri="{FF2B5EF4-FFF2-40B4-BE49-F238E27FC236}">
                <a16:creationId xmlns:a16="http://schemas.microsoft.com/office/drawing/2014/main" id="{F50D9160-33D4-4755-9A52-16C454638280}"/>
              </a:ext>
            </a:extLst>
          </p:cNvPr>
          <p:cNvSpPr/>
          <p:nvPr/>
        </p:nvSpPr>
        <p:spPr>
          <a:xfrm>
            <a:off x="7139354" y="5067972"/>
            <a:ext cx="246184" cy="8829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73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2C2828FA-4E0C-4807-9DFA-73FE54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A1E822D9-35D5-4091-A370-0A11E6F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E31CD5-966C-4626-8DB4-9B08A6928BDC}"/>
              </a:ext>
            </a:extLst>
          </p:cNvPr>
          <p:cNvSpPr/>
          <p:nvPr/>
        </p:nvSpPr>
        <p:spPr>
          <a:xfrm>
            <a:off x="4967654" y="474784"/>
            <a:ext cx="535451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 оцінювання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DDF51-92F2-4D13-8736-BDB0AD819F86}"/>
              </a:ext>
            </a:extLst>
          </p:cNvPr>
          <p:cNvSpPr txBox="1"/>
          <p:nvPr/>
        </p:nvSpPr>
        <p:spPr>
          <a:xfrm>
            <a:off x="323117" y="2015798"/>
            <a:ext cx="49610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у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endParaRPr lang="uk-UA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FE90D-152C-4F5F-BECD-5E21FC00936C}"/>
              </a:ext>
            </a:extLst>
          </p:cNvPr>
          <p:cNvSpPr txBox="1"/>
          <p:nvPr/>
        </p:nvSpPr>
        <p:spPr>
          <a:xfrm>
            <a:off x="6781067" y="2015798"/>
            <a:ext cx="5149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класному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FC62-8EE7-4361-9BC6-91A310CF33C1}"/>
              </a:ext>
            </a:extLst>
          </p:cNvPr>
          <p:cNvSpPr txBox="1"/>
          <p:nvPr/>
        </p:nvSpPr>
        <p:spPr>
          <a:xfrm>
            <a:off x="1877677" y="4318841"/>
            <a:ext cx="10052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підсумкового оцінювання є результати навчання учнів за рік.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для підсумкового оцінювання результатів навчання за рік можуть бути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виконання тематичних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діагностувальних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оцінювальних суджень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вчителя у процесі формувального оцінювання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Підсумкову(річну) оцінку фіксують у класному журналі 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досягнень учнів</a:t>
            </a:r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15ED0BBF-F2F0-4B6E-B441-E71508D44865}"/>
              </a:ext>
            </a:extLst>
          </p:cNvPr>
          <p:cNvSpPr/>
          <p:nvPr/>
        </p:nvSpPr>
        <p:spPr>
          <a:xfrm rot="3494007">
            <a:off x="5433029" y="1163571"/>
            <a:ext cx="236352" cy="122638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243EEEC6-8690-4334-977A-765E304D0356}"/>
              </a:ext>
            </a:extLst>
          </p:cNvPr>
          <p:cNvSpPr/>
          <p:nvPr/>
        </p:nvSpPr>
        <p:spPr>
          <a:xfrm rot="19062113">
            <a:off x="8377346" y="1304818"/>
            <a:ext cx="233910" cy="9784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31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3F82AC-89F9-470D-A953-D273DA7F2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6" t="1563" r="2105"/>
          <a:stretch/>
        </p:blipFill>
        <p:spPr>
          <a:xfrm>
            <a:off x="3602679" y="621892"/>
            <a:ext cx="8532894" cy="59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2C2828FA-4E0C-4807-9DFA-73FE54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A1E822D9-35D5-4091-A370-0A11E6F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881F6-233E-41FD-8947-F43E239C5C6C}"/>
              </a:ext>
            </a:extLst>
          </p:cNvPr>
          <p:cNvSpPr txBox="1"/>
          <p:nvPr/>
        </p:nvSpPr>
        <p:spPr>
          <a:xfrm>
            <a:off x="3760177" y="192827"/>
            <a:ext cx="8431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 для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 до 5 класу 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досягнень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учня, у якому результати навчання можуть бути схарактеризовані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рівневою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оцінкою, що залежить від вибору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загальної середньої освіти, що затверджене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  педагогічної ради.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60621-98F4-45EE-B60E-F4B5FEFE1FD1}"/>
              </a:ext>
            </a:extLst>
          </p:cNvPr>
          <p:cNvSpPr txBox="1"/>
          <p:nvPr/>
        </p:nvSpPr>
        <p:spPr>
          <a:xfrm>
            <a:off x="219808" y="3205067"/>
            <a:ext cx="119721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 документа пропонується зберігати батькам учнів, або особам, що їх замінюють.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документа з відміткою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закріплено печаткою, рекомендовано зберігати в особовій справі учня.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особовій справі доцільно лише зазначати рішення про переведення </a:t>
            </a:r>
          </a:p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наступний рік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28261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2C2828FA-4E0C-4807-9DFA-73FE5404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A1E822D9-35D5-4091-A370-0A11E6FA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4E353-B1A0-4500-AEC4-3A7D744D9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77" y="-85107"/>
            <a:ext cx="7593623" cy="6943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EAF00-3AD8-401F-8A8F-6A51D8BE9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5" r="9280" b="10645"/>
          <a:stretch/>
        </p:blipFill>
        <p:spPr>
          <a:xfrm>
            <a:off x="140678" y="2198078"/>
            <a:ext cx="3995086" cy="31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506B5-7041-4DA6-AB4B-7403D21C487B}"/>
              </a:ext>
            </a:extLst>
          </p:cNvPr>
          <p:cNvSpPr txBox="1"/>
          <p:nvPr/>
        </p:nvSpPr>
        <p:spPr>
          <a:xfrm>
            <a:off x="1195755" y="329322"/>
            <a:ext cx="112512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Оцінювання відбувається </a:t>
            </a:r>
          </a:p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 основі відповідної </a:t>
            </a:r>
          </a:p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нормативно-правової бази</a:t>
            </a:r>
          </a:p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оцінювання результатів </a:t>
            </a:r>
            <a:r>
              <a:rPr lang="uk-UA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навчанняучнів</a:t>
            </a:r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1-4- х класів закладів загальної середньої освіти</a:t>
            </a:r>
          </a:p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13.07.2021 № 813)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28D658A4-26A2-436C-B324-6A628483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5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EF2F0-D544-43BA-9A88-FED66737CB7C}"/>
              </a:ext>
            </a:extLst>
          </p:cNvPr>
          <p:cNvSpPr txBox="1"/>
          <p:nvPr/>
        </p:nvSpPr>
        <p:spPr>
          <a:xfrm>
            <a:off x="571500" y="701098"/>
            <a:ext cx="1091711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78910FD6-BC1D-42E9-8F7C-715FC2B89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C9704-8F7E-4C87-B152-BF3530BDB6DC}"/>
              </a:ext>
            </a:extLst>
          </p:cNvPr>
          <p:cNvSpPr txBox="1"/>
          <p:nvPr/>
        </p:nvSpPr>
        <p:spPr>
          <a:xfrm>
            <a:off x="3851564" y="498764"/>
            <a:ext cx="834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НУШ орієнтована на педагогіку співробітництва.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та учні несуть взаємну відповідальність за результати навчання. Це робить формувальне оцінювання невіддільним складником навчального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368543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4E4439-72CE-4D99-83AD-44434CD53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" t="4039" r="2407" b="5744"/>
          <a:stretch/>
        </p:blipFill>
        <p:spPr>
          <a:xfrm>
            <a:off x="148470" y="2567352"/>
            <a:ext cx="4460026" cy="1134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79534-1EC3-4687-BDA4-688F1832D235}"/>
              </a:ext>
            </a:extLst>
          </p:cNvPr>
          <p:cNvSpPr txBox="1"/>
          <p:nvPr/>
        </p:nvSpPr>
        <p:spPr>
          <a:xfrm>
            <a:off x="111599" y="2601461"/>
            <a:ext cx="453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1EEF0A-E0CD-4817-8277-00B9003C30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3128" r="1993" b="10232"/>
          <a:stretch/>
        </p:blipFill>
        <p:spPr>
          <a:xfrm>
            <a:off x="5101032" y="266389"/>
            <a:ext cx="5495464" cy="1005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D0ED0-94FB-4FAD-8D55-EADFC334B81D}"/>
              </a:ext>
            </a:extLst>
          </p:cNvPr>
          <p:cNvSpPr txBox="1"/>
          <p:nvPr/>
        </p:nvSpPr>
        <p:spPr>
          <a:xfrm>
            <a:off x="5062213" y="154718"/>
            <a:ext cx="549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8F11FF-B6A7-43FD-84DF-6B940D0D9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" t="2250" r="1993" b="11110"/>
          <a:stretch/>
        </p:blipFill>
        <p:spPr>
          <a:xfrm>
            <a:off x="5219132" y="4796037"/>
            <a:ext cx="5495465" cy="1005215"/>
          </a:xfrm>
          <a:prstGeom prst="rect">
            <a:avLst/>
          </a:prstGeom>
        </p:spPr>
      </p:pic>
      <p:sp>
        <p:nvSpPr>
          <p:cNvPr id="17" name="Стрілка: вправо 16">
            <a:extLst>
              <a:ext uri="{FF2B5EF4-FFF2-40B4-BE49-F238E27FC236}">
                <a16:creationId xmlns:a16="http://schemas.microsoft.com/office/drawing/2014/main" id="{6626C177-5A50-4764-A177-A3E704532F2E}"/>
              </a:ext>
            </a:extLst>
          </p:cNvPr>
          <p:cNvSpPr/>
          <p:nvPr/>
        </p:nvSpPr>
        <p:spPr>
          <a:xfrm rot="19718914">
            <a:off x="4469430" y="1884354"/>
            <a:ext cx="2538147" cy="177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1FE6F-5896-4DD8-8C6B-6C539D2185D7}"/>
              </a:ext>
            </a:extLst>
          </p:cNvPr>
          <p:cNvSpPr txBox="1"/>
          <p:nvPr/>
        </p:nvSpPr>
        <p:spPr>
          <a:xfrm>
            <a:off x="5665570" y="4643045"/>
            <a:ext cx="4366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</a:t>
            </a:r>
          </a:p>
        </p:txBody>
      </p:sp>
      <p:sp>
        <p:nvSpPr>
          <p:cNvPr id="18" name="Стрілка: вправо 17">
            <a:extLst>
              <a:ext uri="{FF2B5EF4-FFF2-40B4-BE49-F238E27FC236}">
                <a16:creationId xmlns:a16="http://schemas.microsoft.com/office/drawing/2014/main" id="{58A50ED1-29B4-480C-ABF6-06611EB050D3}"/>
              </a:ext>
            </a:extLst>
          </p:cNvPr>
          <p:cNvSpPr/>
          <p:nvPr/>
        </p:nvSpPr>
        <p:spPr>
          <a:xfrm rot="1609977">
            <a:off x="4520099" y="4123715"/>
            <a:ext cx="2441184" cy="190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1173EA60-F4CF-4B47-867E-1EF051C0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3BA7D-B21C-476D-9DF1-DEE9F42A9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823" y="2454360"/>
            <a:ext cx="2861184" cy="1005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6AC60-A9C7-4771-B303-509EF152850B}"/>
              </a:ext>
            </a:extLst>
          </p:cNvPr>
          <p:cNvSpPr txBox="1"/>
          <p:nvPr/>
        </p:nvSpPr>
        <p:spPr>
          <a:xfrm>
            <a:off x="7095392" y="3003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97429-9588-4A12-BAE6-A6471410072B}"/>
              </a:ext>
            </a:extLst>
          </p:cNvPr>
          <p:cNvSpPr txBox="1"/>
          <p:nvPr/>
        </p:nvSpPr>
        <p:spPr>
          <a:xfrm>
            <a:off x="8703074" y="2390569"/>
            <a:ext cx="2686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F0E7DC55-9158-489A-A643-FC486E205D89}"/>
              </a:ext>
            </a:extLst>
          </p:cNvPr>
          <p:cNvSpPr/>
          <p:nvPr/>
        </p:nvSpPr>
        <p:spPr>
          <a:xfrm>
            <a:off x="4608493" y="2862361"/>
            <a:ext cx="4007329" cy="212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98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BE5BD6D-7ABE-43AD-8882-EF843A0E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7AAAE-BB93-461F-AC53-B0B7FEA14669}"/>
              </a:ext>
            </a:extLst>
          </p:cNvPr>
          <p:cNvSpPr txBox="1"/>
          <p:nvPr/>
        </p:nvSpPr>
        <p:spPr>
          <a:xfrm>
            <a:off x="67408" y="303528"/>
            <a:ext cx="12124592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формувальне оцінювання?</a:t>
            </a: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стало вже звичним для учнів та педагогів Нової української школи (НУШ). Утім, ще досить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зустрічається у старшій школі (5-9 класи). Частково тому, що підзаконні документи розроблені поки лише для Нової української школи, хоча використовувати таке оцінювання закон передбачає  на всіх рівнях освіти.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сторона, а не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9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3A94FBF5-5A3F-48FE-9125-C8FFEFC8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CF9227-3B92-495B-9C6F-05D058895C16}"/>
              </a:ext>
            </a:extLst>
          </p:cNvPr>
          <p:cNvSpPr txBox="1"/>
          <p:nvPr/>
        </p:nvSpPr>
        <p:spPr>
          <a:xfrm>
            <a:off x="3727938" y="128253"/>
            <a:ext cx="8219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оцінювання, яке допомагає учню "навчитися вчитися"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учень має навчитися ставити конкретні цілі свого навчання,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планувати, як їх досягти, 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 самостійно знаходити та виправляти свої помилки, 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оцінювати свої успіхи та невдачі, 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 шлях від неуспіху до успіху.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1D9DB-7280-463F-86E3-28CE570B35CF}"/>
              </a:ext>
            </a:extLst>
          </p:cNvPr>
          <p:cNvSpPr txBox="1"/>
          <p:nvPr/>
        </p:nvSpPr>
        <p:spPr>
          <a:xfrm>
            <a:off x="245030" y="2461627"/>
            <a:ext cx="7411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формувального оцінювання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досягнення на кожному з етапів навчання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 освітній процес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 увагу на здобутки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 проблемам у навчанні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 бажання вчитися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Запобігати побоюванням помилитися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B66C4-F9E6-4B4B-ADF8-F1ADB11CB8F5}"/>
              </a:ext>
            </a:extLst>
          </p:cNvPr>
          <p:cNvSpPr txBox="1"/>
          <p:nvPr/>
        </p:nvSpPr>
        <p:spPr>
          <a:xfrm>
            <a:off x="369276" y="5164333"/>
            <a:ext cx="10028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 сфокусоване на русі до якісних змін у різних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дитини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когнітивній</a:t>
            </a:r>
          </a:p>
        </p:txBody>
      </p:sp>
    </p:spTree>
    <p:extLst>
      <p:ext uri="{BB962C8B-B14F-4D97-AF65-F5344CB8AC3E}">
        <p14:creationId xmlns:p14="http://schemas.microsoft.com/office/powerpoint/2010/main" val="25642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6ABDBB-38CE-492C-A39F-250338D0C575}"/>
              </a:ext>
            </a:extLst>
          </p:cNvPr>
          <p:cNvSpPr txBox="1"/>
          <p:nvPr/>
        </p:nvSpPr>
        <p:spPr>
          <a:xfrm>
            <a:off x="4003393" y="408938"/>
            <a:ext cx="81383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організувати формувальне оцінювання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 учнів до встановлення цілей навчання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Розроблювати критерії оцінювання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зворотний зв’язок</a:t>
            </a:r>
          </a:p>
          <a:p>
            <a:pPr marL="285750" indent="-285750">
              <a:buFontTx/>
              <a:buChar char="-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Змотивувати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Коригувати процес навчання з огляду на результат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1154B900-D5E6-4A23-9498-EE4BB8906E10}"/>
              </a:ext>
            </a:extLst>
          </p:cNvPr>
          <p:cNvSpPr/>
          <p:nvPr/>
        </p:nvSpPr>
        <p:spPr>
          <a:xfrm>
            <a:off x="518825" y="2843200"/>
            <a:ext cx="3692769" cy="1072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9BD5434C-3A95-4136-BCE9-33D11302314E}"/>
              </a:ext>
            </a:extLst>
          </p:cNvPr>
          <p:cNvSpPr/>
          <p:nvPr/>
        </p:nvSpPr>
        <p:spPr>
          <a:xfrm>
            <a:off x="218382" y="4937415"/>
            <a:ext cx="4791807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 вчителем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87BB9470-2A8E-472D-B4A0-2BC8621F44D4}"/>
              </a:ext>
            </a:extLst>
          </p:cNvPr>
          <p:cNvSpPr/>
          <p:nvPr/>
        </p:nvSpPr>
        <p:spPr>
          <a:xfrm>
            <a:off x="6233727" y="2857500"/>
            <a:ext cx="4888523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кожного виду роботи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FAAD657-4767-4424-9F5E-EB5AD15BF43C}"/>
              </a:ext>
            </a:extLst>
          </p:cNvPr>
          <p:cNvSpPr/>
          <p:nvPr/>
        </p:nvSpPr>
        <p:spPr>
          <a:xfrm>
            <a:off x="5790779" y="4495633"/>
            <a:ext cx="2362614" cy="2308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6972AA3-3974-4370-BCF1-F05276DE2790}"/>
              </a:ext>
            </a:extLst>
          </p:cNvPr>
          <p:cNvSpPr/>
          <p:nvPr/>
        </p:nvSpPr>
        <p:spPr>
          <a:xfrm>
            <a:off x="8739553" y="4495632"/>
            <a:ext cx="3068515" cy="2308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8" name="Стрілка: вправо 17">
            <a:extLst>
              <a:ext uri="{FF2B5EF4-FFF2-40B4-BE49-F238E27FC236}">
                <a16:creationId xmlns:a16="http://schemas.microsoft.com/office/drawing/2014/main" id="{2E406D22-C67B-424C-B975-95B59E0CD2FA}"/>
              </a:ext>
            </a:extLst>
          </p:cNvPr>
          <p:cNvSpPr/>
          <p:nvPr/>
        </p:nvSpPr>
        <p:spPr>
          <a:xfrm>
            <a:off x="4211593" y="3279531"/>
            <a:ext cx="2022133" cy="2198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: вправо 18">
            <a:extLst>
              <a:ext uri="{FF2B5EF4-FFF2-40B4-BE49-F238E27FC236}">
                <a16:creationId xmlns:a16="http://schemas.microsoft.com/office/drawing/2014/main" id="{9FEBCAED-ED56-4A87-94DC-4C405933F3C2}"/>
              </a:ext>
            </a:extLst>
          </p:cNvPr>
          <p:cNvSpPr/>
          <p:nvPr/>
        </p:nvSpPr>
        <p:spPr>
          <a:xfrm rot="5400000">
            <a:off x="1996970" y="4346275"/>
            <a:ext cx="1035964" cy="1751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ілка: вправо 19">
            <a:extLst>
              <a:ext uri="{FF2B5EF4-FFF2-40B4-BE49-F238E27FC236}">
                <a16:creationId xmlns:a16="http://schemas.microsoft.com/office/drawing/2014/main" id="{7A6D2451-06E8-449A-953B-E15DB2CD14B3}"/>
              </a:ext>
            </a:extLst>
          </p:cNvPr>
          <p:cNvSpPr/>
          <p:nvPr/>
        </p:nvSpPr>
        <p:spPr>
          <a:xfrm rot="5400000">
            <a:off x="7333162" y="4133767"/>
            <a:ext cx="548589" cy="17514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: униз 20">
            <a:extLst>
              <a:ext uri="{FF2B5EF4-FFF2-40B4-BE49-F238E27FC236}">
                <a16:creationId xmlns:a16="http://schemas.microsoft.com/office/drawing/2014/main" id="{97DADFA8-ED6E-4980-8668-1135BF7875A8}"/>
              </a:ext>
            </a:extLst>
          </p:cNvPr>
          <p:cNvSpPr/>
          <p:nvPr/>
        </p:nvSpPr>
        <p:spPr>
          <a:xfrm>
            <a:off x="9717161" y="4006428"/>
            <a:ext cx="165338" cy="4892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8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55BC2-1CBC-4750-B26B-DE40745AAE8E}"/>
              </a:ext>
            </a:extLst>
          </p:cNvPr>
          <p:cNvSpPr txBox="1"/>
          <p:nvPr/>
        </p:nvSpPr>
        <p:spPr>
          <a:xfrm>
            <a:off x="4400352" y="228600"/>
            <a:ext cx="5492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22 статті 1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України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освіту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6D894-F299-4FF5-B950-E976E9B3C81E}"/>
              </a:ext>
            </a:extLst>
          </p:cNvPr>
          <p:cNvSpPr txBox="1"/>
          <p:nvPr/>
        </p:nvSpPr>
        <p:spPr>
          <a:xfrm>
            <a:off x="316522" y="1547447"/>
            <a:ext cx="11989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знання, уміння, навички, способи мислення, погляди, цінності інші особисті якості набуті у процесі навчання, виховання, розвитку, які можна ідентифікувати,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спланувати,виміряти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оцінити та які особа здатна продемонструвати після завершення освітньої програми або окремих освітніх компонентів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F3F49AD1-5F72-4CD7-80CB-54313E9F7D98}"/>
              </a:ext>
            </a:extLst>
          </p:cNvPr>
          <p:cNvSpPr/>
          <p:nvPr/>
        </p:nvSpPr>
        <p:spPr>
          <a:xfrm>
            <a:off x="2971799" y="3661796"/>
            <a:ext cx="5416062" cy="7338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навчання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A6F3870-0429-47A9-B384-6590BA0F3FCD}"/>
              </a:ext>
            </a:extLst>
          </p:cNvPr>
          <p:cNvSpPr/>
          <p:nvPr/>
        </p:nvSpPr>
        <p:spPr>
          <a:xfrm>
            <a:off x="125301" y="4471223"/>
            <a:ext cx="2586397" cy="6147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43CEAAB4-C21B-4A0B-8189-277EC7906E23}"/>
              </a:ext>
            </a:extLst>
          </p:cNvPr>
          <p:cNvSpPr/>
          <p:nvPr/>
        </p:nvSpPr>
        <p:spPr>
          <a:xfrm>
            <a:off x="8001000" y="4509782"/>
            <a:ext cx="3912577" cy="563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надбання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E3B94-A942-4AC0-B5E5-BEB869AA62A0}"/>
              </a:ext>
            </a:extLst>
          </p:cNvPr>
          <p:cNvSpPr txBox="1"/>
          <p:nvPr/>
        </p:nvSpPr>
        <p:spPr>
          <a:xfrm>
            <a:off x="204433" y="5082277"/>
            <a:ext cx="59609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Знання про предмети і явища навколишнього світу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Взаємозв’язки та відношення між ними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Уміння і навички оперувати знаннями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Уміння застосовувати набутий досвід навчальних дій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творчої діяльності,  що відображено в обов’язкових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результатах навчання визначених освітній програмі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0CCBA-678C-4389-9171-AA8070831C11}"/>
              </a:ext>
            </a:extLst>
          </p:cNvPr>
          <p:cNvSpPr txBox="1"/>
          <p:nvPr/>
        </p:nvSpPr>
        <p:spPr>
          <a:xfrm>
            <a:off x="7258240" y="5114923"/>
            <a:ext cx="5269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Активність, ініціативність,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Старанність, наполегливість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Комунікабельність, здатність співпрацювати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Самостійність, відповідальність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Ціннісні ставлення, які учні виявляють у процесі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результату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ED2F432C-89EF-4DA9-91C4-ECB01037E4D1}"/>
              </a:ext>
            </a:extLst>
          </p:cNvPr>
          <p:cNvCxnSpPr>
            <a:cxnSpLocks/>
          </p:cNvCxnSpPr>
          <p:nvPr/>
        </p:nvCxnSpPr>
        <p:spPr>
          <a:xfrm flipH="1">
            <a:off x="2711699" y="4405270"/>
            <a:ext cx="2655276" cy="37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E0E71B16-0699-4648-822C-E15EDA2F1323}"/>
              </a:ext>
            </a:extLst>
          </p:cNvPr>
          <p:cNvCxnSpPr>
            <a:cxnSpLocks/>
          </p:cNvCxnSpPr>
          <p:nvPr/>
        </p:nvCxnSpPr>
        <p:spPr>
          <a:xfrm>
            <a:off x="5423397" y="4395618"/>
            <a:ext cx="2577603" cy="430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2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гие фоны для презентаций (75 фото)">
            <a:extLst>
              <a:ext uri="{FF2B5EF4-FFF2-40B4-BE49-F238E27FC236}">
                <a16:creationId xmlns:a16="http://schemas.microsoft.com/office/drawing/2014/main" id="{5FCB00CD-31FC-4B08-8006-842F169B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Нова українська школа - Сайт Ліцею №4">
            <a:extLst>
              <a:ext uri="{FF2B5EF4-FFF2-40B4-BE49-F238E27FC236}">
                <a16:creationId xmlns:a16="http://schemas.microsoft.com/office/drawing/2014/main" id="{C9CDB3B2-4770-4C63-A6F5-D9F77522F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7763" cy="1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37B9F02-B8AC-4801-A2F3-2D2C60EFA78F}"/>
              </a:ext>
            </a:extLst>
          </p:cNvPr>
          <p:cNvSpPr/>
          <p:nvPr/>
        </p:nvSpPr>
        <p:spPr>
          <a:xfrm>
            <a:off x="4563207" y="237392"/>
            <a:ext cx="3903785" cy="1521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формувального оцінювання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45358-9F70-4121-A975-E1929E237326}"/>
              </a:ext>
            </a:extLst>
          </p:cNvPr>
          <p:cNvSpPr txBox="1"/>
          <p:nvPr/>
        </p:nvSpPr>
        <p:spPr>
          <a:xfrm>
            <a:off x="4194496" y="2351782"/>
            <a:ext cx="4641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Оцінні судження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учителя/учня/батьків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DB05B-027A-468E-A979-7350E5C698B3}"/>
              </a:ext>
            </a:extLst>
          </p:cNvPr>
          <p:cNvSpPr txBox="1"/>
          <p:nvPr/>
        </p:nvSpPr>
        <p:spPr>
          <a:xfrm>
            <a:off x="272561" y="3921369"/>
            <a:ext cx="5490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Оцінні судження вчителя об’єктивні, </a:t>
            </a:r>
          </a:p>
          <a:p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конкретні, чіткі, лаконічні, </a:t>
            </a:r>
          </a:p>
          <a:p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доброзичливі, слугують зразком для </a:t>
            </a:r>
          </a:p>
          <a:p>
            <a:r>
              <a:rPr lang="uk-UA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оцінних суджень учнями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BE714-9356-44F7-8FFF-66A24F7BEB7F}"/>
              </a:ext>
            </a:extLst>
          </p:cNvPr>
          <p:cNvSpPr txBox="1"/>
          <p:nvPr/>
        </p:nvSpPr>
        <p:spPr>
          <a:xfrm>
            <a:off x="5863322" y="3921369"/>
            <a:ext cx="6362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утруднень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</a:p>
          <a:p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програмових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endParaRPr lang="uk-UA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2E8E0933-C14D-440A-AB02-46500B6EE4A9}"/>
              </a:ext>
            </a:extLst>
          </p:cNvPr>
          <p:cNvSpPr/>
          <p:nvPr/>
        </p:nvSpPr>
        <p:spPr>
          <a:xfrm rot="9307873">
            <a:off x="3880382" y="3596621"/>
            <a:ext cx="1102857" cy="1571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: униз 9">
            <a:extLst>
              <a:ext uri="{FF2B5EF4-FFF2-40B4-BE49-F238E27FC236}">
                <a16:creationId xmlns:a16="http://schemas.microsoft.com/office/drawing/2014/main" id="{CE74810C-E791-4A08-9672-87DE09B3644A}"/>
              </a:ext>
            </a:extLst>
          </p:cNvPr>
          <p:cNvSpPr/>
          <p:nvPr/>
        </p:nvSpPr>
        <p:spPr>
          <a:xfrm rot="18813960">
            <a:off x="7015666" y="3186691"/>
            <a:ext cx="138426" cy="97610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: униз 10">
            <a:extLst>
              <a:ext uri="{FF2B5EF4-FFF2-40B4-BE49-F238E27FC236}">
                <a16:creationId xmlns:a16="http://schemas.microsoft.com/office/drawing/2014/main" id="{524AFE56-5C41-431B-ABFB-C04F86236EF0}"/>
              </a:ext>
            </a:extLst>
          </p:cNvPr>
          <p:cNvSpPr/>
          <p:nvPr/>
        </p:nvSpPr>
        <p:spPr>
          <a:xfrm>
            <a:off x="6096000" y="1758461"/>
            <a:ext cx="181708" cy="75613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6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941</Words>
  <Application>Microsoft Office PowerPoint</Application>
  <PresentationFormat>Широкий екран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</cp:revision>
  <dcterms:created xsi:type="dcterms:W3CDTF">2021-12-12T18:08:12Z</dcterms:created>
  <dcterms:modified xsi:type="dcterms:W3CDTF">2021-12-14T19:25:49Z</dcterms:modified>
</cp:coreProperties>
</file>