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64" r:id="rId5"/>
    <p:sldId id="263" r:id="rId6"/>
    <p:sldId id="262" r:id="rId7"/>
    <p:sldId id="261" r:id="rId8"/>
    <p:sldId id="266" r:id="rId9"/>
    <p:sldId id="267" r:id="rId10"/>
    <p:sldId id="272" r:id="rId11"/>
    <p:sldId id="271" r:id="rId12"/>
    <p:sldId id="279" r:id="rId13"/>
    <p:sldId id="273" r:id="rId14"/>
    <p:sldId id="274" r:id="rId15"/>
    <p:sldId id="265" r:id="rId16"/>
    <p:sldId id="270" r:id="rId17"/>
    <p:sldId id="275" r:id="rId18"/>
    <p:sldId id="269" r:id="rId19"/>
    <p:sldId id="260" r:id="rId20"/>
    <p:sldId id="268" r:id="rId21"/>
    <p:sldId id="277" r:id="rId22"/>
    <p:sldId id="276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E86-1065-45AC-A141-077E0681E294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98E-4582-4841-B0F3-D3F958AFF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38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E86-1065-45AC-A141-077E0681E294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98E-4582-4841-B0F3-D3F958AFF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043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E86-1065-45AC-A141-077E0681E294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98E-4582-4841-B0F3-D3F958AFF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46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E86-1065-45AC-A141-077E0681E294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98E-4582-4841-B0F3-D3F958AFF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711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E86-1065-45AC-A141-077E0681E294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98E-4582-4841-B0F3-D3F958AFF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55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E86-1065-45AC-A141-077E0681E294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98E-4582-4841-B0F3-D3F958AFF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36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E86-1065-45AC-A141-077E0681E294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98E-4582-4841-B0F3-D3F958AFF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538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E86-1065-45AC-A141-077E0681E294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98E-4582-4841-B0F3-D3F958AFF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742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E86-1065-45AC-A141-077E0681E294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98E-4582-4841-B0F3-D3F958AFF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106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E86-1065-45AC-A141-077E0681E294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98E-4582-4841-B0F3-D3F958AFF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59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8E86-1065-45AC-A141-077E0681E294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4298E-4582-4841-B0F3-D3F958AFF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227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A8E86-1065-45AC-A141-077E0681E294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4298E-4582-4841-B0F3-D3F958AFF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microsoft.com/office/2007/relationships/hdphoto" Target="../media/hdphoto10.wdp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725"/>
            <a:ext cx="9144000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272"/>
            <a:ext cx="657225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03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5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159" y="908720"/>
            <a:ext cx="2968625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Админ\Pictures\Рисунок1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63950" y="-99392"/>
            <a:ext cx="5480050" cy="127317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4572000" cy="4154984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lvl="0" algn="just"/>
            <a:r>
              <a:rPr lang="ru-RU" sz="2400" b="1" dirty="0" err="1">
                <a:latin typeface="Georgia" pitchFamily="18" charset="0"/>
              </a:rPr>
              <a:t>Діти</a:t>
            </a:r>
            <a:r>
              <a:rPr lang="ru-RU" sz="2400" b="1" dirty="0">
                <a:latin typeface="Georgia" pitchFamily="18" charset="0"/>
              </a:rPr>
              <a:t> Гоголь-</a:t>
            </a:r>
            <a:r>
              <a:rPr lang="ru-RU" sz="2400" b="1" dirty="0" err="1">
                <a:latin typeface="Georgia" pitchFamily="18" charset="0"/>
              </a:rPr>
              <a:t>Яновських</a:t>
            </a:r>
            <a:r>
              <a:rPr lang="ru-RU" sz="2400" b="1" dirty="0">
                <a:latin typeface="Georgia" pitchFamily="18" charset="0"/>
              </a:rPr>
              <a:t> росли в </a:t>
            </a:r>
            <a:r>
              <a:rPr lang="ru-RU" sz="2400" b="1" dirty="0" err="1">
                <a:latin typeface="Georgia" pitchFamily="18" charset="0"/>
              </a:rPr>
              <a:t>атмосфері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сільського</a:t>
            </a:r>
            <a:r>
              <a:rPr lang="ru-RU" sz="2400" b="1" dirty="0">
                <a:latin typeface="Georgia" pitchFamily="18" charset="0"/>
              </a:rPr>
              <a:t>  </a:t>
            </a:r>
            <a:r>
              <a:rPr lang="ru-RU" sz="2400" b="1" dirty="0" err="1">
                <a:latin typeface="Georgia" pitchFamily="18" charset="0"/>
              </a:rPr>
              <a:t>українського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побуту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нарівні</a:t>
            </a:r>
            <a:r>
              <a:rPr lang="ru-RU" sz="2400" b="1" dirty="0">
                <a:latin typeface="Georgia" pitchFamily="18" charset="0"/>
              </a:rPr>
              <a:t> з </a:t>
            </a:r>
            <a:r>
              <a:rPr lang="ru-RU" sz="2400" b="1" dirty="0" err="1">
                <a:latin typeface="Georgia" pitchFamily="18" charset="0"/>
              </a:rPr>
              <a:t>однолітками</a:t>
            </a:r>
            <a:r>
              <a:rPr lang="ru-RU" sz="2400" b="1" dirty="0">
                <a:latin typeface="Georgia" pitchFamily="18" charset="0"/>
              </a:rPr>
              <a:t> з </a:t>
            </a:r>
            <a:r>
              <a:rPr lang="ru-RU" sz="2400" b="1" dirty="0" err="1">
                <a:latin typeface="Georgia" pitchFamily="18" charset="0"/>
              </a:rPr>
              <a:t>селянських</a:t>
            </a:r>
            <a:r>
              <a:rPr lang="ru-RU" sz="2400" b="1" dirty="0">
                <a:latin typeface="Georgia" pitchFamily="18" charset="0"/>
              </a:rPr>
              <a:t> родин. </a:t>
            </a:r>
            <a:r>
              <a:rPr lang="ru-RU" sz="2400" b="1" dirty="0" err="1">
                <a:latin typeface="Georgia" pitchFamily="18" charset="0"/>
              </a:rPr>
              <a:t>Однак</a:t>
            </a:r>
            <a:r>
              <a:rPr lang="ru-RU" sz="2400" b="1" dirty="0">
                <a:latin typeface="Georgia" pitchFamily="18" charset="0"/>
              </a:rPr>
              <a:t> у той же час вони не </a:t>
            </a:r>
            <a:r>
              <a:rPr lang="ru-RU" sz="2400" b="1" dirty="0" err="1">
                <a:latin typeface="Georgia" pitchFamily="18" charset="0"/>
              </a:rPr>
              <a:t>були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позбавлені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культурних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розваг</a:t>
            </a:r>
            <a:r>
              <a:rPr lang="ru-RU" sz="2400" b="1" dirty="0">
                <a:latin typeface="Georgia" pitchFamily="18" charset="0"/>
              </a:rPr>
              <a:t> і з </a:t>
            </a:r>
            <a:r>
              <a:rPr lang="ru-RU" sz="2400" b="1" dirty="0" err="1">
                <a:latin typeface="Georgia" pitchFamily="18" charset="0"/>
              </a:rPr>
              <a:t>юних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років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долучалися</a:t>
            </a:r>
            <a:r>
              <a:rPr lang="ru-RU" sz="2400" b="1" dirty="0">
                <a:latin typeface="Georgia" pitchFamily="18" charset="0"/>
              </a:rPr>
              <a:t> до театру, </a:t>
            </a:r>
            <a:r>
              <a:rPr lang="ru-RU" sz="2400" b="1" dirty="0" err="1">
                <a:latin typeface="Georgia" pitchFamily="18" charset="0"/>
              </a:rPr>
              <a:t>мистецтва</a:t>
            </a:r>
            <a:r>
              <a:rPr lang="ru-RU" sz="2400" b="1" dirty="0">
                <a:latin typeface="Georgia" pitchFamily="18" charset="0"/>
              </a:rPr>
              <a:t> та </a:t>
            </a:r>
            <a:r>
              <a:rPr lang="ru-RU" sz="2400" b="1" dirty="0" err="1">
                <a:latin typeface="Georgia" pitchFamily="18" charset="0"/>
              </a:rPr>
              <a:t>літератури</a:t>
            </a:r>
            <a:r>
              <a:rPr lang="ru-RU" sz="2400" b="1" dirty="0">
                <a:latin typeface="Georgia" pitchFamily="18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085184"/>
            <a:ext cx="8712968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err="1">
                <a:latin typeface="Georgia" pitchFamily="18" charset="0"/>
              </a:rPr>
              <a:t>Любов</a:t>
            </a:r>
            <a:r>
              <a:rPr lang="ru-RU" sz="2400" b="1" dirty="0">
                <a:latin typeface="Georgia" pitchFamily="18" charset="0"/>
              </a:rPr>
              <a:t> до </a:t>
            </a:r>
            <a:r>
              <a:rPr lang="ru-RU" sz="2400" b="1" dirty="0" err="1">
                <a:latin typeface="Georgia" pitchFamily="18" charset="0"/>
              </a:rPr>
              <a:t>мови</a:t>
            </a:r>
            <a:r>
              <a:rPr lang="ru-RU" sz="2400" b="1" dirty="0">
                <a:latin typeface="Georgia" pitchFamily="18" charset="0"/>
              </a:rPr>
              <a:t>, </a:t>
            </a:r>
            <a:r>
              <a:rPr lang="ru-RU" sz="2400" b="1" dirty="0" err="1">
                <a:latin typeface="Georgia" pitchFamily="18" charset="0"/>
              </a:rPr>
              <a:t>відчуття</a:t>
            </a:r>
            <a:r>
              <a:rPr lang="ru-RU" sz="2400" b="1" dirty="0">
                <a:latin typeface="Georgia" pitchFamily="18" charset="0"/>
              </a:rPr>
              <a:t> слова </a:t>
            </a:r>
            <a:r>
              <a:rPr lang="ru-RU" sz="2400" b="1" dirty="0" err="1">
                <a:latin typeface="Georgia" pitchFamily="18" charset="0"/>
              </a:rPr>
              <a:t>закладалися</a:t>
            </a:r>
            <a:r>
              <a:rPr lang="ru-RU" sz="2400" b="1" dirty="0">
                <a:latin typeface="Georgia" pitchFamily="18" charset="0"/>
              </a:rPr>
              <a:t> у юного </a:t>
            </a:r>
            <a:r>
              <a:rPr lang="ru-RU" sz="2400" b="1" dirty="0" err="1">
                <a:latin typeface="Georgia" pitchFamily="18" charset="0"/>
              </a:rPr>
              <a:t>Миколи</a:t>
            </a:r>
            <a:r>
              <a:rPr lang="ru-RU" sz="2400" b="1" dirty="0">
                <a:latin typeface="Georgia" pitchFamily="18" charset="0"/>
              </a:rPr>
              <a:t> Гоголя уже з </a:t>
            </a:r>
            <a:r>
              <a:rPr lang="ru-RU" sz="2400" b="1" dirty="0" err="1">
                <a:latin typeface="Georgia" pitchFamily="18" charset="0"/>
              </a:rPr>
              <a:t>дитячих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літ</a:t>
            </a:r>
            <a:r>
              <a:rPr lang="ru-RU" sz="2400" b="1" dirty="0">
                <a:latin typeface="Georgia" pitchFamily="18" charset="0"/>
              </a:rPr>
              <a:t>. </a:t>
            </a:r>
            <a:r>
              <a:rPr lang="ru-RU" sz="2400" b="1" dirty="0" err="1">
                <a:latin typeface="Georgia" pitchFamily="18" charset="0"/>
              </a:rPr>
              <a:t>Згодом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він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захопиться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збиранням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українських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народних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пісень</a:t>
            </a:r>
            <a:r>
              <a:rPr lang="ru-RU" sz="2400" b="1" dirty="0">
                <a:latin typeface="Georgia" pitchFamily="18" charset="0"/>
              </a:rPr>
              <a:t>, </a:t>
            </a:r>
            <a:r>
              <a:rPr lang="ru-RU" sz="2400" b="1" dirty="0" err="1">
                <a:latin typeface="Georgia" pitchFamily="18" charset="0"/>
              </a:rPr>
              <a:t>прислів’їв</a:t>
            </a:r>
            <a:r>
              <a:rPr lang="ru-RU" sz="2400" b="1" dirty="0">
                <a:latin typeface="Georgia" pitchFamily="18" charset="0"/>
              </a:rPr>
              <a:t> та </a:t>
            </a:r>
            <a:r>
              <a:rPr lang="ru-RU" sz="2400" b="1" dirty="0" err="1">
                <a:latin typeface="Georgia" pitchFamily="18" charset="0"/>
              </a:rPr>
              <a:t>приказок</a:t>
            </a:r>
            <a:r>
              <a:rPr lang="ru-RU" sz="2400" b="1" dirty="0">
                <a:latin typeface="Georg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463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5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9520" y="332656"/>
            <a:ext cx="5688632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err="1">
                <a:latin typeface="Georgia" pitchFamily="18" charset="0"/>
              </a:rPr>
              <a:t>Після</a:t>
            </a:r>
            <a:r>
              <a:rPr lang="ru-RU" sz="2400" b="1" dirty="0">
                <a:latin typeface="Georgia" pitchFamily="18" charset="0"/>
              </a:rPr>
              <a:t>  </a:t>
            </a:r>
            <a:r>
              <a:rPr lang="ru-RU" sz="2400" b="1" dirty="0" err="1">
                <a:latin typeface="Georgia" pitchFamily="18" charset="0"/>
              </a:rPr>
              <a:t>домашньої</a:t>
            </a:r>
            <a:r>
              <a:rPr lang="ru-RU" sz="2400" b="1" dirty="0">
                <a:latin typeface="Georgia" pitchFamily="18" charset="0"/>
              </a:rPr>
              <a:t>  </a:t>
            </a:r>
            <a:r>
              <a:rPr lang="ru-RU" sz="2400" b="1" dirty="0" err="1">
                <a:latin typeface="Georgia" pitchFamily="18" charset="0"/>
              </a:rPr>
              <a:t>освіти</a:t>
            </a:r>
            <a:r>
              <a:rPr lang="ru-RU" sz="2400" b="1" dirty="0">
                <a:latin typeface="Georgia" pitchFamily="18" charset="0"/>
              </a:rPr>
              <a:t> Гоголь </a:t>
            </a:r>
            <a:r>
              <a:rPr lang="ru-RU" sz="2400" b="1" dirty="0" err="1">
                <a:latin typeface="Georgia" pitchFamily="18" charset="0"/>
              </a:rPr>
              <a:t>провів</a:t>
            </a:r>
            <a:r>
              <a:rPr lang="ru-RU" sz="2400" b="1" dirty="0">
                <a:latin typeface="Georgia" pitchFamily="18" charset="0"/>
              </a:rPr>
              <a:t>  два роки в </a:t>
            </a:r>
            <a:r>
              <a:rPr lang="ru-RU" sz="2400" b="1" dirty="0" err="1">
                <a:latin typeface="Georgia" pitchFamily="18" charset="0"/>
              </a:rPr>
              <a:t>Полтавському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повітовому</a:t>
            </a:r>
            <a:r>
              <a:rPr lang="ru-RU" sz="2400" b="1" dirty="0">
                <a:latin typeface="Georgia" pitchFamily="18" charset="0"/>
              </a:rPr>
              <a:t>  </a:t>
            </a:r>
            <a:r>
              <a:rPr lang="ru-RU" sz="2400" b="1" dirty="0" err="1">
                <a:latin typeface="Georgia" pitchFamily="18" charset="0"/>
              </a:rPr>
              <a:t>училищі</a:t>
            </a:r>
            <a:r>
              <a:rPr lang="ru-RU" sz="2400" b="1" dirty="0">
                <a:latin typeface="Georgia" pitchFamily="18" charset="0"/>
              </a:rPr>
              <a:t>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0848"/>
            <a:ext cx="6526857" cy="4688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45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5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C:\Users\Админ\Pictures\Рисунок1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l="4144" t="17485" b="6737"/>
          <a:stretch>
            <a:fillRect/>
          </a:stretch>
        </p:blipFill>
        <p:spPr bwMode="auto">
          <a:xfrm>
            <a:off x="1152" y="1"/>
            <a:ext cx="9144000" cy="857256"/>
          </a:xfrm>
          <a:prstGeom prst="rect">
            <a:avLst/>
          </a:prstGeom>
          <a:noFill/>
        </p:spPr>
      </p:pic>
      <p:pic>
        <p:nvPicPr>
          <p:cNvPr id="4" name="Picture 4" descr="https://upload.wikimedia.org/wikipedia/uk/thumb/d/d1/%D0%9D%D0%B4%D0%BF%D1%83.jpg/1600px-%D0%9D%D0%B4%D0%BF%D1%83.jpg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 t="13841"/>
          <a:stretch>
            <a:fillRect/>
          </a:stretch>
        </p:blipFill>
        <p:spPr bwMode="auto">
          <a:xfrm flipH="1">
            <a:off x="539551" y="3088384"/>
            <a:ext cx="8165055" cy="3456384"/>
          </a:xfrm>
          <a:prstGeom prst="rect">
            <a:avLst/>
          </a:prstGeom>
          <a:noFill/>
          <a:ln w="38100">
            <a:solidFill>
              <a:sysClr val="window" lastClr="FFFFFF">
                <a:lumMod val="85000"/>
              </a:sysClr>
            </a:solidFill>
          </a:ln>
        </p:spPr>
      </p:pic>
      <p:pic>
        <p:nvPicPr>
          <p:cNvPr id="5" name="Picture 2" descr="C:\Users\Админ\Pictures\1010733016 (1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6216" y="3479333"/>
            <a:ext cx="2863248" cy="3372932"/>
          </a:xfrm>
          <a:prstGeom prst="rect">
            <a:avLst/>
          </a:prstGeom>
          <a:noFill/>
          <a:effectLst>
            <a:softEdge rad="127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39552" y="778809"/>
            <a:ext cx="8268408" cy="193899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smtClean="0">
                <a:latin typeface="Georgia" pitchFamily="18" charset="0"/>
              </a:rPr>
              <a:t>В </a:t>
            </a:r>
            <a:r>
              <a:rPr lang="ru-RU" sz="2400" b="1" dirty="0">
                <a:latin typeface="Georgia" pitchFamily="18" charset="0"/>
              </a:rPr>
              <a:t>1821 </a:t>
            </a:r>
            <a:r>
              <a:rPr lang="ru-RU" sz="2400" b="1" dirty="0" err="1">
                <a:latin typeface="Georgia" pitchFamily="18" charset="0"/>
              </a:rPr>
              <a:t>році</a:t>
            </a:r>
            <a:r>
              <a:rPr lang="ru-RU" sz="2400" b="1" dirty="0">
                <a:latin typeface="Georgia" pitchFamily="18" charset="0"/>
              </a:rPr>
              <a:t> вступив до </a:t>
            </a:r>
            <a:r>
              <a:rPr lang="ru-RU" sz="2400" b="1" dirty="0" err="1">
                <a:latin typeface="Georgia" pitchFamily="18" charset="0"/>
              </a:rPr>
              <a:t>Ніжинської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гімназії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вищих</a:t>
            </a:r>
            <a:r>
              <a:rPr lang="ru-RU" sz="2400" b="1" dirty="0">
                <a:latin typeface="Georgia" pitchFamily="18" charset="0"/>
              </a:rPr>
              <a:t> наук, </a:t>
            </a:r>
            <a:r>
              <a:rPr lang="ru-RU" sz="2400" b="1" dirty="0" err="1">
                <a:latin typeface="Georgia" pitchFamily="18" charset="0"/>
              </a:rPr>
              <a:t>створеної</a:t>
            </a:r>
            <a:r>
              <a:rPr lang="ru-RU" sz="2400" b="1" dirty="0">
                <a:latin typeface="Georgia" pitchFamily="18" charset="0"/>
              </a:rPr>
              <a:t> для </a:t>
            </a:r>
            <a:r>
              <a:rPr lang="ru-RU" sz="2400" b="1" dirty="0" err="1">
                <a:latin typeface="Georgia" pitchFamily="18" charset="0"/>
              </a:rPr>
              <a:t>дітей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провінційного</a:t>
            </a:r>
            <a:r>
              <a:rPr lang="ru-RU" sz="2400" b="1" dirty="0">
                <a:latin typeface="Georgia" pitchFamily="18" charset="0"/>
              </a:rPr>
              <a:t> дворянства. </a:t>
            </a:r>
            <a:r>
              <a:rPr lang="ru-RU" sz="2400" b="1" dirty="0" err="1">
                <a:latin typeface="Georgia" pitchFamily="18" charset="0"/>
              </a:rPr>
              <a:t>Він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вивчає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юриспруденцію</a:t>
            </a:r>
            <a:r>
              <a:rPr lang="ru-RU" sz="2400" b="1" dirty="0">
                <a:latin typeface="Georgia" pitchFamily="18" charset="0"/>
              </a:rPr>
              <a:t>, </a:t>
            </a:r>
            <a:r>
              <a:rPr lang="ru-RU" sz="2400" b="1" dirty="0" err="1">
                <a:latin typeface="Georgia" pitchFamily="18" charset="0"/>
              </a:rPr>
              <a:t>вчиться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грати</a:t>
            </a:r>
            <a:r>
              <a:rPr lang="ru-RU" sz="2400" b="1" dirty="0">
                <a:latin typeface="Georgia" pitchFamily="18" charset="0"/>
              </a:rPr>
              <a:t> на </a:t>
            </a:r>
            <a:r>
              <a:rPr lang="ru-RU" sz="2400" b="1" dirty="0" err="1">
                <a:latin typeface="Georgia" pitchFamily="18" charset="0"/>
              </a:rPr>
              <a:t>скрипці</a:t>
            </a:r>
            <a:r>
              <a:rPr lang="ru-RU" sz="2400" b="1" dirty="0">
                <a:latin typeface="Georgia" pitchFamily="18" charset="0"/>
              </a:rPr>
              <a:t>, </a:t>
            </a:r>
            <a:r>
              <a:rPr lang="ru-RU" sz="2400" b="1" dirty="0" err="1">
                <a:latin typeface="Georgia" pitchFamily="18" charset="0"/>
              </a:rPr>
              <a:t>займається</a:t>
            </a:r>
            <a:r>
              <a:rPr lang="ru-RU" sz="2400" b="1" dirty="0">
                <a:latin typeface="Georgia" pitchFamily="18" charset="0"/>
              </a:rPr>
              <a:t>  </a:t>
            </a:r>
            <a:r>
              <a:rPr lang="ru-RU" sz="2400" b="1" dirty="0" err="1">
                <a:latin typeface="Georgia" pitchFamily="18" charset="0"/>
              </a:rPr>
              <a:t>живописом</a:t>
            </a:r>
            <a:r>
              <a:rPr lang="ru-RU" sz="2400" b="1" dirty="0">
                <a:latin typeface="Georgia" pitchFamily="18" charset="0"/>
              </a:rPr>
              <a:t>, </a:t>
            </a:r>
            <a:r>
              <a:rPr lang="ru-RU" sz="2400" b="1" dirty="0" err="1" smtClean="0">
                <a:latin typeface="Georgia" pitchFamily="18" charset="0"/>
              </a:rPr>
              <a:t>бере</a:t>
            </a:r>
            <a:r>
              <a:rPr lang="ru-RU" sz="2400" b="1" dirty="0" smtClean="0">
                <a:latin typeface="Georgia" pitchFamily="18" charset="0"/>
              </a:rPr>
              <a:t> </a:t>
            </a:r>
            <a:r>
              <a:rPr lang="ru-RU" sz="2400" b="1" dirty="0">
                <a:latin typeface="Georgia" pitchFamily="18" charset="0"/>
              </a:rPr>
              <a:t>участь у </a:t>
            </a:r>
            <a:r>
              <a:rPr lang="ru-RU" sz="2400" b="1" dirty="0" err="1">
                <a:latin typeface="Georgia" pitchFamily="18" charset="0"/>
              </a:rPr>
              <a:t>виставах</a:t>
            </a:r>
            <a:r>
              <a:rPr lang="ru-RU" sz="2400" b="1" dirty="0">
                <a:latin typeface="Georgia" pitchFamily="18" charset="0"/>
              </a:rPr>
              <a:t>, </a:t>
            </a:r>
            <a:r>
              <a:rPr lang="ru-RU" sz="2400" b="1" dirty="0" err="1">
                <a:latin typeface="Georgia" pitchFamily="18" charset="0"/>
              </a:rPr>
              <a:t>виконуючи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комічні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ролі</a:t>
            </a:r>
            <a:r>
              <a:rPr lang="ru-RU" sz="2400" b="1" dirty="0">
                <a:latin typeface="Georg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922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5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 descr="C:\Users\Админ\Pictures\33.png"/>
          <p:cNvPicPr>
            <a:picLocks noChangeAspect="1" noChangeArrowheads="1"/>
          </p:cNvPicPr>
          <p:nvPr/>
        </p:nvPicPr>
        <p:blipFill rotWithShape="1">
          <a:blip r:embed="rId3">
            <a:lum contrast="10000"/>
          </a:blip>
          <a:srcRect l="16615" r="17580"/>
          <a:stretch/>
        </p:blipFill>
        <p:spPr bwMode="auto">
          <a:xfrm>
            <a:off x="6012160" y="2132856"/>
            <a:ext cx="3017487" cy="4542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C:\Users\Админ\Pictures\Гоголь\-1039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004" y="4071848"/>
            <a:ext cx="2075692" cy="2667264"/>
          </a:xfrm>
          <a:prstGeom prst="rect">
            <a:avLst/>
          </a:prstGeom>
          <a:noFill/>
        </p:spPr>
      </p:pic>
      <p:pic>
        <p:nvPicPr>
          <p:cNvPr id="5" name="Picture 2" descr="C:\Users\Админ\Pictures\Рисунок14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11960" y="116632"/>
            <a:ext cx="5486400" cy="96490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5256584" cy="224676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normalizeH="0" baseline="0" noProof="0" dirty="0" err="1" smtClean="0">
                <a:uLnTx/>
                <a:uFillTx/>
                <a:latin typeface="Georgia" pitchFamily="18" charset="0"/>
                <a:cs typeface="Arial" pitchFamily="34" charset="0"/>
              </a:rPr>
              <a:t>Закінчивши</a:t>
            </a:r>
            <a:r>
              <a:rPr kumimoji="0" lang="ru-RU" sz="2000" b="1" i="0" u="none" strike="noStrike" kern="0" normalizeH="0" baseline="0" noProof="0" dirty="0" smtClean="0">
                <a:uLnTx/>
                <a:uFillTx/>
                <a:latin typeface="Georgia" pitchFamily="18" charset="0"/>
                <a:cs typeface="Arial" pitchFamily="34" charset="0"/>
              </a:rPr>
              <a:t>  </a:t>
            </a:r>
            <a:r>
              <a:rPr kumimoji="0" lang="ru-RU" sz="2000" b="1" i="0" u="none" strike="noStrike" kern="0" normalizeH="0" baseline="0" noProof="0" dirty="0" err="1" smtClean="0">
                <a:uLnTx/>
                <a:uFillTx/>
                <a:latin typeface="Georgia" pitchFamily="18" charset="0"/>
                <a:cs typeface="Arial" pitchFamily="34" charset="0"/>
              </a:rPr>
              <a:t>гімназію</a:t>
            </a:r>
            <a:r>
              <a:rPr kumimoji="0" lang="ru-RU" sz="2000" b="1" i="0" u="none" strike="noStrike" kern="0" normalizeH="0" baseline="0" noProof="0" dirty="0" smtClean="0">
                <a:uLnTx/>
                <a:uFillTx/>
                <a:latin typeface="Georgia" pitchFamily="18" charset="0"/>
                <a:cs typeface="Arial" pitchFamily="34" charset="0"/>
              </a:rPr>
              <a:t>, Гоголь в  1828 </a:t>
            </a:r>
            <a:r>
              <a:rPr kumimoji="0" lang="ru-RU" sz="2000" b="1" i="0" u="none" strike="noStrike" kern="0" normalizeH="0" baseline="0" noProof="0" dirty="0" err="1" smtClean="0">
                <a:uLnTx/>
                <a:uFillTx/>
                <a:latin typeface="Georgia" pitchFamily="18" charset="0"/>
                <a:cs typeface="Arial" pitchFamily="34" charset="0"/>
              </a:rPr>
              <a:t>році</a:t>
            </a:r>
            <a:r>
              <a:rPr kumimoji="0" lang="ru-RU" sz="2000" b="1" i="0" u="none" strike="noStrike" kern="0" normalizeH="0" baseline="0" noProof="0" dirty="0" smtClean="0">
                <a:uLnTx/>
                <a:uFillTx/>
                <a:latin typeface="Georgia" pitchFamily="18" charset="0"/>
                <a:cs typeface="Arial" pitchFamily="34" charset="0"/>
              </a:rPr>
              <a:t>  </a:t>
            </a:r>
            <a:r>
              <a:rPr kumimoji="0" lang="ru-RU" sz="2000" b="1" i="0" u="none" strike="noStrike" kern="0" normalizeH="0" baseline="0" noProof="0" dirty="0" err="1" smtClean="0">
                <a:uLnTx/>
                <a:uFillTx/>
                <a:latin typeface="Georgia" pitchFamily="18" charset="0"/>
                <a:cs typeface="Arial" pitchFamily="34" charset="0"/>
              </a:rPr>
              <a:t>відправляється</a:t>
            </a:r>
            <a:endParaRPr kumimoji="0" lang="ru-RU" sz="2000" b="1" i="0" u="none" strike="noStrike" kern="0" normalizeH="0" baseline="0" noProof="0" dirty="0" smtClean="0">
              <a:uLnTx/>
              <a:uFillTx/>
              <a:latin typeface="Georgia" pitchFamily="18" charset="0"/>
              <a:cs typeface="Arial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normalizeH="0" baseline="0" noProof="0" dirty="0" smtClean="0">
                <a:uLnTx/>
                <a:uFillTx/>
                <a:latin typeface="Georgia" pitchFamily="18" charset="0"/>
                <a:cs typeface="Arial" pitchFamily="34" charset="0"/>
              </a:rPr>
              <a:t> в Петербург з </a:t>
            </a:r>
            <a:r>
              <a:rPr kumimoji="0" lang="ru-RU" sz="2000" b="1" i="0" u="none" strike="noStrike" kern="0" normalizeH="0" baseline="0" noProof="0" dirty="0" err="1" smtClean="0">
                <a:uLnTx/>
                <a:uFillTx/>
                <a:latin typeface="Georgia" pitchFamily="18" charset="0"/>
                <a:cs typeface="Arial" pitchFamily="34" charset="0"/>
              </a:rPr>
              <a:t>надією</a:t>
            </a:r>
            <a:r>
              <a:rPr kumimoji="0" lang="ru-RU" sz="2000" b="1" i="0" u="none" strike="noStrike" kern="0" normalizeH="0" baseline="0" noProof="0" dirty="0" smtClean="0">
                <a:uLnTx/>
                <a:uFillTx/>
                <a:latin typeface="Georgia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uLnTx/>
                <a:uFillTx/>
                <a:latin typeface="Georgia" pitchFamily="18" charset="0"/>
                <a:cs typeface="Arial" pitchFamily="34" charset="0"/>
              </a:rPr>
              <a:t>почати</a:t>
            </a:r>
            <a:r>
              <a:rPr kumimoji="0" lang="ru-RU" sz="2000" b="1" i="0" u="none" strike="noStrike" kern="0" normalizeH="0" baseline="0" noProof="0" dirty="0" smtClean="0">
                <a:uLnTx/>
                <a:uFillTx/>
                <a:latin typeface="Georgia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uLnTx/>
                <a:uFillTx/>
                <a:latin typeface="Georgia" pitchFamily="18" charset="0"/>
                <a:cs typeface="Arial" pitchFamily="34" charset="0"/>
              </a:rPr>
              <a:t>широку</a:t>
            </a:r>
            <a:r>
              <a:rPr kumimoji="0" lang="ru-RU" sz="2000" b="1" i="0" u="none" strike="noStrike" kern="0" normalizeH="0" baseline="0" noProof="0" dirty="0" smtClean="0">
                <a:uLnTx/>
                <a:uFillTx/>
                <a:latin typeface="Georgia" pitchFamily="18" charset="0"/>
                <a:cs typeface="Arial" pitchFamily="34" charset="0"/>
              </a:rPr>
              <a:t> </a:t>
            </a:r>
            <a:r>
              <a:rPr kumimoji="0" lang="ru-RU" sz="2000" b="1" i="0" u="none" strike="noStrike" kern="0" normalizeH="0" baseline="0" noProof="0" dirty="0" err="1" smtClean="0">
                <a:uLnTx/>
                <a:uFillTx/>
                <a:latin typeface="Georgia" pitchFamily="18" charset="0"/>
                <a:cs typeface="Arial" pitchFamily="34" charset="0"/>
              </a:rPr>
              <a:t>діяльність</a:t>
            </a:r>
            <a:r>
              <a:rPr kumimoji="0" lang="ru-RU" sz="2000" b="1" i="0" u="none" strike="noStrike" kern="0" normalizeH="0" baseline="0" noProof="0" dirty="0" smtClean="0">
                <a:uLnTx/>
                <a:uFillTx/>
                <a:latin typeface="Georgia" pitchFamily="18" charset="0"/>
                <a:cs typeface="Arial" pitchFamily="34" charset="0"/>
              </a:rPr>
              <a:t>. Службу </a:t>
            </a:r>
            <a:r>
              <a:rPr kumimoji="0" lang="ru-RU" sz="2000" b="1" i="0" u="none" strike="noStrike" kern="0" normalizeH="0" baseline="0" noProof="0" dirty="0" err="1" smtClean="0">
                <a:uLnTx/>
                <a:uFillTx/>
                <a:latin typeface="Georgia" pitchFamily="18" charset="0"/>
                <a:cs typeface="Arial" pitchFamily="34" charset="0"/>
              </a:rPr>
              <a:t>отримати</a:t>
            </a:r>
            <a:r>
              <a:rPr kumimoji="0" lang="ru-RU" sz="2000" b="1" i="0" u="none" strike="noStrike" kern="0" normalizeH="0" baseline="0" noProof="0" dirty="0" smtClean="0">
                <a:uLnTx/>
                <a:uFillTx/>
                <a:latin typeface="Georgia" pitchFamily="18" charset="0"/>
                <a:cs typeface="Arial" pitchFamily="34" charset="0"/>
              </a:rPr>
              <a:t> не </a:t>
            </a:r>
            <a:r>
              <a:rPr kumimoji="0" lang="ru-RU" sz="2000" b="1" i="0" u="none" strike="noStrike" kern="0" normalizeH="0" baseline="0" noProof="0" dirty="0" err="1" smtClean="0">
                <a:uLnTx/>
                <a:uFillTx/>
                <a:latin typeface="Georgia" pitchFamily="18" charset="0"/>
                <a:cs typeface="Arial" pitchFamily="34" charset="0"/>
              </a:rPr>
              <a:t>вдалося</a:t>
            </a:r>
            <a:r>
              <a:rPr kumimoji="0" lang="ru-RU" sz="2000" b="1" i="0" u="none" strike="noStrike" kern="0" normalizeH="0" baseline="0" noProof="0" dirty="0" smtClean="0">
                <a:uLnTx/>
                <a:uFillTx/>
                <a:latin typeface="Georgia" pitchFamily="18" charset="0"/>
                <a:cs typeface="Arial" pitchFamily="34" charset="0"/>
              </a:rPr>
              <a:t>,  перша</a:t>
            </a:r>
            <a:r>
              <a:rPr kumimoji="0" lang="ru-RU" sz="2000" b="1" i="0" u="none" strike="noStrike" kern="0" normalizeH="0" baseline="0" noProof="0" dirty="0" smtClean="0">
                <a:uLnTx/>
                <a:uFillTx/>
                <a:latin typeface="Georgia" pitchFamily="18" charset="0"/>
              </a:rPr>
              <a:t> поема «Ганс Кюхельгартен»,</a:t>
            </a:r>
            <a:r>
              <a:rPr kumimoji="0" lang="ru-RU" sz="2000" b="1" i="0" u="none" strike="noStrike" kern="0" normalizeH="0" baseline="0" noProof="0" dirty="0" smtClean="0">
                <a:uLnTx/>
                <a:uFillTx/>
                <a:latin typeface="Georgia" pitchFamily="18" charset="0"/>
                <a:cs typeface="Arial" pitchFamily="34" charset="0"/>
              </a:rPr>
              <a:t>  </a:t>
            </a:r>
            <a:r>
              <a:rPr kumimoji="0" lang="ru-RU" sz="2000" b="1" i="0" u="none" strike="noStrike" kern="0" normalizeH="0" baseline="0" noProof="0" dirty="0" err="1" smtClean="0">
                <a:uLnTx/>
                <a:uFillTx/>
                <a:latin typeface="Georgia" pitchFamily="18" charset="0"/>
                <a:cs typeface="Arial" pitchFamily="34" charset="0"/>
              </a:rPr>
              <a:t>виявилася</a:t>
            </a:r>
            <a:r>
              <a:rPr kumimoji="0" lang="ru-RU" sz="2000" b="1" i="0" u="none" strike="noStrike" kern="0" normalizeH="0" baseline="0" noProof="0" dirty="0" smtClean="0">
                <a:uLnTx/>
                <a:uFillTx/>
                <a:latin typeface="Georgia" pitchFamily="18" charset="0"/>
                <a:cs typeface="Arial" pitchFamily="34" charset="0"/>
              </a:rPr>
              <a:t>  </a:t>
            </a:r>
            <a:r>
              <a:rPr kumimoji="0" lang="ru-RU" sz="2000" b="1" i="0" u="none" strike="noStrike" kern="0" normalizeH="0" baseline="0" noProof="0" dirty="0" err="1" smtClean="0">
                <a:uLnTx/>
                <a:uFillTx/>
                <a:latin typeface="Georgia" pitchFamily="18" charset="0"/>
                <a:cs typeface="Arial" pitchFamily="34" charset="0"/>
              </a:rPr>
              <a:t>невдалою</a:t>
            </a:r>
            <a:r>
              <a:rPr kumimoji="0" lang="ru-RU" sz="2000" b="1" i="0" u="none" strike="noStrike" kern="0" normalizeH="0" baseline="0" noProof="0" dirty="0" smtClean="0">
                <a:uLnTx/>
                <a:uFillTx/>
                <a:latin typeface="Georgia" pitchFamily="18" charset="0"/>
                <a:cs typeface="Arial" pitchFamily="34" charset="0"/>
              </a:rPr>
              <a:t>.</a:t>
            </a:r>
            <a:endParaRPr kumimoji="0" lang="ru-RU" sz="2000" b="1" i="0" u="none" strike="noStrike" kern="0" normalizeH="0" baseline="0" noProof="0" dirty="0" smtClean="0"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25960" y="2132856"/>
            <a:ext cx="3942184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Розчарувавшись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влітку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 1829 р.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їде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 за кордон, але скоро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повертається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отримує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місце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дрібного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 чиновника.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4110208"/>
            <a:ext cx="4320480" cy="261610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latin typeface="Georgia" pitchFamily="18" charset="0"/>
              </a:rPr>
              <a:t>1830 року в </a:t>
            </a:r>
            <a:r>
              <a:rPr lang="ru-RU" sz="2000" b="1" dirty="0" err="1">
                <a:latin typeface="Georgia" pitchFamily="18" charset="0"/>
              </a:rPr>
              <a:t>журналі</a:t>
            </a:r>
            <a:r>
              <a:rPr lang="ru-RU" sz="2000" b="1" dirty="0">
                <a:latin typeface="Georgia" pitchFamily="18" charset="0"/>
              </a:rPr>
              <a:t> «</a:t>
            </a:r>
            <a:r>
              <a:rPr lang="ru-RU" sz="2000" b="1" dirty="0" err="1">
                <a:latin typeface="Georgia" pitchFamily="18" charset="0"/>
              </a:rPr>
              <a:t>Вітчизняні</a:t>
            </a:r>
            <a:r>
              <a:rPr lang="ru-RU" sz="2000" b="1" dirty="0">
                <a:latin typeface="Georgia" pitchFamily="18" charset="0"/>
              </a:rPr>
              <a:t> записки» </a:t>
            </a:r>
            <a:r>
              <a:rPr lang="ru-RU" sz="2000" b="1" dirty="0" err="1">
                <a:latin typeface="Georgia" pitchFamily="18" charset="0"/>
              </a:rPr>
              <a:t>з'явилася</a:t>
            </a:r>
            <a:r>
              <a:rPr lang="ru-RU" sz="2000" b="1" dirty="0">
                <a:latin typeface="Georgia" pitchFamily="18" charset="0"/>
              </a:rPr>
              <a:t> </a:t>
            </a:r>
            <a:r>
              <a:rPr lang="ru-RU" sz="2000" b="1" dirty="0" err="1">
                <a:latin typeface="Georgia" pitchFamily="18" charset="0"/>
              </a:rPr>
              <a:t>повість</a:t>
            </a:r>
            <a:r>
              <a:rPr lang="ru-RU" sz="2000" b="1" dirty="0">
                <a:latin typeface="Georgia" pitchFamily="18" charset="0"/>
              </a:rPr>
              <a:t> «</a:t>
            </a:r>
            <a:r>
              <a:rPr lang="ru-RU" sz="2000" b="1" dirty="0" err="1">
                <a:latin typeface="Georgia" pitchFamily="18" charset="0"/>
              </a:rPr>
              <a:t>Басаврюк</a:t>
            </a:r>
            <a:r>
              <a:rPr lang="ru-RU" sz="2000" b="1" dirty="0">
                <a:latin typeface="Georgia" pitchFamily="18" charset="0"/>
              </a:rPr>
              <a:t>, </a:t>
            </a:r>
            <a:r>
              <a:rPr lang="ru-RU" sz="2000" b="1" dirty="0" err="1">
                <a:latin typeface="Georgia" pitchFamily="18" charset="0"/>
              </a:rPr>
              <a:t>або</a:t>
            </a:r>
            <a:r>
              <a:rPr lang="ru-RU" sz="2000" b="1" dirty="0">
                <a:latin typeface="Georgia" pitchFamily="18" charset="0"/>
              </a:rPr>
              <a:t> </a:t>
            </a:r>
            <a:r>
              <a:rPr lang="ru-RU" sz="2000" b="1" dirty="0" err="1">
                <a:latin typeface="Georgia" pitchFamily="18" charset="0"/>
              </a:rPr>
              <a:t>Вечір</a:t>
            </a:r>
            <a:r>
              <a:rPr lang="ru-RU" sz="2000" b="1" dirty="0">
                <a:latin typeface="Georgia" pitchFamily="18" charset="0"/>
              </a:rPr>
              <a:t> </a:t>
            </a:r>
            <a:r>
              <a:rPr lang="ru-RU" sz="2000" b="1" dirty="0" err="1" smtClean="0">
                <a:latin typeface="Georgia" pitchFamily="18" charset="0"/>
              </a:rPr>
              <a:t>проти</a:t>
            </a:r>
            <a:r>
              <a:rPr lang="ru-RU" sz="2000" b="1" dirty="0" smtClean="0">
                <a:latin typeface="Georgia" pitchFamily="18" charset="0"/>
              </a:rPr>
              <a:t> </a:t>
            </a:r>
            <a:r>
              <a:rPr lang="ru-RU" sz="2000" b="1" dirty="0" err="1">
                <a:latin typeface="Georgia" pitchFamily="18" charset="0"/>
              </a:rPr>
              <a:t>Івана</a:t>
            </a:r>
            <a:r>
              <a:rPr lang="ru-RU" sz="2000" b="1" dirty="0">
                <a:latin typeface="Georgia" pitchFamily="18" charset="0"/>
              </a:rPr>
              <a:t> Купала</a:t>
            </a:r>
            <a:r>
              <a:rPr lang="ru-RU" sz="2000" b="1" dirty="0" smtClean="0">
                <a:latin typeface="Georgia" pitchFamily="18" charset="0"/>
              </a:rPr>
              <a:t>»,</a:t>
            </a:r>
            <a:r>
              <a:rPr lang="ru-RU" sz="2000" b="1" dirty="0">
                <a:latin typeface="Georgia" pitchFamily="18" charset="0"/>
              </a:rPr>
              <a:t> перша з циклу  «</a:t>
            </a:r>
            <a:r>
              <a:rPr lang="ru-RU" sz="2000" b="1" dirty="0" err="1">
                <a:latin typeface="Georgia" pitchFamily="18" charset="0"/>
              </a:rPr>
              <a:t>Вечори</a:t>
            </a:r>
            <a:r>
              <a:rPr lang="ru-RU" sz="2000" b="1" dirty="0">
                <a:latin typeface="Georgia" pitchFamily="18" charset="0"/>
              </a:rPr>
              <a:t> на </a:t>
            </a:r>
            <a:r>
              <a:rPr lang="ru-RU" sz="2000" b="1" dirty="0" err="1">
                <a:latin typeface="Georgia" pitchFamily="18" charset="0"/>
              </a:rPr>
              <a:t>хуторі</a:t>
            </a:r>
            <a:r>
              <a:rPr lang="ru-RU" sz="2000" b="1" dirty="0">
                <a:latin typeface="Georgia" pitchFamily="18" charset="0"/>
              </a:rPr>
              <a:t> </a:t>
            </a:r>
            <a:r>
              <a:rPr lang="ru-RU" sz="2000" b="1" dirty="0" err="1">
                <a:latin typeface="Georgia" pitchFamily="18" charset="0"/>
              </a:rPr>
              <a:t>біля</a:t>
            </a:r>
            <a:r>
              <a:rPr lang="ru-RU" sz="2000" b="1" dirty="0">
                <a:latin typeface="Georgia" pitchFamily="18" charset="0"/>
              </a:rPr>
              <a:t> Диканьки». </a:t>
            </a:r>
          </a:p>
          <a:p>
            <a:pPr lvl="0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79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5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xn--e1aajgqhddjecgd.xn--p1ai/uploads/images/comedy_club_pushkin_vs_gogol.jpg"/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t="7944"/>
          <a:stretch>
            <a:fillRect/>
          </a:stretch>
        </p:blipFill>
        <p:spPr bwMode="auto">
          <a:xfrm>
            <a:off x="107504" y="3622714"/>
            <a:ext cx="4658082" cy="3214710"/>
          </a:xfrm>
          <a:prstGeom prst="rect">
            <a:avLst/>
          </a:prstGeom>
          <a:noFill/>
          <a:ln w="57150">
            <a:solidFill>
              <a:sysClr val="window" lastClr="FFFFFF">
                <a:lumMod val="85000"/>
              </a:sysClr>
            </a:solidFill>
          </a:ln>
        </p:spPr>
      </p:pic>
      <p:pic>
        <p:nvPicPr>
          <p:cNvPr id="4" name="Picture 4" descr="https://mmedia.ozone.ru/multimedia/10236017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185216"/>
            <a:ext cx="1678530" cy="2500329"/>
          </a:xfrm>
          <a:prstGeom prst="rect">
            <a:avLst/>
          </a:prstGeom>
          <a:noFill/>
          <a:ln w="57150">
            <a:solidFill>
              <a:sysClr val="window" lastClr="FFFFFF">
                <a:lumMod val="85000"/>
              </a:sysClr>
            </a:solidFill>
          </a:ln>
        </p:spPr>
      </p:pic>
      <p:pic>
        <p:nvPicPr>
          <p:cNvPr id="5" name="Picture 6" descr="http://fiction-books.ru/img/10139163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1" y="4149080"/>
            <a:ext cx="1759661" cy="257260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509032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latin typeface="Georgia" pitchFamily="18" charset="0"/>
              </a:rPr>
              <a:t>У </a:t>
            </a:r>
            <a:r>
              <a:rPr lang="ru-RU" sz="2400" b="1" dirty="0" err="1">
                <a:latin typeface="Georgia" pitchFamily="18" charset="0"/>
              </a:rPr>
              <a:t>грудні</a:t>
            </a:r>
            <a:r>
              <a:rPr lang="ru-RU" sz="2400" b="1" dirty="0">
                <a:latin typeface="Georgia" pitchFamily="18" charset="0"/>
              </a:rPr>
              <a:t> в </a:t>
            </a:r>
            <a:r>
              <a:rPr lang="ru-RU" sz="2400" b="1" dirty="0" err="1">
                <a:latin typeface="Georgia" pitchFamily="18" charset="0"/>
              </a:rPr>
              <a:t>альманасі</a:t>
            </a:r>
            <a:r>
              <a:rPr lang="ru-RU" sz="2400" b="1" dirty="0">
                <a:latin typeface="Georgia" pitchFamily="18" charset="0"/>
              </a:rPr>
              <a:t> «</a:t>
            </a:r>
            <a:r>
              <a:rPr lang="ru-RU" sz="2400" b="1" dirty="0" err="1">
                <a:latin typeface="Georgia" pitchFamily="18" charset="0"/>
              </a:rPr>
              <a:t>Північні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квіти</a:t>
            </a:r>
            <a:r>
              <a:rPr lang="ru-RU" sz="2400" b="1" dirty="0">
                <a:latin typeface="Georgia" pitchFamily="18" charset="0"/>
              </a:rPr>
              <a:t>» </a:t>
            </a:r>
            <a:r>
              <a:rPr lang="ru-RU" sz="2400" b="1" dirty="0" err="1">
                <a:latin typeface="Georgia" pitchFamily="18" charset="0"/>
              </a:rPr>
              <a:t>друкується</a:t>
            </a:r>
            <a:r>
              <a:rPr lang="ru-RU" sz="2400" b="1" dirty="0">
                <a:latin typeface="Georgia" pitchFamily="18" charset="0"/>
              </a:rPr>
              <a:t> глава з </a:t>
            </a:r>
            <a:r>
              <a:rPr lang="ru-RU" sz="2400" b="1" dirty="0" err="1">
                <a:latin typeface="Georgia" pitchFamily="18" charset="0"/>
              </a:rPr>
              <a:t>історичного</a:t>
            </a:r>
            <a:r>
              <a:rPr lang="ru-RU" sz="2400" b="1" dirty="0">
                <a:latin typeface="Georgia" pitchFamily="18" charset="0"/>
              </a:rPr>
              <a:t> роману «</a:t>
            </a:r>
            <a:r>
              <a:rPr lang="ru-RU" sz="2400" b="1" dirty="0" err="1">
                <a:latin typeface="Georgia" pitchFamily="18" charset="0"/>
              </a:rPr>
              <a:t>Гетьман</a:t>
            </a:r>
            <a:r>
              <a:rPr lang="ru-RU" sz="2400" b="1" dirty="0">
                <a:latin typeface="Georgia" pitchFamily="18" charset="0"/>
              </a:rPr>
              <a:t>». Гоголь </a:t>
            </a:r>
            <a:r>
              <a:rPr lang="ru-RU" sz="2400" b="1" dirty="0" err="1">
                <a:latin typeface="Georgia" pitchFamily="18" charset="0"/>
              </a:rPr>
              <a:t>зближується</a:t>
            </a:r>
            <a:r>
              <a:rPr lang="ru-RU" sz="2400" b="1" dirty="0">
                <a:latin typeface="Georgia" pitchFamily="18" charset="0"/>
              </a:rPr>
              <a:t> з </a:t>
            </a:r>
            <a:r>
              <a:rPr lang="ru-RU" sz="2400" b="1" dirty="0" err="1">
                <a:latin typeface="Georgia" pitchFamily="18" charset="0"/>
              </a:rPr>
              <a:t>Дельвігом</a:t>
            </a:r>
            <a:r>
              <a:rPr lang="ru-RU" sz="2400" b="1" dirty="0">
                <a:latin typeface="Georgia" pitchFamily="18" charset="0"/>
              </a:rPr>
              <a:t>, </a:t>
            </a:r>
            <a:r>
              <a:rPr lang="ru-RU" sz="2400" b="1" dirty="0" err="1">
                <a:latin typeface="Georgia" pitchFamily="18" charset="0"/>
              </a:rPr>
              <a:t>Жуковським</a:t>
            </a:r>
            <a:r>
              <a:rPr lang="ru-RU" sz="2400" b="1" dirty="0">
                <a:latin typeface="Georgia" pitchFamily="18" charset="0"/>
              </a:rPr>
              <a:t>, </a:t>
            </a:r>
            <a:r>
              <a:rPr lang="ru-RU" sz="2400" b="1" dirty="0" err="1">
                <a:latin typeface="Georgia" pitchFamily="18" charset="0"/>
              </a:rPr>
              <a:t>Пушкіним</a:t>
            </a:r>
            <a:r>
              <a:rPr lang="ru-RU" sz="2400" b="1" dirty="0">
                <a:latin typeface="Georgia" pitchFamily="18" charset="0"/>
              </a:rPr>
              <a:t>, дружба з </a:t>
            </a:r>
            <a:r>
              <a:rPr lang="ru-RU" sz="2400" b="1" dirty="0" err="1">
                <a:latin typeface="Georgia" pitchFamily="18" charset="0"/>
              </a:rPr>
              <a:t>яким</a:t>
            </a:r>
            <a:r>
              <a:rPr lang="ru-RU" sz="2400" b="1" dirty="0">
                <a:latin typeface="Georgia" pitchFamily="18" charset="0"/>
              </a:rPr>
              <a:t> мала </a:t>
            </a:r>
            <a:r>
              <a:rPr lang="ru-RU" sz="2400" b="1" dirty="0" err="1">
                <a:latin typeface="Georgia" pitchFamily="18" charset="0"/>
              </a:rPr>
              <a:t>велике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значення</a:t>
            </a:r>
            <a:r>
              <a:rPr lang="ru-RU" sz="2400" b="1" dirty="0">
                <a:latin typeface="Georgia" pitchFamily="18" charset="0"/>
              </a:rPr>
              <a:t> для </a:t>
            </a:r>
            <a:r>
              <a:rPr lang="ru-RU" sz="2400" b="1" dirty="0" err="1">
                <a:latin typeface="Georgia" pitchFamily="18" charset="0"/>
              </a:rPr>
              <a:t>розвитку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суспільних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поглядів</a:t>
            </a:r>
            <a:r>
              <a:rPr lang="ru-RU" sz="2400" b="1" dirty="0">
                <a:latin typeface="Georgia" pitchFamily="18" charset="0"/>
              </a:rPr>
              <a:t> і </a:t>
            </a:r>
            <a:r>
              <a:rPr lang="ru-RU" sz="2400" b="1" dirty="0" err="1">
                <a:latin typeface="Georgia" pitchFamily="18" charset="0"/>
              </a:rPr>
              <a:t>літературного</a:t>
            </a:r>
            <a:r>
              <a:rPr lang="ru-RU" sz="2400" b="1" dirty="0">
                <a:latin typeface="Georgia" pitchFamily="18" charset="0"/>
              </a:rPr>
              <a:t> таланту молодого Гоголя. </a:t>
            </a:r>
            <a:r>
              <a:rPr lang="ru-RU" sz="2400" b="1" dirty="0" err="1">
                <a:latin typeface="Georgia" pitchFamily="18" charset="0"/>
              </a:rPr>
              <a:t>Пушкін</a:t>
            </a:r>
            <a:r>
              <a:rPr lang="ru-RU" sz="2400" b="1" dirty="0">
                <a:latin typeface="Georgia" pitchFamily="18" charset="0"/>
              </a:rPr>
              <a:t> дав </a:t>
            </a:r>
            <a:r>
              <a:rPr lang="ru-RU" sz="2400" b="1" dirty="0" err="1">
                <a:latin typeface="Georgia" pitchFamily="18" charset="0"/>
              </a:rPr>
              <a:t>йому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сюжети</a:t>
            </a:r>
            <a:r>
              <a:rPr lang="ru-RU" sz="2400" b="1" dirty="0">
                <a:latin typeface="Georgia" pitchFamily="18" charset="0"/>
              </a:rPr>
              <a:t> для «</a:t>
            </a:r>
            <a:r>
              <a:rPr lang="ru-RU" sz="2400" b="1" dirty="0" err="1">
                <a:latin typeface="Georgia" pitchFamily="18" charset="0"/>
              </a:rPr>
              <a:t>Ревізора</a:t>
            </a:r>
            <a:r>
              <a:rPr lang="ru-RU" sz="2400" b="1" dirty="0">
                <a:latin typeface="Georgia" pitchFamily="18" charset="0"/>
              </a:rPr>
              <a:t>» і «</a:t>
            </a:r>
            <a:r>
              <a:rPr lang="ru-RU" sz="2400" b="1" dirty="0" err="1">
                <a:latin typeface="Georgia" pitchFamily="18" charset="0"/>
              </a:rPr>
              <a:t>Мертвих</a:t>
            </a:r>
            <a:r>
              <a:rPr lang="ru-RU" sz="2400" b="1" dirty="0">
                <a:latin typeface="Georgia" pitchFamily="18" charset="0"/>
              </a:rPr>
              <a:t> душ». </a:t>
            </a:r>
          </a:p>
        </p:txBody>
      </p:sp>
    </p:spTree>
    <p:extLst>
      <p:ext uri="{BB962C8B-B14F-4D97-AF65-F5344CB8AC3E}">
        <p14:creationId xmlns:p14="http://schemas.microsoft.com/office/powerpoint/2010/main" val="246198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5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C:\Users\Админ\Pictures\Гоголь\820fe533ead81052365f309dc2924fb0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5720" y="285728"/>
            <a:ext cx="2792113" cy="342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://shpargalochka.net/wp-content/uploads/2015/02/13-0598.jpg"/>
          <p:cNvPicPr>
            <a:picLocks noChangeAspect="1" noChangeArrowheads="1"/>
          </p:cNvPicPr>
          <p:nvPr/>
        </p:nvPicPr>
        <p:blipFill>
          <a:blip r:embed="rId4"/>
          <a:srcRect b="8751"/>
          <a:stretch>
            <a:fillRect/>
          </a:stretch>
        </p:blipFill>
        <p:spPr bwMode="auto">
          <a:xfrm>
            <a:off x="357158" y="3714752"/>
            <a:ext cx="1893359" cy="2518562"/>
          </a:xfrm>
          <a:prstGeom prst="rect">
            <a:avLst/>
          </a:prstGeom>
          <a:noFill/>
        </p:spPr>
      </p:pic>
      <p:pic>
        <p:nvPicPr>
          <p:cNvPr id="5" name="Picture 2" descr="C:\Users\Админ\Pictures\Гоголь\1609541B_8.png"/>
          <p:cNvPicPr>
            <a:picLocks noChangeAspect="1" noChangeArrowheads="1"/>
          </p:cNvPicPr>
          <p:nvPr/>
        </p:nvPicPr>
        <p:blipFill>
          <a:blip r:embed="rId5" cstate="print"/>
          <a:srcRect l="13066" r="16377"/>
          <a:stretch>
            <a:fillRect/>
          </a:stretch>
        </p:blipFill>
        <p:spPr bwMode="auto">
          <a:xfrm>
            <a:off x="3000364" y="2571744"/>
            <a:ext cx="1785950" cy="2398889"/>
          </a:xfrm>
          <a:prstGeom prst="rect">
            <a:avLst/>
          </a:prstGeom>
          <a:noFill/>
        </p:spPr>
      </p:pic>
      <p:pic>
        <p:nvPicPr>
          <p:cNvPr id="6" name="Picture 4" descr="http://www.v3toys.ru/kiwi-public-data/Kiwi_Img/580244494e2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2597167"/>
            <a:ext cx="1714512" cy="2235169"/>
          </a:xfrm>
          <a:prstGeom prst="rect">
            <a:avLst/>
          </a:prstGeom>
          <a:noFill/>
          <a:ln w="38100">
            <a:solidFill>
              <a:sysClr val="window" lastClr="FFFFFF">
                <a:lumMod val="85000"/>
              </a:sysClr>
            </a:solidFill>
          </a:ln>
        </p:spPr>
      </p:pic>
      <p:pic>
        <p:nvPicPr>
          <p:cNvPr id="7" name="Picture 7" descr="https://mmedia.ozone.ru/multimedia/10231735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2643182"/>
            <a:ext cx="1428760" cy="2223751"/>
          </a:xfrm>
          <a:prstGeom prst="rect">
            <a:avLst/>
          </a:prstGeom>
          <a:noFill/>
          <a:ln w="38100">
            <a:solidFill>
              <a:sysClr val="window" lastClr="FFFFFF">
                <a:lumMod val="85000"/>
              </a:sys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3049249" y="116632"/>
            <a:ext cx="6036132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err="1">
                <a:latin typeface="Georgia" pitchFamily="18" charset="0"/>
              </a:rPr>
              <a:t>Літературну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популярність</a:t>
            </a:r>
            <a:r>
              <a:rPr lang="ru-RU" sz="2400" b="1" dirty="0">
                <a:latin typeface="Georgia" pitchFamily="18" charset="0"/>
              </a:rPr>
              <a:t> Гоголю принесли «</a:t>
            </a:r>
            <a:r>
              <a:rPr lang="ru-RU" sz="2400" b="1" dirty="0" err="1">
                <a:latin typeface="Georgia" pitchFamily="18" charset="0"/>
              </a:rPr>
              <a:t>Вечори</a:t>
            </a:r>
            <a:r>
              <a:rPr lang="ru-RU" sz="2400" b="1" dirty="0">
                <a:latin typeface="Georgia" pitchFamily="18" charset="0"/>
              </a:rPr>
              <a:t> на </a:t>
            </a:r>
            <a:r>
              <a:rPr lang="ru-RU" sz="2400" b="1" dirty="0" err="1">
                <a:latin typeface="Georgia" pitchFamily="18" charset="0"/>
              </a:rPr>
              <a:t>хуторі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біля</a:t>
            </a:r>
            <a:r>
              <a:rPr lang="ru-RU" sz="2400" b="1" dirty="0">
                <a:latin typeface="Georgia" pitchFamily="18" charset="0"/>
              </a:rPr>
              <a:t> Диканьки»(1831-1832), а </a:t>
            </a:r>
            <a:r>
              <a:rPr lang="ru-RU" sz="2400" b="1" dirty="0" err="1">
                <a:latin typeface="Georgia" pitchFamily="18" charset="0"/>
              </a:rPr>
              <a:t>саме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повісті</a:t>
            </a:r>
            <a:r>
              <a:rPr lang="ru-RU" sz="2400" b="1" dirty="0">
                <a:latin typeface="Georgia" pitchFamily="18" charset="0"/>
              </a:rPr>
              <a:t> «</a:t>
            </a:r>
            <a:r>
              <a:rPr lang="ru-RU" sz="2400" b="1" dirty="0" err="1">
                <a:latin typeface="Georgia" pitchFamily="18" charset="0"/>
              </a:rPr>
              <a:t>Сорочинський</a:t>
            </a:r>
            <a:r>
              <a:rPr lang="ru-RU" sz="2400" b="1" dirty="0">
                <a:latin typeface="Georgia" pitchFamily="18" charset="0"/>
              </a:rPr>
              <a:t> ярмарок», «</a:t>
            </a:r>
            <a:r>
              <a:rPr lang="ru-RU" sz="2400" b="1" dirty="0" err="1">
                <a:latin typeface="Georgia" pitchFamily="18" charset="0"/>
              </a:rPr>
              <a:t>Ніч</a:t>
            </a:r>
            <a:r>
              <a:rPr lang="ru-RU" sz="2400" b="1" dirty="0">
                <a:latin typeface="Georgia" pitchFamily="18" charset="0"/>
              </a:rPr>
              <a:t> перед </a:t>
            </a:r>
            <a:r>
              <a:rPr lang="ru-RU" sz="2400" b="1" dirty="0" err="1">
                <a:latin typeface="Georgia" pitchFamily="18" charset="0"/>
              </a:rPr>
              <a:t>Різдвом</a:t>
            </a:r>
            <a:r>
              <a:rPr lang="ru-RU" sz="2400" b="1" dirty="0">
                <a:latin typeface="Georgia" pitchFamily="18" charset="0"/>
              </a:rPr>
              <a:t>»,«</a:t>
            </a:r>
            <a:r>
              <a:rPr lang="ru-RU" sz="2400" b="1" dirty="0" err="1">
                <a:latin typeface="Georgia" pitchFamily="18" charset="0"/>
              </a:rPr>
              <a:t>Майська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ніч</a:t>
            </a:r>
            <a:r>
              <a:rPr lang="ru-RU" sz="2400" b="1" dirty="0">
                <a:latin typeface="Georgia" pitchFamily="18" charset="0"/>
              </a:rPr>
              <a:t>», «</a:t>
            </a:r>
            <a:r>
              <a:rPr lang="ru-RU" sz="2400" b="1" dirty="0" err="1">
                <a:latin typeface="Georgia" pitchFamily="18" charset="0"/>
              </a:rPr>
              <a:t>Вій</a:t>
            </a:r>
            <a:r>
              <a:rPr lang="ru-RU" sz="2400" b="1" dirty="0">
                <a:latin typeface="Georgia" pitchFamily="18" charset="0"/>
              </a:rPr>
              <a:t>» та </a:t>
            </a:r>
            <a:r>
              <a:rPr lang="ru-RU" sz="2400" b="1" dirty="0" err="1">
                <a:latin typeface="Georgia" pitchFamily="18" charset="0"/>
              </a:rPr>
              <a:t>ін</a:t>
            </a:r>
            <a:r>
              <a:rPr lang="ru-RU" sz="2400" b="1" dirty="0">
                <a:latin typeface="Georgia" pitchFamily="18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5157192"/>
            <a:ext cx="6370753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</a:rPr>
              <a:t>І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</a:rPr>
              <a:t>хоча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</a:rPr>
              <a:t>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</a:rPr>
              <a:t>ці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</a:rPr>
              <a:t> твори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</a:rPr>
              <a:t>написані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</a:rPr>
              <a:t>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</a:rPr>
              <a:t>російською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</a:rPr>
              <a:t>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</a:rPr>
              <a:t>мовою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</a:rPr>
              <a:t>,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</a:rPr>
              <a:t>проте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</a:rPr>
              <a:t>,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</a:rPr>
              <a:t>була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</a:rPr>
              <a:t> в них велика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</a:rPr>
              <a:t>любов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</a:rPr>
              <a:t> до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</a:rPr>
              <a:t>рідної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</a:rPr>
              <a:t> 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</a:rPr>
              <a:t>української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</a:rPr>
              <a:t>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</a:rPr>
              <a:t>землі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</a:rPr>
              <a:t> і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</a:rPr>
              <a:t>рідного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</a:rPr>
              <a:t> народу. </a:t>
            </a:r>
            <a:endParaRPr kumimoji="0" lang="ru-RU" sz="2400" b="1" i="0" u="none" strike="noStrike" kern="0" normalizeH="0" baseline="0" noProof="0" dirty="0"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9323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5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C:\Users\Админ\Pictures\Гоголь\Mirgorod_0001_en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4059912"/>
            <a:ext cx="2139600" cy="2826973"/>
          </a:xfrm>
          <a:prstGeom prst="rect">
            <a:avLst/>
          </a:prstGeom>
          <a:noFill/>
        </p:spPr>
      </p:pic>
      <p:pic>
        <p:nvPicPr>
          <p:cNvPr id="4" name="Picture 5" descr="C:\Users\Админ\Pictures\Гоголь\9c83b0e308ef6a732f2db5947543afe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5856" y="3994298"/>
            <a:ext cx="1959376" cy="2863702"/>
          </a:xfrm>
          <a:prstGeom prst="rect">
            <a:avLst/>
          </a:prstGeom>
          <a:noFill/>
        </p:spPr>
      </p:pic>
      <p:pic>
        <p:nvPicPr>
          <p:cNvPr id="5" name="Picture 2" descr="C:\Users\Админ\Pictures\Гоголь\scrn_big_001.png"/>
          <p:cNvPicPr>
            <a:picLocks noChangeAspect="1" noChangeArrowheads="1"/>
          </p:cNvPicPr>
          <p:nvPr/>
        </p:nvPicPr>
        <p:blipFill>
          <a:blip r:embed="rId5" cstate="print"/>
          <a:srcRect l="2128"/>
          <a:stretch>
            <a:fillRect/>
          </a:stretch>
        </p:blipFill>
        <p:spPr bwMode="auto">
          <a:xfrm>
            <a:off x="3059832" y="476672"/>
            <a:ext cx="1971314" cy="284325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5904656" cy="3416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latin typeface="Georgia" pitchFamily="18" charset="0"/>
              </a:rPr>
              <a:t>В 1833 </a:t>
            </a:r>
            <a:r>
              <a:rPr lang="ru-RU" sz="2400" b="1" dirty="0" err="1">
                <a:latin typeface="Georgia" pitchFamily="18" charset="0"/>
              </a:rPr>
              <a:t>році</a:t>
            </a:r>
            <a:r>
              <a:rPr lang="ru-RU" sz="2400" b="1" dirty="0">
                <a:latin typeface="Georgia" pitchFamily="18" charset="0"/>
              </a:rPr>
              <a:t> Гоголь </a:t>
            </a:r>
            <a:r>
              <a:rPr lang="ru-RU" sz="2400" b="1" dirty="0" err="1">
                <a:latin typeface="Georgia" pitchFamily="18" charset="0"/>
              </a:rPr>
              <a:t>прийшов</a:t>
            </a:r>
            <a:r>
              <a:rPr lang="ru-RU" sz="2400" b="1" dirty="0">
                <a:latin typeface="Georgia" pitchFamily="18" charset="0"/>
              </a:rPr>
              <a:t> до </a:t>
            </a:r>
            <a:r>
              <a:rPr lang="ru-RU" sz="2400" b="1" dirty="0" err="1">
                <a:latin typeface="Georgia" pitchFamily="18" charset="0"/>
              </a:rPr>
              <a:t>рішення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присвятити</a:t>
            </a:r>
            <a:r>
              <a:rPr lang="ru-RU" sz="2400" b="1" dirty="0">
                <a:latin typeface="Georgia" pitchFamily="18" charset="0"/>
              </a:rPr>
              <a:t> себе </a:t>
            </a:r>
            <a:r>
              <a:rPr lang="ru-RU" sz="2400" b="1" dirty="0" err="1">
                <a:latin typeface="Georgia" pitchFamily="18" charset="0"/>
              </a:rPr>
              <a:t>науковій</a:t>
            </a:r>
            <a:r>
              <a:rPr lang="ru-RU" sz="2400" b="1" dirty="0">
                <a:latin typeface="Georgia" pitchFamily="18" charset="0"/>
              </a:rPr>
              <a:t> і </a:t>
            </a:r>
            <a:r>
              <a:rPr lang="ru-RU" sz="2400" b="1" dirty="0" err="1">
                <a:latin typeface="Georgia" pitchFamily="18" charset="0"/>
              </a:rPr>
              <a:t>педагогічній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роботі</a:t>
            </a:r>
            <a:r>
              <a:rPr lang="ru-RU" sz="2400" b="1" dirty="0">
                <a:latin typeface="Georgia" pitchFamily="18" charset="0"/>
              </a:rPr>
              <a:t> і в 1834 </a:t>
            </a:r>
            <a:r>
              <a:rPr lang="ru-RU" sz="2400" b="1" dirty="0" err="1">
                <a:latin typeface="Georgia" pitchFamily="18" charset="0"/>
              </a:rPr>
              <a:t>був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призначений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ад’юнкт-професором</a:t>
            </a:r>
            <a:r>
              <a:rPr lang="ru-RU" sz="2400" b="1" dirty="0">
                <a:latin typeface="Georgia" pitchFamily="18" charset="0"/>
              </a:rPr>
              <a:t> по </a:t>
            </a:r>
            <a:r>
              <a:rPr lang="ru-RU" sz="2400" b="1" dirty="0" err="1">
                <a:latin typeface="Georgia" pitchFamily="18" charset="0"/>
              </a:rPr>
              <a:t>кафедрі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загальної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історії</a:t>
            </a:r>
            <a:r>
              <a:rPr lang="ru-RU" sz="2400" b="1" dirty="0">
                <a:latin typeface="Georgia" pitchFamily="18" charset="0"/>
              </a:rPr>
              <a:t> при Санкт-</a:t>
            </a:r>
            <a:r>
              <a:rPr lang="ru-RU" sz="2400" b="1" dirty="0" err="1">
                <a:latin typeface="Georgia" pitchFamily="18" charset="0"/>
              </a:rPr>
              <a:t>Петербурзькому</a:t>
            </a:r>
            <a:r>
              <a:rPr lang="ru-RU" sz="2400" b="1" dirty="0">
                <a:latin typeface="Georgia" pitchFamily="18" charset="0"/>
              </a:rPr>
              <a:t>  </a:t>
            </a:r>
            <a:r>
              <a:rPr lang="ru-RU" sz="2400" b="1" dirty="0" err="1">
                <a:latin typeface="Georgia" pitchFamily="18" charset="0"/>
              </a:rPr>
              <a:t>університеті</a:t>
            </a:r>
            <a:r>
              <a:rPr lang="ru-RU" sz="2400" b="1" dirty="0">
                <a:latin typeface="Georgia" pitchFamily="18" charset="0"/>
              </a:rPr>
              <a:t>. </a:t>
            </a:r>
            <a:r>
              <a:rPr lang="ru-RU" sz="2400" b="1" dirty="0" err="1">
                <a:latin typeface="Georgia" pitchFamily="18" charset="0"/>
              </a:rPr>
              <a:t>Вивчення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праць</a:t>
            </a:r>
            <a:r>
              <a:rPr lang="ru-RU" sz="2400" b="1" dirty="0">
                <a:latin typeface="Georgia" pitchFamily="18" charset="0"/>
              </a:rPr>
              <a:t> з </a:t>
            </a:r>
            <a:r>
              <a:rPr lang="ru-RU" sz="2400" b="1" dirty="0" err="1">
                <a:latin typeface="Georgia" pitchFamily="18" charset="0"/>
              </a:rPr>
              <a:t>історії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України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лягло</a:t>
            </a:r>
            <a:r>
              <a:rPr lang="ru-RU" sz="2400" b="1" dirty="0">
                <a:latin typeface="Georgia" pitchFamily="18" charset="0"/>
              </a:rPr>
              <a:t> в основу </a:t>
            </a:r>
            <a:r>
              <a:rPr lang="ru-RU" sz="2400" b="1" dirty="0" err="1">
                <a:latin typeface="Georgia" pitchFamily="18" charset="0"/>
              </a:rPr>
              <a:t>задуму</a:t>
            </a:r>
            <a:r>
              <a:rPr lang="ru-RU" sz="2400" b="1" dirty="0">
                <a:latin typeface="Georgia" pitchFamily="18" charset="0"/>
              </a:rPr>
              <a:t> «Тараса </a:t>
            </a:r>
            <a:r>
              <a:rPr lang="ru-RU" sz="2400" b="1" dirty="0" err="1">
                <a:latin typeface="Georgia" pitchFamily="18" charset="0"/>
              </a:rPr>
              <a:t>Бульби</a:t>
            </a:r>
            <a:r>
              <a:rPr lang="ru-RU" sz="2400" b="1" dirty="0">
                <a:latin typeface="Georgia" pitchFamily="18" charset="0"/>
              </a:rPr>
              <a:t>».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69848" y="3739684"/>
            <a:ext cx="3312368" cy="304698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У 1835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році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Гоголь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залишив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університет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і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цілком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віддався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літературній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творчості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. У тому ж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році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виходять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збірки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повістей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«Миргород» і «Арабески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».</a:t>
            </a:r>
          </a:p>
        </p:txBody>
      </p:sp>
      <p:pic>
        <p:nvPicPr>
          <p:cNvPr id="8" name="Picture 2" descr="C:\Users\Админ\Pictures\Гоголь\scrn_big_001.png"/>
          <p:cNvPicPr>
            <a:picLocks noChangeAspect="1" noChangeArrowheads="1"/>
          </p:cNvPicPr>
          <p:nvPr/>
        </p:nvPicPr>
        <p:blipFill>
          <a:blip r:embed="rId5" cstate="print"/>
          <a:srcRect l="2128"/>
          <a:stretch>
            <a:fillRect/>
          </a:stretch>
        </p:blipFill>
        <p:spPr bwMode="auto">
          <a:xfrm>
            <a:off x="6372200" y="90317"/>
            <a:ext cx="2530218" cy="36493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1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5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C:\Users\Админ\Pictures\Гоголь\10306.97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357430"/>
            <a:ext cx="1976534" cy="2959654"/>
          </a:xfrm>
          <a:prstGeom prst="rect">
            <a:avLst/>
          </a:prstGeom>
          <a:noFill/>
        </p:spPr>
      </p:pic>
      <p:pic>
        <p:nvPicPr>
          <p:cNvPr id="4" name="Picture 9" descr="http://i.grenka.ua/shop/1/6/980/shinel_41f.png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b="10130"/>
          <a:stretch>
            <a:fillRect/>
          </a:stretch>
        </p:blipFill>
        <p:spPr bwMode="auto">
          <a:xfrm>
            <a:off x="2214545" y="2571744"/>
            <a:ext cx="1788103" cy="2500330"/>
          </a:xfrm>
          <a:prstGeom prst="rect">
            <a:avLst/>
          </a:prstGeom>
          <a:noFill/>
          <a:ln w="57150">
            <a:solidFill>
              <a:srgbClr val="EEECE1"/>
            </a:solidFill>
          </a:ln>
        </p:spPr>
      </p:pic>
      <p:pic>
        <p:nvPicPr>
          <p:cNvPr id="5" name="Picture 7" descr="C:\Users\Админ\Pictures\Рисунок1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1714488"/>
            <a:ext cx="5926139" cy="381793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67544" y="80010"/>
            <a:ext cx="8011870" cy="193899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збірці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«Арабески» 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знайшли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відображення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сцени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петербурзького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життя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Після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смерті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Гоголя 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повісті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що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зображують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Петербург «у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всій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його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красі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»: «Шинель», «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Ніс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», «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Невський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проспект», «Записки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божевільного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»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</a:rPr>
              <a:t>–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об'єднали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 «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Петербурзькі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повісті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». </a:t>
            </a:r>
            <a:endParaRPr lang="ru-RU" sz="2400" dirty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7" name="Прямокутник 8"/>
          <p:cNvSpPr/>
          <p:nvPr/>
        </p:nvSpPr>
        <p:spPr>
          <a:xfrm>
            <a:off x="357158" y="5072074"/>
            <a:ext cx="8429684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Повість</a:t>
            </a:r>
            <a:r>
              <a:rPr kumimoji="0" lang="ru-RU" sz="2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 «Шинель» </a:t>
            </a:r>
            <a:r>
              <a:rPr kumimoji="0" lang="ru-RU" sz="2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була</a:t>
            </a:r>
            <a:r>
              <a:rPr kumimoji="0" lang="ru-RU" sz="2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  </a:t>
            </a:r>
            <a:r>
              <a:rPr kumimoji="0" lang="ru-RU" sz="2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найзначнішним</a:t>
            </a:r>
            <a:r>
              <a:rPr kumimoji="0" lang="ru-RU" sz="2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 </a:t>
            </a:r>
            <a:r>
              <a:rPr kumimoji="0" lang="ru-RU" sz="2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твором</a:t>
            </a:r>
            <a:r>
              <a:rPr kumimoji="0" lang="ru-RU" sz="2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 </a:t>
            </a:r>
            <a:r>
              <a:rPr kumimoji="0" lang="ru-RU" sz="2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петербурзького</a:t>
            </a:r>
            <a:r>
              <a:rPr kumimoji="0" lang="ru-RU" sz="2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 циклу, в </a:t>
            </a:r>
            <a:r>
              <a:rPr kumimoji="0" lang="ru-RU" sz="2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чорновому</a:t>
            </a:r>
            <a:r>
              <a:rPr kumimoji="0" lang="ru-RU" sz="2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 </a:t>
            </a:r>
            <a:r>
              <a:rPr kumimoji="0" lang="ru-RU" sz="2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варіанті</a:t>
            </a:r>
            <a:r>
              <a:rPr kumimoji="0" lang="ru-RU" sz="2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 прочитана </a:t>
            </a:r>
            <a:r>
              <a:rPr kumimoji="0" lang="ru-RU" sz="2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Пушкіну</a:t>
            </a:r>
            <a:r>
              <a:rPr kumimoji="0" lang="ru-RU" sz="2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 в 1836 </a:t>
            </a:r>
            <a:r>
              <a:rPr kumimoji="0" lang="ru-RU" sz="2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році</a:t>
            </a:r>
            <a:r>
              <a:rPr kumimoji="0" lang="ru-RU" sz="2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, а </a:t>
            </a:r>
            <a:r>
              <a:rPr kumimoji="0" lang="ru-RU" sz="2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закінчено</a:t>
            </a:r>
            <a:r>
              <a:rPr kumimoji="0" lang="ru-RU" sz="2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 </a:t>
            </a:r>
            <a:r>
              <a:rPr kumimoji="0" lang="ru-RU" sz="2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її</a:t>
            </a:r>
            <a:r>
              <a:rPr kumimoji="0" lang="ru-RU" sz="2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 у 1842 </a:t>
            </a:r>
            <a:r>
              <a:rPr kumimoji="0" lang="ru-RU" sz="2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році</a:t>
            </a:r>
            <a:r>
              <a:rPr kumimoji="0" lang="ru-RU" sz="2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</a:rPr>
              <a:t>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7883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5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Админ\Pictures\Гоголь\sochinenie-revizo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28868"/>
            <a:ext cx="5072066" cy="4113671"/>
          </a:xfrm>
          <a:prstGeom prst="rect">
            <a:avLst/>
          </a:prstGeom>
          <a:noFill/>
        </p:spPr>
      </p:pic>
      <p:pic>
        <p:nvPicPr>
          <p:cNvPr id="4" name="Picture 4" descr="https://image.zn.ua/media/images/645x426/Aug2013/69462.jpg"/>
          <p:cNvPicPr>
            <a:picLocks noChangeAspect="1" noChangeArrowheads="1"/>
          </p:cNvPicPr>
          <p:nvPr/>
        </p:nvPicPr>
        <p:blipFill>
          <a:blip r:embed="rId4"/>
          <a:srcRect l="17442" r="13869"/>
          <a:stretch>
            <a:fillRect/>
          </a:stretch>
        </p:blipFill>
        <p:spPr bwMode="auto">
          <a:xfrm>
            <a:off x="5214942" y="2333927"/>
            <a:ext cx="3577192" cy="3786214"/>
          </a:xfrm>
          <a:prstGeom prst="rect">
            <a:avLst/>
          </a:prstGeom>
          <a:noFill/>
          <a:ln w="57150">
            <a:solidFill>
              <a:srgbClr val="EEECE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50032" y="188640"/>
            <a:ext cx="8542101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Працюючи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над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повістями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, Гоголь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пробував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свої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сили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і 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драматургії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. Театр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був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для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нього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великою силою,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мав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виняткове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значення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громадському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вихованні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.</a:t>
            </a:r>
          </a:p>
          <a:p>
            <a:pPr lvl="0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У 1835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був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написаний «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Ревізор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» і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вже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в 1836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поставлений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Москві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з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участю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Щепкіна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976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" y="0"/>
            <a:ext cx="915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https://ds03.infourok.ru/uploads/ex/133b/000556e2-ab08135b/img48.jpg"/>
          <p:cNvPicPr>
            <a:picLocks noChangeAspect="1" noChangeArrowheads="1"/>
          </p:cNvPicPr>
          <p:nvPr/>
        </p:nvPicPr>
        <p:blipFill>
          <a:blip r:embed="rId3"/>
          <a:srcRect l="8594" t="6251" r="49219" b="6249"/>
          <a:stretch>
            <a:fillRect/>
          </a:stretch>
        </p:blipFill>
        <p:spPr bwMode="auto">
          <a:xfrm>
            <a:off x="4540012" y="3429001"/>
            <a:ext cx="1974759" cy="3071834"/>
          </a:xfrm>
          <a:prstGeom prst="rect">
            <a:avLst/>
          </a:prstGeom>
          <a:noFill/>
          <a:ln w="57150">
            <a:solidFill>
              <a:srgbClr val="EEECE1"/>
            </a:solidFill>
          </a:ln>
        </p:spPr>
      </p:pic>
      <p:pic>
        <p:nvPicPr>
          <p:cNvPr id="4" name="Picture 2" descr="https://forum.awd.ru/gallery/images/upload/42a/0fb/42a0fbbeddb8c6bce8a1175d34afaf1b.jpg"/>
          <p:cNvPicPr>
            <a:picLocks noChangeAspect="1" noChangeArrowheads="1"/>
          </p:cNvPicPr>
          <p:nvPr/>
        </p:nvPicPr>
        <p:blipFill>
          <a:blip r:embed="rId4" cstate="print"/>
          <a:srcRect l="9838" r="13902"/>
          <a:stretch>
            <a:fillRect/>
          </a:stretch>
        </p:blipFill>
        <p:spPr bwMode="auto">
          <a:xfrm>
            <a:off x="6660232" y="2564904"/>
            <a:ext cx="2105565" cy="4139473"/>
          </a:xfrm>
          <a:prstGeom prst="rect">
            <a:avLst/>
          </a:prstGeom>
          <a:noFill/>
          <a:ln w="57150">
            <a:solidFill>
              <a:srgbClr val="EEECE1"/>
            </a:solidFill>
          </a:ln>
        </p:spPr>
      </p:pic>
      <p:pic>
        <p:nvPicPr>
          <p:cNvPr id="5" name="Picture 5" descr="C:\Users\Админ\Pictures\Рисунок17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193"/>
          <a:stretch>
            <a:fillRect/>
          </a:stretch>
        </p:blipFill>
        <p:spPr bwMode="auto">
          <a:xfrm>
            <a:off x="109195" y="-64553"/>
            <a:ext cx="8656602" cy="89289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кутник 3"/>
          <p:cNvSpPr/>
          <p:nvPr/>
        </p:nvSpPr>
        <p:spPr>
          <a:xfrm>
            <a:off x="392614" y="747200"/>
            <a:ext cx="8607330" cy="15696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Georgia" pitchFamily="18" charset="0"/>
              </a:rPr>
              <a:t>Після</a:t>
            </a:r>
            <a:r>
              <a:rPr lang="ru-RU" sz="2400" b="1" dirty="0" smtClean="0">
                <a:latin typeface="Georgia" pitchFamily="18" charset="0"/>
              </a:rPr>
              <a:t> постановки «</a:t>
            </a:r>
            <a:r>
              <a:rPr lang="ru-RU" sz="2400" b="1" dirty="0" err="1" smtClean="0">
                <a:latin typeface="Georgia" pitchFamily="18" charset="0"/>
              </a:rPr>
              <a:t>Ревізора</a:t>
            </a:r>
            <a:r>
              <a:rPr lang="ru-RU" sz="2400" b="1" dirty="0" smtClean="0">
                <a:latin typeface="Georgia" pitchFamily="18" charset="0"/>
              </a:rPr>
              <a:t>» Гоголь </a:t>
            </a:r>
            <a:r>
              <a:rPr lang="ru-RU" sz="2400" b="1" dirty="0" err="1" smtClean="0">
                <a:latin typeface="Georgia" pitchFamily="18" charset="0"/>
              </a:rPr>
              <a:t>виїхав</a:t>
            </a:r>
            <a:r>
              <a:rPr lang="ru-RU" sz="2400" b="1" dirty="0" smtClean="0">
                <a:latin typeface="Georgia" pitchFamily="18" charset="0"/>
              </a:rPr>
              <a:t> за </a:t>
            </a:r>
            <a:r>
              <a:rPr lang="ru-RU" sz="2400" b="1" dirty="0" err="1" smtClean="0">
                <a:latin typeface="Georgia" pitchFamily="18" charset="0"/>
              </a:rPr>
              <a:t>кордон.У</a:t>
            </a:r>
            <a:r>
              <a:rPr lang="ru-RU" sz="2400" b="1" dirty="0" smtClean="0">
                <a:latin typeface="Georgia" pitchFamily="18" charset="0"/>
              </a:rPr>
              <a:t> </a:t>
            </a:r>
            <a:r>
              <a:rPr lang="ru-RU" sz="2400" b="1" dirty="0" err="1" smtClean="0">
                <a:latin typeface="Georgia" pitchFamily="18" charset="0"/>
              </a:rPr>
              <a:t>червні</a:t>
            </a:r>
            <a:r>
              <a:rPr lang="ru-RU" sz="2400" b="1" dirty="0" smtClean="0">
                <a:latin typeface="Georgia" pitchFamily="18" charset="0"/>
              </a:rPr>
              <a:t> 1836 року </a:t>
            </a:r>
            <a:r>
              <a:rPr lang="ru-RU" sz="2400" b="1" dirty="0" err="1" smtClean="0">
                <a:latin typeface="Georgia" pitchFamily="18" charset="0"/>
              </a:rPr>
              <a:t>він</a:t>
            </a:r>
            <a:r>
              <a:rPr lang="ru-RU" sz="2400" b="1" dirty="0" smtClean="0">
                <a:latin typeface="Georgia" pitchFamily="18" charset="0"/>
              </a:rPr>
              <a:t> </a:t>
            </a:r>
            <a:r>
              <a:rPr lang="ru-RU" sz="2400" b="1" dirty="0" err="1" smtClean="0">
                <a:latin typeface="Georgia" pitchFamily="18" charset="0"/>
              </a:rPr>
              <a:t>прибув</a:t>
            </a:r>
            <a:r>
              <a:rPr lang="ru-RU" sz="2400" b="1" dirty="0" smtClean="0">
                <a:latin typeface="Georgia" pitchFamily="18" charset="0"/>
              </a:rPr>
              <a:t>  до </a:t>
            </a:r>
            <a:r>
              <a:rPr lang="ru-RU" sz="2400" b="1" dirty="0" err="1" smtClean="0">
                <a:latin typeface="Georgia" pitchFamily="18" charset="0"/>
              </a:rPr>
              <a:t>Німеччини</a:t>
            </a:r>
            <a:r>
              <a:rPr lang="ru-RU" sz="2400" b="1" dirty="0" smtClean="0">
                <a:latin typeface="Georgia" pitchFamily="18" charset="0"/>
              </a:rPr>
              <a:t>, а </a:t>
            </a:r>
            <a:r>
              <a:rPr lang="ru-RU" sz="2400" b="1" dirty="0" err="1" smtClean="0">
                <a:latin typeface="Georgia" pitchFamily="18" charset="0"/>
              </a:rPr>
              <a:t>кінець</a:t>
            </a:r>
            <a:r>
              <a:rPr lang="ru-RU" sz="2400" b="1" dirty="0" smtClean="0">
                <a:latin typeface="Georgia" pitchFamily="18" charset="0"/>
              </a:rPr>
              <a:t> </a:t>
            </a:r>
            <a:r>
              <a:rPr lang="ru-RU" sz="2400" b="1" dirty="0" err="1" smtClean="0">
                <a:latin typeface="Georgia" pitchFamily="18" charset="0"/>
              </a:rPr>
              <a:t>літа</a:t>
            </a:r>
            <a:r>
              <a:rPr lang="ru-RU" sz="2400" b="1" dirty="0" smtClean="0">
                <a:latin typeface="Georgia" pitchFamily="18" charset="0"/>
              </a:rPr>
              <a:t> і </a:t>
            </a:r>
            <a:r>
              <a:rPr lang="ru-RU" sz="2400" b="1" dirty="0" err="1" smtClean="0">
                <a:latin typeface="Georgia" pitchFamily="18" charset="0"/>
              </a:rPr>
              <a:t>осінь</a:t>
            </a:r>
            <a:r>
              <a:rPr lang="ru-RU" sz="2400" b="1" dirty="0" smtClean="0">
                <a:latin typeface="Georgia" pitchFamily="18" charset="0"/>
              </a:rPr>
              <a:t> проводить у </a:t>
            </a:r>
            <a:r>
              <a:rPr lang="ru-RU" sz="2400" b="1" dirty="0" err="1" smtClean="0">
                <a:latin typeface="Georgia" pitchFamily="18" charset="0"/>
              </a:rPr>
              <a:t>Швейцарії</a:t>
            </a:r>
            <a:r>
              <a:rPr lang="ru-RU" sz="2400" b="1" dirty="0" smtClean="0">
                <a:latin typeface="Georgia" pitchFamily="18" charset="0"/>
              </a:rPr>
              <a:t>. </a:t>
            </a:r>
            <a:endParaRPr lang="ru-RU" sz="2400" b="1" dirty="0"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2276872"/>
            <a:ext cx="45720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spAutoFit/>
          </a:bodyPr>
          <a:lstStyle/>
          <a:p>
            <a:pPr lvl="0"/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Звістка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про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загибель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Пушкіна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застає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його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Парижі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9726" y="3212976"/>
            <a:ext cx="4572000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0" algn="just"/>
            <a:r>
              <a:rPr lang="ru-RU" sz="2400" b="1" dirty="0">
                <a:solidFill>
                  <a:schemeClr val="tx1"/>
                </a:solidFill>
                <a:latin typeface="Georgia" pitchFamily="18" charset="0"/>
              </a:rPr>
              <a:t>У </a:t>
            </a:r>
            <a:r>
              <a:rPr lang="ru-RU" sz="2400" b="1" dirty="0" err="1">
                <a:solidFill>
                  <a:schemeClr val="tx1"/>
                </a:solidFill>
                <a:latin typeface="Georgia" pitchFamily="18" charset="0"/>
              </a:rPr>
              <a:t>березні</a:t>
            </a:r>
            <a:r>
              <a:rPr lang="ru-RU" sz="2400" b="1" dirty="0">
                <a:solidFill>
                  <a:schemeClr val="tx1"/>
                </a:solidFill>
                <a:latin typeface="Georgia" pitchFamily="18" charset="0"/>
              </a:rPr>
              <a:t> 1837 р. </a:t>
            </a:r>
            <a:r>
              <a:rPr lang="ru-RU" sz="2400" b="1" dirty="0" err="1">
                <a:solidFill>
                  <a:schemeClr val="tx1"/>
                </a:solidFill>
                <a:latin typeface="Georgia" pitchFamily="18" charset="0"/>
              </a:rPr>
              <a:t>оселяється</a:t>
            </a:r>
            <a:r>
              <a:rPr lang="ru-RU" sz="2400" b="1" dirty="0">
                <a:solidFill>
                  <a:schemeClr val="tx1"/>
                </a:solidFill>
                <a:latin typeface="Georgia" pitchFamily="18" charset="0"/>
              </a:rPr>
              <a:t>  в </a:t>
            </a:r>
            <a:r>
              <a:rPr lang="ru-RU" sz="2400" b="1" dirty="0" err="1">
                <a:solidFill>
                  <a:schemeClr val="tx1"/>
                </a:solidFill>
                <a:latin typeface="Georgia" pitchFamily="18" charset="0"/>
              </a:rPr>
              <a:t>Римі</a:t>
            </a:r>
            <a:r>
              <a:rPr lang="ru-RU" sz="2400" b="1" dirty="0">
                <a:solidFill>
                  <a:schemeClr val="tx1"/>
                </a:solidFill>
                <a:latin typeface="Georgia" pitchFamily="18" charset="0"/>
              </a:rPr>
              <a:t>, де </a:t>
            </a:r>
            <a:r>
              <a:rPr lang="ru-RU" sz="2400" b="1" dirty="0" err="1">
                <a:solidFill>
                  <a:schemeClr val="tx1"/>
                </a:solidFill>
                <a:latin typeface="Georgia" pitchFamily="18" charset="0"/>
              </a:rPr>
              <a:t>працює</a:t>
            </a:r>
            <a:r>
              <a:rPr lang="ru-RU" sz="2400" b="1" dirty="0">
                <a:solidFill>
                  <a:schemeClr val="tx1"/>
                </a:solidFill>
                <a:latin typeface="Georgia" pitchFamily="18" charset="0"/>
              </a:rPr>
              <a:t> над  </a:t>
            </a:r>
            <a:r>
              <a:rPr lang="ru-RU" sz="2400" b="1" dirty="0" err="1">
                <a:solidFill>
                  <a:schemeClr val="tx1"/>
                </a:solidFill>
                <a:latin typeface="Georgia" pitchFamily="18" charset="0"/>
              </a:rPr>
              <a:t>поемою</a:t>
            </a:r>
            <a:r>
              <a:rPr lang="ru-RU" sz="2400" b="1" dirty="0">
                <a:solidFill>
                  <a:schemeClr val="tx1"/>
                </a:solidFill>
                <a:latin typeface="Georgia" pitchFamily="18" charset="0"/>
              </a:rPr>
              <a:t> «</a:t>
            </a:r>
            <a:r>
              <a:rPr lang="ru-RU" sz="2400" b="1" dirty="0" err="1">
                <a:solidFill>
                  <a:schemeClr val="tx1"/>
                </a:solidFill>
                <a:latin typeface="Georgia" pitchFamily="18" charset="0"/>
              </a:rPr>
              <a:t>Мертві</a:t>
            </a:r>
            <a:r>
              <a:rPr lang="ru-RU" sz="2400" b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Georgia" pitchFamily="18" charset="0"/>
              </a:rPr>
              <a:t>душі</a:t>
            </a:r>
            <a:r>
              <a:rPr lang="ru-RU" sz="2400" b="1" dirty="0">
                <a:solidFill>
                  <a:schemeClr val="tx1"/>
                </a:solidFill>
                <a:latin typeface="Georgia" pitchFamily="18" charset="0"/>
              </a:rPr>
              <a:t>», яку завершив у 1841 </a:t>
            </a:r>
            <a:r>
              <a:rPr lang="ru-RU" sz="2400" b="1" dirty="0" err="1">
                <a:solidFill>
                  <a:schemeClr val="tx1"/>
                </a:solidFill>
                <a:latin typeface="Georgia" pitchFamily="18" charset="0"/>
              </a:rPr>
              <a:t>році</a:t>
            </a:r>
            <a:r>
              <a:rPr lang="ru-RU" sz="2400" b="1" dirty="0">
                <a:solidFill>
                  <a:schemeClr val="tx1"/>
                </a:solidFill>
                <a:latin typeface="Georgia" pitchFamily="18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8379" y="5300506"/>
            <a:ext cx="4248472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квітні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1848 року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здійснює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подорож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 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Єрусалим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,  до Труни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Господньої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15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34856" y="191683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«Для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росіян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він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 - «Николай Васильевич», для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українців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 - «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Микола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Васильович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»,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римські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друзі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називали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його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 «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синьйор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Нікколо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», для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людства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 ж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він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 просто Гоголь,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видатний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чародій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 слова,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ясновидець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,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що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володів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 даром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проникати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 в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найсокровенніші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таємниці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душі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effectLst/>
                <a:latin typeface="Noto Sans"/>
              </a:rPr>
              <a:t>людської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».  </a:t>
            </a:r>
          </a:p>
          <a:p>
            <a:pPr algn="just"/>
            <a:r>
              <a:rPr lang="ru-RU" b="1" i="1" dirty="0">
                <a:solidFill>
                  <a:srgbClr val="002060"/>
                </a:solidFill>
                <a:latin typeface="Noto Sans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Noto Sans"/>
              </a:rPr>
              <a:t>                                        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Noto Sans"/>
              </a:rPr>
              <a:t>Олесь Гончар.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476672"/>
            <a:ext cx="6174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 smtClean="0">
                <a:solidFill>
                  <a:srgbClr val="FF0000"/>
                </a:solidFill>
                <a:effectLst/>
                <a:latin typeface="Noto Sans"/>
              </a:rPr>
              <a:t>«Перед Гоголем </a:t>
            </a:r>
            <a:r>
              <a:rPr lang="ru-RU" b="1" i="1" dirty="0" err="1" smtClean="0">
                <a:solidFill>
                  <a:srgbClr val="FF0000"/>
                </a:solidFill>
                <a:effectLst/>
                <a:latin typeface="Noto Sans"/>
              </a:rPr>
              <a:t>слід</a:t>
            </a:r>
            <a:r>
              <a:rPr lang="ru-RU" b="1" i="1" dirty="0" smtClean="0">
                <a:solidFill>
                  <a:srgbClr val="FF0000"/>
                </a:solidFill>
                <a:effectLst/>
                <a:latin typeface="Noto Sans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effectLst/>
                <a:latin typeface="Noto Sans"/>
              </a:rPr>
              <a:t>благоговіти</a:t>
            </a:r>
            <a:r>
              <a:rPr lang="ru-RU" b="1" i="1" dirty="0" smtClean="0">
                <a:solidFill>
                  <a:srgbClr val="FF0000"/>
                </a:solidFill>
                <a:effectLst/>
                <a:latin typeface="Noto Sans"/>
              </a:rPr>
              <a:t> як перед </a:t>
            </a:r>
            <a:r>
              <a:rPr lang="ru-RU" b="1" i="1" dirty="0" err="1" smtClean="0">
                <a:solidFill>
                  <a:srgbClr val="FF0000"/>
                </a:solidFill>
                <a:effectLst/>
                <a:latin typeface="Noto Sans"/>
              </a:rPr>
              <a:t>людиною</a:t>
            </a:r>
            <a:r>
              <a:rPr lang="ru-RU" b="1" i="1" dirty="0" smtClean="0">
                <a:solidFill>
                  <a:srgbClr val="FF0000"/>
                </a:solidFill>
                <a:effectLst/>
                <a:latin typeface="Noto Sans"/>
              </a:rPr>
              <a:t>, </a:t>
            </a:r>
            <a:r>
              <a:rPr lang="ru-RU" b="1" i="1" dirty="0" err="1" smtClean="0">
                <a:solidFill>
                  <a:srgbClr val="FF0000"/>
                </a:solidFill>
                <a:effectLst/>
                <a:latin typeface="Noto Sans"/>
              </a:rPr>
              <a:t>обдарованою</a:t>
            </a:r>
            <a:r>
              <a:rPr lang="ru-RU" b="1" i="1" dirty="0" smtClean="0">
                <a:solidFill>
                  <a:srgbClr val="FF0000"/>
                </a:solidFill>
                <a:effectLst/>
                <a:latin typeface="Noto Sans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effectLst/>
                <a:latin typeface="Noto Sans"/>
              </a:rPr>
              <a:t>найглибшим</a:t>
            </a:r>
            <a:r>
              <a:rPr lang="ru-RU" b="1" i="1" dirty="0" smtClean="0">
                <a:solidFill>
                  <a:srgbClr val="FF0000"/>
                </a:solidFill>
                <a:effectLst/>
                <a:latin typeface="Noto Sans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effectLst/>
                <a:latin typeface="Noto Sans"/>
              </a:rPr>
              <a:t>розумом</a:t>
            </a:r>
            <a:r>
              <a:rPr lang="ru-RU" b="1" i="1" dirty="0" smtClean="0">
                <a:solidFill>
                  <a:srgbClr val="FF0000"/>
                </a:solidFill>
                <a:effectLst/>
                <a:latin typeface="Noto Sans"/>
              </a:rPr>
              <a:t> і </a:t>
            </a:r>
            <a:r>
              <a:rPr lang="ru-RU" b="1" i="1" dirty="0" err="1" smtClean="0">
                <a:solidFill>
                  <a:srgbClr val="FF0000"/>
                </a:solidFill>
                <a:effectLst/>
                <a:latin typeface="Noto Sans"/>
              </a:rPr>
              <a:t>найніжнішою</a:t>
            </a:r>
            <a:r>
              <a:rPr lang="ru-RU" b="1" i="1" dirty="0" smtClean="0">
                <a:solidFill>
                  <a:srgbClr val="FF0000"/>
                </a:solidFill>
                <a:effectLst/>
                <a:latin typeface="Noto Sans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effectLst/>
                <a:latin typeface="Noto Sans"/>
              </a:rPr>
              <a:t>любов'ю</a:t>
            </a:r>
            <a:r>
              <a:rPr lang="ru-RU" b="1" i="1" dirty="0" smtClean="0">
                <a:solidFill>
                  <a:srgbClr val="FF0000"/>
                </a:solidFill>
                <a:effectLst/>
                <a:latin typeface="Noto Sans"/>
              </a:rPr>
              <a:t> до людей».  </a:t>
            </a:r>
            <a:r>
              <a:rPr lang="ru-RU" b="1" i="1" dirty="0">
                <a:solidFill>
                  <a:srgbClr val="FF0000"/>
                </a:solidFill>
                <a:latin typeface="Noto Sans"/>
              </a:rPr>
              <a:t> </a:t>
            </a:r>
            <a:endParaRPr lang="ru-RU" b="1" i="1" dirty="0" smtClean="0">
              <a:solidFill>
                <a:srgbClr val="FF0000"/>
              </a:solidFill>
              <a:latin typeface="Noto Sans"/>
            </a:endParaRPr>
          </a:p>
          <a:p>
            <a:pPr algn="just"/>
            <a:r>
              <a:rPr lang="ru-RU" b="1" i="1" dirty="0" smtClean="0">
                <a:solidFill>
                  <a:srgbClr val="FF0000"/>
                </a:solidFill>
                <a:latin typeface="Noto Sans"/>
              </a:rPr>
              <a:t>Тарас Шевченко</a:t>
            </a:r>
            <a:r>
              <a:rPr lang="ru-RU" b="1" i="1" dirty="0">
                <a:solidFill>
                  <a:srgbClr val="FF0000"/>
                </a:solidFill>
                <a:latin typeface="Noto Sans"/>
              </a:rPr>
              <a:t> 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18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5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C:\Users\Админ\Pictures\Рисунок18.png"/>
          <p:cNvPicPr>
            <a:picLocks noChangeAspect="1" noChangeArrowheads="1"/>
          </p:cNvPicPr>
          <p:nvPr/>
        </p:nvPicPr>
        <p:blipFill>
          <a:blip r:embed="rId3"/>
          <a:srcRect l="8515"/>
          <a:stretch>
            <a:fillRect/>
          </a:stretch>
        </p:blipFill>
        <p:spPr bwMode="auto">
          <a:xfrm>
            <a:off x="214282" y="0"/>
            <a:ext cx="8442320" cy="122555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https://hakuna-matata.blog/wp-content/uploads/2018/02/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2" y="3573016"/>
            <a:ext cx="4786346" cy="2659081"/>
          </a:xfrm>
          <a:prstGeom prst="rect">
            <a:avLst/>
          </a:prstGeom>
          <a:noFill/>
          <a:ln w="57150">
            <a:solidFill>
              <a:srgbClr val="EEECE1"/>
            </a:solidFill>
          </a:ln>
        </p:spPr>
      </p:pic>
      <p:pic>
        <p:nvPicPr>
          <p:cNvPr id="5" name="Picture 4" descr="https://ceiis.mos.ru/upload/medialibrary/511/dom-gogoly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4089" y="3573016"/>
            <a:ext cx="3714743" cy="2643206"/>
          </a:xfrm>
          <a:prstGeom prst="rect">
            <a:avLst/>
          </a:prstGeom>
          <a:noFill/>
          <a:ln w="57150">
            <a:solidFill>
              <a:srgbClr val="EEECE1"/>
            </a:solidFill>
          </a:ln>
        </p:spPr>
      </p:pic>
      <p:sp>
        <p:nvSpPr>
          <p:cNvPr id="6" name="Прямокутник 6"/>
          <p:cNvSpPr/>
          <p:nvPr/>
        </p:nvSpPr>
        <p:spPr>
          <a:xfrm>
            <a:off x="285720" y="857232"/>
            <a:ext cx="8572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ru-RU" sz="2000" b="1" dirty="0" smtClean="0">
                <a:latin typeface="Georgia" pitchFamily="18" charset="0"/>
              </a:rPr>
              <a:t>У </a:t>
            </a:r>
            <a:r>
              <a:rPr lang="ru-RU" sz="2000" b="1" dirty="0" err="1" smtClean="0">
                <a:latin typeface="Georgia" pitchFamily="18" charset="0"/>
              </a:rPr>
              <a:t>квітні</a:t>
            </a:r>
            <a:r>
              <a:rPr lang="ru-RU" sz="2000" b="1" dirty="0" smtClean="0">
                <a:latin typeface="Georgia" pitchFamily="18" charset="0"/>
              </a:rPr>
              <a:t> 1848 року </a:t>
            </a:r>
            <a:r>
              <a:rPr lang="ru-RU" sz="2000" b="1" dirty="0" err="1" smtClean="0">
                <a:latin typeface="Georgia" pitchFamily="18" charset="0"/>
              </a:rPr>
              <a:t>Микола</a:t>
            </a:r>
            <a:r>
              <a:rPr lang="ru-RU" sz="2000" b="1" dirty="0" smtClean="0">
                <a:latin typeface="Georgia" pitchFamily="18" charset="0"/>
              </a:rPr>
              <a:t> </a:t>
            </a:r>
            <a:r>
              <a:rPr lang="ru-RU" sz="2000" b="1" dirty="0" err="1" smtClean="0">
                <a:latin typeface="Georgia" pitchFamily="18" charset="0"/>
              </a:rPr>
              <a:t>Васильович</a:t>
            </a:r>
            <a:r>
              <a:rPr lang="ru-RU" sz="2000" b="1" dirty="0" smtClean="0">
                <a:latin typeface="Georgia" pitchFamily="18" charset="0"/>
              </a:rPr>
              <a:t> Гоголь остаточно </a:t>
            </a:r>
            <a:r>
              <a:rPr lang="ru-RU" sz="2000" b="1" dirty="0" err="1" smtClean="0">
                <a:latin typeface="Georgia" pitchFamily="18" charset="0"/>
              </a:rPr>
              <a:t>повертається</a:t>
            </a:r>
            <a:r>
              <a:rPr lang="ru-RU" sz="2000" b="1" dirty="0" smtClean="0">
                <a:latin typeface="Georgia" pitchFamily="18" charset="0"/>
              </a:rPr>
              <a:t> в </a:t>
            </a:r>
            <a:r>
              <a:rPr lang="ru-RU" sz="2000" b="1" dirty="0" err="1" smtClean="0">
                <a:latin typeface="Georgia" pitchFamily="18" charset="0"/>
              </a:rPr>
              <a:t>Росію</a:t>
            </a:r>
            <a:r>
              <a:rPr lang="ru-RU" sz="2000" b="1" dirty="0" smtClean="0">
                <a:latin typeface="Georgia" pitchFamily="18" charset="0"/>
              </a:rPr>
              <a:t>. </a:t>
            </a:r>
            <a:r>
              <a:rPr lang="ru-RU" sz="2000" b="1" dirty="0" err="1" smtClean="0">
                <a:latin typeface="Georgia" pitchFamily="18" charset="0"/>
              </a:rPr>
              <a:t>Останні</a:t>
            </a:r>
            <a:r>
              <a:rPr lang="ru-RU" sz="2000" b="1" dirty="0" smtClean="0">
                <a:latin typeface="Georgia" pitchFamily="18" charset="0"/>
              </a:rPr>
              <a:t> </a:t>
            </a:r>
            <a:r>
              <a:rPr lang="ru-RU" sz="2000" b="1" dirty="0" err="1" smtClean="0">
                <a:latin typeface="Georgia" pitchFamily="18" charset="0"/>
              </a:rPr>
              <a:t>чотири</a:t>
            </a:r>
            <a:r>
              <a:rPr lang="ru-RU" sz="2000" b="1" dirty="0" smtClean="0">
                <a:latin typeface="Georgia" pitchFamily="18" charset="0"/>
              </a:rPr>
              <a:t> роки </a:t>
            </a:r>
            <a:r>
              <a:rPr lang="ru-RU" sz="2000" b="1" dirty="0" err="1" smtClean="0">
                <a:latin typeface="Georgia" pitchFamily="18" charset="0"/>
              </a:rPr>
              <a:t>свого</a:t>
            </a:r>
            <a:r>
              <a:rPr lang="ru-RU" sz="2000" b="1" dirty="0" smtClean="0">
                <a:latin typeface="Georgia" pitchFamily="18" charset="0"/>
              </a:rPr>
              <a:t> </a:t>
            </a:r>
            <a:r>
              <a:rPr lang="ru-RU" sz="2000" b="1" dirty="0" err="1" smtClean="0">
                <a:latin typeface="Georgia" pitchFamily="18" charset="0"/>
              </a:rPr>
              <a:t>життя</a:t>
            </a:r>
            <a:r>
              <a:rPr lang="ru-RU" sz="2000" b="1" dirty="0" smtClean="0">
                <a:latin typeface="Georgia" pitchFamily="18" charset="0"/>
              </a:rPr>
              <a:t> </a:t>
            </a:r>
            <a:r>
              <a:rPr lang="ru-RU" sz="2000" b="1" dirty="0" err="1" smtClean="0">
                <a:latin typeface="Georgia" pitchFamily="18" charset="0"/>
              </a:rPr>
              <a:t>він</a:t>
            </a:r>
            <a:r>
              <a:rPr lang="ru-RU" sz="2000" b="1" dirty="0" smtClean="0">
                <a:latin typeface="Georgia" pitchFamily="18" charset="0"/>
              </a:rPr>
              <a:t> </a:t>
            </a:r>
            <a:r>
              <a:rPr lang="ru-RU" sz="2000" b="1" dirty="0" err="1" smtClean="0">
                <a:latin typeface="Georgia" pitchFamily="18" charset="0"/>
              </a:rPr>
              <a:t>провів</a:t>
            </a:r>
            <a:r>
              <a:rPr lang="ru-RU" sz="2000" b="1" dirty="0" smtClean="0">
                <a:latin typeface="Georgia" pitchFamily="18" charset="0"/>
              </a:rPr>
              <a:t> у </a:t>
            </a:r>
            <a:r>
              <a:rPr lang="ru-RU" sz="2000" b="1" dirty="0" err="1" smtClean="0">
                <a:latin typeface="Georgia" pitchFamily="18" charset="0"/>
              </a:rPr>
              <a:t>Москві</a:t>
            </a:r>
            <a:r>
              <a:rPr lang="ru-RU" sz="2000" b="1" dirty="0" smtClean="0">
                <a:latin typeface="Georgia" pitchFamily="18" charset="0"/>
              </a:rPr>
              <a:t> в </a:t>
            </a:r>
            <a:r>
              <a:rPr lang="ru-RU" sz="2000" b="1" dirty="0" err="1" smtClean="0">
                <a:latin typeface="Georgia" pitchFamily="18" charset="0"/>
              </a:rPr>
              <a:t>будинку</a:t>
            </a:r>
            <a:r>
              <a:rPr lang="ru-RU" sz="2000" b="1" dirty="0" smtClean="0">
                <a:latin typeface="Georgia" pitchFamily="18" charset="0"/>
              </a:rPr>
              <a:t> на </a:t>
            </a:r>
            <a:r>
              <a:rPr lang="ru-RU" sz="2000" b="1" dirty="0" err="1" smtClean="0">
                <a:latin typeface="Georgia" pitchFamily="18" charset="0"/>
              </a:rPr>
              <a:t>Нікітському</a:t>
            </a:r>
            <a:r>
              <a:rPr lang="ru-RU" sz="2000" b="1" dirty="0" smtClean="0">
                <a:latin typeface="Georgia" pitchFamily="18" charset="0"/>
              </a:rPr>
              <a:t> </a:t>
            </a:r>
            <a:r>
              <a:rPr lang="ru-RU" sz="2000" b="1" dirty="0" err="1" smtClean="0">
                <a:latin typeface="Georgia" pitchFamily="18" charset="0"/>
              </a:rPr>
              <a:t>бульварі</a:t>
            </a:r>
            <a:r>
              <a:rPr lang="ru-RU" sz="2000" b="1" dirty="0" smtClean="0">
                <a:latin typeface="Georgia" pitchFamily="18" charset="0"/>
              </a:rPr>
              <a:t>. </a:t>
            </a:r>
          </a:p>
          <a:p>
            <a:pPr algn="just"/>
            <a:r>
              <a:rPr lang="ru-RU" sz="2000" b="1" dirty="0" smtClean="0">
                <a:latin typeface="Georgia" pitchFamily="18" charset="0"/>
              </a:rPr>
              <a:t>  </a:t>
            </a:r>
            <a:r>
              <a:rPr lang="ru-RU" sz="2000" b="1" dirty="0" err="1" smtClean="0">
                <a:latin typeface="Georgia" pitchFamily="18" charset="0"/>
              </a:rPr>
              <a:t>Дві</a:t>
            </a:r>
            <a:r>
              <a:rPr lang="ru-RU" sz="2000" b="1" dirty="0" smtClean="0">
                <a:latin typeface="Georgia" pitchFamily="18" charset="0"/>
              </a:rPr>
              <a:t> </a:t>
            </a:r>
            <a:r>
              <a:rPr lang="ru-RU" sz="2000" b="1" dirty="0" err="1" smtClean="0">
                <a:latin typeface="Georgia" pitchFamily="18" charset="0"/>
              </a:rPr>
              <a:t>кімнати</a:t>
            </a:r>
            <a:r>
              <a:rPr lang="ru-RU" sz="2000" b="1" dirty="0" smtClean="0">
                <a:latin typeface="Georgia" pitchFamily="18" charset="0"/>
              </a:rPr>
              <a:t> на </a:t>
            </a:r>
            <a:r>
              <a:rPr lang="ru-RU" sz="2000" b="1" dirty="0" err="1" smtClean="0">
                <a:latin typeface="Georgia" pitchFamily="18" charset="0"/>
              </a:rPr>
              <a:t>першому</a:t>
            </a:r>
            <a:r>
              <a:rPr lang="ru-RU" sz="2000" b="1" dirty="0" smtClean="0">
                <a:latin typeface="Georgia" pitchFamily="18" charset="0"/>
              </a:rPr>
              <a:t> </a:t>
            </a:r>
            <a:r>
              <a:rPr lang="ru-RU" sz="2000" b="1" dirty="0" err="1" smtClean="0">
                <a:latin typeface="Georgia" pitchFamily="18" charset="0"/>
              </a:rPr>
              <a:t>поверсі</a:t>
            </a:r>
            <a:r>
              <a:rPr lang="ru-RU" sz="2000" b="1" dirty="0" smtClean="0">
                <a:latin typeface="Georgia" pitchFamily="18" charset="0"/>
              </a:rPr>
              <a:t> </a:t>
            </a:r>
            <a:r>
              <a:rPr lang="ru-RU" sz="2000" b="1" dirty="0" err="1" smtClean="0">
                <a:latin typeface="Georgia" pitchFamily="18" charset="0"/>
              </a:rPr>
              <a:t>надав</a:t>
            </a:r>
            <a:r>
              <a:rPr lang="ru-RU" sz="2000" b="1" dirty="0" smtClean="0">
                <a:latin typeface="Georgia" pitchFamily="18" charset="0"/>
              </a:rPr>
              <a:t> </a:t>
            </a:r>
            <a:r>
              <a:rPr lang="ru-RU" sz="2000" b="1" dirty="0" err="1" smtClean="0">
                <a:latin typeface="Georgia" pitchFamily="18" charset="0"/>
              </a:rPr>
              <a:t>йому</a:t>
            </a:r>
            <a:r>
              <a:rPr lang="ru-RU" sz="2000" b="1" dirty="0" smtClean="0">
                <a:latin typeface="Georgia" pitchFamily="18" charset="0"/>
              </a:rPr>
              <a:t> </a:t>
            </a:r>
            <a:r>
              <a:rPr lang="ru-RU" sz="2000" b="1" dirty="0" err="1" smtClean="0">
                <a:latin typeface="Georgia" pitchFamily="18" charset="0"/>
              </a:rPr>
              <a:t>господар</a:t>
            </a:r>
            <a:r>
              <a:rPr lang="ru-RU" sz="2000" b="1" dirty="0" smtClean="0">
                <a:latin typeface="Georgia" pitchFamily="18" charset="0"/>
              </a:rPr>
              <a:t>  </a:t>
            </a:r>
            <a:r>
              <a:rPr lang="ru-RU" sz="2000" b="1" dirty="0" err="1" smtClean="0">
                <a:latin typeface="Georgia" pitchFamily="18" charset="0"/>
              </a:rPr>
              <a:t>будинку</a:t>
            </a:r>
            <a:r>
              <a:rPr lang="ru-RU" sz="2000" b="1" dirty="0" smtClean="0">
                <a:latin typeface="Georgia" pitchFamily="18" charset="0"/>
              </a:rPr>
              <a:t> - граф </a:t>
            </a:r>
            <a:r>
              <a:rPr lang="ru-RU" sz="2000" b="1" dirty="0" err="1" smtClean="0">
                <a:latin typeface="Georgia" pitchFamily="18" charset="0"/>
              </a:rPr>
              <a:t>Олександр</a:t>
            </a:r>
            <a:r>
              <a:rPr lang="ru-RU" sz="2000" b="1" dirty="0" smtClean="0">
                <a:latin typeface="Georgia" pitchFamily="18" charset="0"/>
              </a:rPr>
              <a:t> Петрович Толстой, </a:t>
            </a:r>
            <a:r>
              <a:rPr lang="ru-RU" sz="2000" b="1" dirty="0" err="1" smtClean="0">
                <a:latin typeface="Georgia" pitchFamily="18" charset="0"/>
              </a:rPr>
              <a:t>знайомство</a:t>
            </a:r>
            <a:r>
              <a:rPr lang="ru-RU" sz="2000" b="1" dirty="0" smtClean="0">
                <a:latin typeface="Georgia" pitchFamily="18" charset="0"/>
              </a:rPr>
              <a:t> </a:t>
            </a:r>
            <a:r>
              <a:rPr lang="ru-RU" sz="2000" b="1" dirty="0" err="1" smtClean="0">
                <a:latin typeface="Georgia" pitchFamily="18" charset="0"/>
              </a:rPr>
              <a:t>з</a:t>
            </a:r>
            <a:r>
              <a:rPr lang="ru-RU" sz="2000" b="1" dirty="0" smtClean="0">
                <a:latin typeface="Georgia" pitchFamily="18" charset="0"/>
              </a:rPr>
              <a:t> </a:t>
            </a:r>
            <a:r>
              <a:rPr lang="ru-RU" sz="2000" b="1" dirty="0" err="1" smtClean="0">
                <a:latin typeface="Georgia" pitchFamily="18" charset="0"/>
              </a:rPr>
              <a:t>яким</a:t>
            </a:r>
            <a:r>
              <a:rPr lang="ru-RU" sz="2000" b="1" dirty="0" smtClean="0">
                <a:latin typeface="Georgia" pitchFamily="18" charset="0"/>
              </a:rPr>
              <a:t> переросло у </a:t>
            </a:r>
            <a:r>
              <a:rPr lang="ru-RU" sz="2000" b="1" dirty="0" err="1" smtClean="0">
                <a:latin typeface="Georgia" pitchFamily="18" charset="0"/>
              </a:rPr>
              <a:t>щиру</a:t>
            </a:r>
            <a:r>
              <a:rPr lang="ru-RU" sz="2000" b="1" dirty="0" smtClean="0">
                <a:latin typeface="Georgia" pitchFamily="18" charset="0"/>
              </a:rPr>
              <a:t> дружбу.  Гоголь</a:t>
            </a:r>
            <a:r>
              <a:rPr lang="uk-UA" sz="2000" b="1" dirty="0" smtClean="0">
                <a:latin typeface="Georgia" pitchFamily="18" charset="0"/>
              </a:rPr>
              <a:t> працював над другим томом </a:t>
            </a:r>
            <a:r>
              <a:rPr lang="uk-UA" sz="2000" b="1" dirty="0" err="1" smtClean="0">
                <a:latin typeface="Georgia" pitchFamily="18" charset="0"/>
              </a:rPr>
              <a:t>“Мертвих</a:t>
            </a:r>
            <a:r>
              <a:rPr lang="uk-UA" sz="2000" b="1" dirty="0" smtClean="0">
                <a:latin typeface="Georgia" pitchFamily="18" charset="0"/>
              </a:rPr>
              <a:t> </a:t>
            </a:r>
            <a:r>
              <a:rPr lang="uk-UA" sz="2000" b="1" dirty="0" err="1" smtClean="0">
                <a:latin typeface="Georgia" pitchFamily="18" charset="0"/>
              </a:rPr>
              <a:t>душ”</a:t>
            </a:r>
            <a:r>
              <a:rPr lang="uk-UA" sz="2000" b="1" dirty="0" smtClean="0">
                <a:latin typeface="Georgia" pitchFamily="18" charset="0"/>
              </a:rPr>
              <a:t>.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5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Админ\Pictures\Рисунок19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30965" r="28780" b="12566"/>
          <a:stretch>
            <a:fillRect/>
          </a:stretch>
        </p:blipFill>
        <p:spPr bwMode="auto">
          <a:xfrm>
            <a:off x="2786050" y="0"/>
            <a:ext cx="3962433" cy="114298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C:\Users\Админ\Pictures\Гоголь\tafofobiya-73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785794"/>
            <a:ext cx="2500330" cy="3172294"/>
          </a:xfrm>
          <a:prstGeom prst="rect">
            <a:avLst/>
          </a:prstGeom>
          <a:noFill/>
          <a:ln w="57150">
            <a:solidFill>
              <a:srgbClr val="EEECE1"/>
            </a:solidFill>
          </a:ln>
        </p:spPr>
      </p:pic>
      <p:pic>
        <p:nvPicPr>
          <p:cNvPr id="5" name="Picture 2" descr="C:\Users\Админ\Pictures\Гоголь\11970px-Anna_Wielhorskay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3429001"/>
            <a:ext cx="2709546" cy="3301762"/>
          </a:xfrm>
          <a:prstGeom prst="rect">
            <a:avLst/>
          </a:prstGeom>
          <a:noFill/>
        </p:spPr>
      </p:pic>
      <p:sp>
        <p:nvSpPr>
          <p:cNvPr id="6" name="Прямокутник 1"/>
          <p:cNvSpPr/>
          <p:nvPr/>
        </p:nvSpPr>
        <p:spPr>
          <a:xfrm>
            <a:off x="3214678" y="1000108"/>
            <a:ext cx="5429288" cy="230832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Весною 1850 року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Микола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Гоголь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здійснив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першу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й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останню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спробу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влаштувати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своє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сімейне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життя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–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зробив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пропозицію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графині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Ганні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Михайлівні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Вієльгорській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з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якою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довгий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час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листувався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.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Прямокутник 3"/>
          <p:cNvSpPr/>
          <p:nvPr/>
        </p:nvSpPr>
        <p:spPr>
          <a:xfrm>
            <a:off x="263695" y="4214818"/>
            <a:ext cx="5786478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Але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йому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відмовили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через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нерівності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соціального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стану,  а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також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через стан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здоров'я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письменника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який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викликав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у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родичів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графині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сумніви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щодо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можливост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його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одруження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.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43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5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Админ\Pictures\Рисунок20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3097" b="908"/>
          <a:stretch>
            <a:fillRect/>
          </a:stretch>
        </p:blipFill>
        <p:spPr bwMode="auto">
          <a:xfrm>
            <a:off x="0" y="0"/>
            <a:ext cx="8942354" cy="1214422"/>
          </a:xfrm>
          <a:prstGeom prst="rect">
            <a:avLst/>
          </a:prstGeom>
          <a:noFill/>
        </p:spPr>
      </p:pic>
      <p:pic>
        <p:nvPicPr>
          <p:cNvPr id="5" name="Picture 3" descr="C:\Users\Админ\Pictures\Гоголь\element582876misc2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2001" y="3861048"/>
            <a:ext cx="4614866" cy="2861146"/>
          </a:xfrm>
          <a:prstGeom prst="rect">
            <a:avLst/>
          </a:prstGeom>
          <a:noFill/>
        </p:spPr>
      </p:pic>
      <p:pic>
        <p:nvPicPr>
          <p:cNvPr id="4" name="Picture 5" descr="C:\Users\Админ\Pictures\Рисунок9.png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0" y="2643182"/>
            <a:ext cx="5857884" cy="3918425"/>
          </a:xfrm>
          <a:prstGeom prst="rect">
            <a:avLst/>
          </a:prstGeom>
          <a:noFill/>
        </p:spPr>
      </p:pic>
      <p:sp>
        <p:nvSpPr>
          <p:cNvPr id="8" name="Прямокутник 1"/>
          <p:cNvSpPr/>
          <p:nvPr/>
        </p:nvSpPr>
        <p:spPr>
          <a:xfrm>
            <a:off x="285720" y="1071546"/>
            <a:ext cx="8656634" cy="156966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Гоголя почало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мучити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передчуття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смерті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, 7 лютого 1852 р.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він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сповідується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і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причащається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, а в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ніч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з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11 на 12 лютого,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перебуваючи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у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важкому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душевному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стані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,  спалю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є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чистовий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рукопис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другого тому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поеми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"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Мертві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душі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".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2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5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Админ\Pictures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84138" y="-120768"/>
            <a:ext cx="9228138" cy="103691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3" y="2549568"/>
            <a:ext cx="3000395" cy="3808389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5" name="Picture 6" descr="C:\Users\Админ\Pictures\Рисунок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5816" y="3140968"/>
            <a:ext cx="6586537" cy="3891700"/>
          </a:xfrm>
          <a:prstGeom prst="rect">
            <a:avLst/>
          </a:prstGeom>
          <a:noFill/>
        </p:spPr>
      </p:pic>
      <p:sp>
        <p:nvSpPr>
          <p:cNvPr id="6" name="Прямокутник 7"/>
          <p:cNvSpPr/>
          <p:nvPr/>
        </p:nvSpPr>
        <p:spPr>
          <a:xfrm>
            <a:off x="357158" y="928670"/>
            <a:ext cx="8429684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21 лютого 1852 року </a:t>
            </a:r>
            <a:r>
              <a:rPr kumimoji="0" lang="ru-RU" sz="2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вранці</a:t>
            </a:r>
            <a:r>
              <a:rPr kumimoji="0" lang="ru-RU" sz="2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ru-RU" sz="2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Микола</a:t>
            </a:r>
            <a:r>
              <a:rPr kumimoji="0" lang="ru-RU" sz="2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2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Васильович</a:t>
            </a:r>
            <a:r>
              <a:rPr kumimoji="0" lang="ru-RU" sz="2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 Гоголь помер у </a:t>
            </a:r>
            <a:r>
              <a:rPr kumimoji="0" lang="ru-RU" sz="2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будинку</a:t>
            </a:r>
            <a:r>
              <a:rPr kumimoji="0" lang="ru-RU" sz="2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 на </a:t>
            </a:r>
            <a:r>
              <a:rPr kumimoji="0" lang="ru-RU" sz="2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Нікітському</a:t>
            </a:r>
            <a:r>
              <a:rPr kumimoji="0" lang="ru-RU" sz="2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sz="2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бульварі</a:t>
            </a:r>
            <a:r>
              <a:rPr kumimoji="0" lang="ru-RU" sz="2400" b="0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kumimoji="0" lang="ru-RU" sz="2400" b="0" i="0" u="none" strike="noStrike" kern="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Москві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Прямокутник 8"/>
          <p:cNvSpPr/>
          <p:nvPr/>
        </p:nvSpPr>
        <p:spPr>
          <a:xfrm>
            <a:off x="357158" y="1643050"/>
            <a:ext cx="8429684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Поховання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відбулося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 на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кладовищі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 Свято-Данилова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монастиря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Москві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</a:p>
        </p:txBody>
      </p:sp>
      <p:sp>
        <p:nvSpPr>
          <p:cNvPr id="8" name="Прямокутник 1"/>
          <p:cNvSpPr/>
          <p:nvPr/>
        </p:nvSpPr>
        <p:spPr>
          <a:xfrm>
            <a:off x="3491880" y="2486611"/>
            <a:ext cx="4643502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У 1931-му 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році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 прах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письменника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був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 перенесений на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Новодівочий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цвинтар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72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84" y="0"/>
            <a:ext cx="91941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04" y="1190408"/>
            <a:ext cx="5165888" cy="379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9840" y="5013176"/>
            <a:ext cx="8582640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М. В. Гоголь </a:t>
            </a:r>
            <a:r>
              <a:rPr lang="ru-RU" sz="2400" b="1" dirty="0" err="1" smtClean="0"/>
              <a:t>народився</a:t>
            </a:r>
            <a:r>
              <a:rPr lang="ru-RU" sz="2400" b="1" dirty="0" smtClean="0"/>
              <a:t>  20 </a:t>
            </a:r>
            <a:r>
              <a:rPr lang="ru-RU" sz="2400" b="1" dirty="0" err="1" smtClean="0"/>
              <a:t>березня</a:t>
            </a:r>
            <a:r>
              <a:rPr lang="ru-RU" sz="2400" b="1" dirty="0" smtClean="0"/>
              <a:t> (1 </a:t>
            </a:r>
            <a:r>
              <a:rPr lang="ru-RU" sz="2400" b="1" dirty="0" err="1" smtClean="0"/>
              <a:t>квітня</a:t>
            </a:r>
            <a:r>
              <a:rPr lang="ru-RU" sz="2400" b="1" dirty="0" smtClean="0"/>
              <a:t> )  1809 року  в </a:t>
            </a:r>
            <a:r>
              <a:rPr lang="ru-RU" sz="2400" b="1" dirty="0" err="1" smtClean="0"/>
              <a:t>містечку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Великі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Сорочинці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Миргородського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повіту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Полтавської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губернії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сім'ї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поміщика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середнього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статку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мала  400 душ </a:t>
            </a:r>
            <a:r>
              <a:rPr lang="ru-RU" sz="2400" b="1" dirty="0" err="1" smtClean="0"/>
              <a:t>кріпаків</a:t>
            </a:r>
            <a:r>
              <a:rPr lang="ru-RU" sz="2400" b="1" dirty="0" smtClean="0"/>
              <a:t> і 1000 десятин </a:t>
            </a:r>
            <a:r>
              <a:rPr lang="ru-RU" sz="2400" b="1" dirty="0" err="1" smtClean="0"/>
              <a:t>землі</a:t>
            </a:r>
            <a:endParaRPr lang="ru-RU" sz="24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5913437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18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312" y="0"/>
            <a:ext cx="92296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135" y="1268760"/>
            <a:ext cx="4938713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8152" y="1556792"/>
            <a:ext cx="3384376" cy="3970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 smtClean="0"/>
              <a:t>Втративши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двох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дітей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які</a:t>
            </a:r>
            <a:r>
              <a:rPr lang="ru-RU" sz="2800" b="1" dirty="0" smtClean="0"/>
              <a:t> померли в </a:t>
            </a:r>
            <a:r>
              <a:rPr lang="ru-RU" sz="2800" b="1" dirty="0" err="1" smtClean="0"/>
              <a:t>дитинстві</a:t>
            </a:r>
            <a:r>
              <a:rPr lang="ru-RU" sz="2800" b="1" dirty="0" smtClean="0"/>
              <a:t>, батьки </a:t>
            </a:r>
            <a:r>
              <a:rPr lang="ru-RU" sz="2800" b="1" dirty="0" err="1" smtClean="0"/>
              <a:t>зі</a:t>
            </a:r>
            <a:r>
              <a:rPr lang="ru-RU" sz="2800" b="1" dirty="0" smtClean="0"/>
              <a:t> страхом </a:t>
            </a:r>
            <a:r>
              <a:rPr lang="ru-RU" sz="2800" b="1" dirty="0" err="1" smtClean="0"/>
              <a:t>чекали</a:t>
            </a:r>
            <a:r>
              <a:rPr lang="ru-RU" sz="2800" b="1" dirty="0" smtClean="0"/>
              <a:t> на </a:t>
            </a:r>
            <a:r>
              <a:rPr lang="ru-RU" sz="2800" b="1" dirty="0" err="1" smtClean="0"/>
              <a:t>третю</a:t>
            </a:r>
            <a:r>
              <a:rPr lang="ru-RU" sz="2800" b="1" dirty="0" smtClean="0"/>
              <a:t>. </a:t>
            </a:r>
            <a:r>
              <a:rPr lang="ru-RU" sz="2800" b="1" dirty="0" err="1" smtClean="0"/>
              <a:t>Подружжя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молилося</a:t>
            </a:r>
            <a:r>
              <a:rPr lang="ru-RU" sz="2800" b="1" dirty="0" smtClean="0"/>
              <a:t> в </a:t>
            </a:r>
            <a:r>
              <a:rPr lang="ru-RU" sz="2800" b="1" dirty="0" err="1" smtClean="0"/>
              <a:t>диканській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церкві</a:t>
            </a:r>
            <a:r>
              <a:rPr lang="ru-RU" sz="2800" b="1" dirty="0" smtClean="0"/>
              <a:t> перед чудотворною </a:t>
            </a:r>
          </a:p>
          <a:p>
            <a:pPr algn="just"/>
            <a:r>
              <a:rPr lang="ru-RU" sz="2800" b="1" dirty="0" err="1" smtClean="0"/>
              <a:t>іконою</a:t>
            </a:r>
            <a:r>
              <a:rPr lang="ru-RU" sz="2800" b="1" dirty="0" smtClean="0"/>
              <a:t> св. </a:t>
            </a:r>
            <a:r>
              <a:rPr lang="ru-RU" sz="2800" b="1" dirty="0" err="1" smtClean="0"/>
              <a:t>Миколи</a:t>
            </a:r>
            <a:r>
              <a:rPr lang="ru-RU" sz="2800" b="1" dirty="0" smtClean="0"/>
              <a:t>. </a:t>
            </a:r>
            <a:endParaRPr lang="ru-RU" sz="28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9549"/>
            <a:ext cx="5913437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13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0"/>
            <a:ext cx="915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59114"/>
            <a:ext cx="4857055" cy="358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3280" y="1132681"/>
            <a:ext cx="8726800" cy="193899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/>
              <a:t>Дитячі</a:t>
            </a:r>
            <a:r>
              <a:rPr lang="ru-RU" sz="2400" b="1" dirty="0" smtClean="0"/>
              <a:t> роки </a:t>
            </a:r>
            <a:r>
              <a:rPr lang="ru-RU" sz="2400" b="1" dirty="0" err="1" smtClean="0"/>
              <a:t>його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пройшли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маєтку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батьків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Василівка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Миргородського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повіту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неподалік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села Диканьки. </a:t>
            </a:r>
          </a:p>
          <a:p>
            <a:pPr algn="just"/>
            <a:r>
              <a:rPr lang="ru-RU" sz="2400" b="1" dirty="0" err="1" smtClean="0"/>
              <a:t>Це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були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місця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увійшли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літописи</a:t>
            </a:r>
            <a:r>
              <a:rPr lang="ru-RU" sz="2400" b="1" dirty="0" smtClean="0"/>
              <a:t>. Тут Кочубей </a:t>
            </a:r>
            <a:r>
              <a:rPr lang="ru-RU" sz="2400" b="1" dirty="0" err="1" smtClean="0"/>
              <a:t>ворогував</a:t>
            </a:r>
            <a:r>
              <a:rPr lang="ru-RU" sz="2400" b="1" dirty="0" smtClean="0"/>
              <a:t> з Мазепою, і в </a:t>
            </a:r>
            <a:r>
              <a:rPr lang="ru-RU" sz="2400" b="1" dirty="0" err="1" smtClean="0"/>
              <a:t>диканьській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церкві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зберігалася</a:t>
            </a:r>
            <a:r>
              <a:rPr lang="ru-RU" sz="2400" b="1" dirty="0" smtClean="0"/>
              <a:t>  </a:t>
            </a:r>
            <a:r>
              <a:rPr lang="ru-RU" sz="2400" b="1" dirty="0" err="1" smtClean="0"/>
              <a:t>закривавлена</a:t>
            </a:r>
            <a:r>
              <a:rPr lang="ru-RU" sz="2400" b="1" dirty="0" smtClean="0"/>
              <a:t> сорочка, в </a:t>
            </a:r>
            <a:r>
              <a:rPr lang="ru-RU" sz="2400" b="1" dirty="0" err="1" smtClean="0"/>
              <a:t>якій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був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страчений</a:t>
            </a:r>
            <a:r>
              <a:rPr lang="ru-RU" sz="2400" b="1" dirty="0" smtClean="0"/>
              <a:t>.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3280" y="3071673"/>
            <a:ext cx="4082696" cy="3416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err="1" smtClean="0"/>
              <a:t>Від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своєї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бабусі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Тетяни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Семенівни</a:t>
            </a:r>
            <a:r>
              <a:rPr lang="ru-RU" sz="2400" b="1" i="1" dirty="0" smtClean="0"/>
              <a:t>, яка </a:t>
            </a:r>
            <a:r>
              <a:rPr lang="ru-RU" sz="2400" b="1" i="1" dirty="0" err="1" smtClean="0"/>
              <a:t>навчила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його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малювати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в’язати</a:t>
            </a:r>
            <a:r>
              <a:rPr lang="ru-RU" sz="2400" b="1" i="1" dirty="0" smtClean="0"/>
              <a:t> і </a:t>
            </a:r>
            <a:r>
              <a:rPr lang="ru-RU" sz="2400" b="1" i="1" dirty="0" err="1" smtClean="0"/>
              <a:t>навіть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вишивати</a:t>
            </a:r>
            <a:r>
              <a:rPr lang="ru-RU" sz="2400" b="1" i="1" dirty="0" smtClean="0"/>
              <a:t> гарусом, Гоголь </a:t>
            </a:r>
            <a:r>
              <a:rPr lang="ru-RU" sz="2400" b="1" i="1" dirty="0" err="1" smtClean="0"/>
              <a:t>слухав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зимовими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вечорами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українські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народні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пісні</a:t>
            </a:r>
            <a:r>
              <a:rPr lang="ru-RU" sz="2400" b="1" i="1" dirty="0" smtClean="0"/>
              <a:t>. Вона </a:t>
            </a:r>
            <a:r>
              <a:rPr lang="ru-RU" sz="2400" b="1" i="1" dirty="0" err="1" smtClean="0"/>
              <a:t>розповідала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йому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історичні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легенди</a:t>
            </a:r>
            <a:r>
              <a:rPr lang="ru-RU" sz="2400" b="1" i="1" dirty="0" smtClean="0"/>
              <a:t> і </a:t>
            </a:r>
            <a:r>
              <a:rPr lang="ru-RU" sz="2400" b="1" i="1" dirty="0" err="1" smtClean="0"/>
              <a:t>перекази</a:t>
            </a:r>
            <a:r>
              <a:rPr lang="ru-RU" sz="2400" b="1" i="1" dirty="0" smtClean="0"/>
              <a:t> про </a:t>
            </a:r>
            <a:r>
              <a:rPr lang="ru-RU" sz="2400" b="1" i="1" dirty="0" err="1" smtClean="0"/>
              <a:t>Запорізьку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Січ</a:t>
            </a:r>
            <a:r>
              <a:rPr lang="ru-RU" sz="2400" b="1" i="1" dirty="0" smtClean="0"/>
              <a:t>.</a:t>
            </a:r>
            <a:endParaRPr lang="ru-RU" sz="2400" b="1" i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219" y="116632"/>
            <a:ext cx="39449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30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5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"/>
            <a:ext cx="60785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498850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05001" y="1268760"/>
            <a:ext cx="4731295" cy="483209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err="1" smtClean="0"/>
              <a:t>Прадід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письменника</a:t>
            </a:r>
            <a:r>
              <a:rPr lang="ru-RU" sz="2800" b="1" i="1" dirty="0" smtClean="0"/>
              <a:t>, Ян Гоголь, </a:t>
            </a:r>
            <a:r>
              <a:rPr lang="ru-RU" sz="2800" b="1" i="1" dirty="0" err="1" smtClean="0"/>
              <a:t>вихованець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Київської</a:t>
            </a:r>
            <a:r>
              <a:rPr lang="ru-RU" sz="2800" b="1" i="1" dirty="0" smtClean="0"/>
              <a:t>  </a:t>
            </a:r>
            <a:r>
              <a:rPr lang="ru-RU" sz="2800" b="1" i="1" dirty="0" err="1" smtClean="0"/>
              <a:t>академії</a:t>
            </a:r>
            <a:r>
              <a:rPr lang="ru-RU" sz="2800" b="1" i="1" dirty="0" smtClean="0"/>
              <a:t>, </a:t>
            </a:r>
            <a:r>
              <a:rPr lang="ru-RU" sz="2800" b="1" i="1" dirty="0" err="1" smtClean="0"/>
              <a:t>оселився</a:t>
            </a:r>
            <a:r>
              <a:rPr lang="ru-RU" sz="2800" b="1" i="1" dirty="0" smtClean="0"/>
              <a:t> в </a:t>
            </a:r>
            <a:r>
              <a:rPr lang="ru-RU" sz="2800" b="1" i="1" dirty="0" err="1" smtClean="0"/>
              <a:t>Полтавському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краї</a:t>
            </a:r>
            <a:r>
              <a:rPr lang="ru-RU" sz="2800" b="1" i="1" dirty="0" smtClean="0"/>
              <a:t>, і </a:t>
            </a:r>
            <a:r>
              <a:rPr lang="ru-RU" sz="2800" b="1" i="1" dirty="0" err="1" smtClean="0"/>
              <a:t>від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нього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пішло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прозвання</a:t>
            </a:r>
            <a:r>
              <a:rPr lang="ru-RU" sz="2800" b="1" i="1" dirty="0" smtClean="0"/>
              <a:t> "</a:t>
            </a:r>
            <a:r>
              <a:rPr lang="ru-RU" sz="2800" b="1" i="1" dirty="0" err="1" smtClean="0"/>
              <a:t>Гоголів-Яновських</a:t>
            </a:r>
            <a:r>
              <a:rPr lang="ru-RU" sz="2800" b="1" i="1" dirty="0" smtClean="0"/>
              <a:t>". Сам Гоголь, очевидно, не знав про </a:t>
            </a:r>
            <a:r>
              <a:rPr lang="ru-RU" sz="2800" b="1" i="1" dirty="0" err="1" smtClean="0"/>
              <a:t>походження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цього</a:t>
            </a:r>
            <a:r>
              <a:rPr lang="ru-RU" sz="2800" b="1" i="1" dirty="0" smtClean="0"/>
              <a:t> й </a:t>
            </a:r>
            <a:r>
              <a:rPr lang="ru-RU" sz="2800" b="1" i="1" dirty="0" err="1" smtClean="0"/>
              <a:t>згодом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відкинув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прізвище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Яновський</a:t>
            </a:r>
            <a:r>
              <a:rPr lang="ru-RU" sz="2800" b="1" i="1" dirty="0" smtClean="0"/>
              <a:t>, </a:t>
            </a:r>
            <a:r>
              <a:rPr lang="ru-RU" sz="2800" b="1" i="1" dirty="0" err="1" smtClean="0"/>
              <a:t>говорячи</a:t>
            </a:r>
            <a:r>
              <a:rPr lang="ru-RU" sz="2800" b="1" i="1" dirty="0" smtClean="0"/>
              <a:t>, </a:t>
            </a:r>
            <a:r>
              <a:rPr lang="ru-RU" sz="2800" b="1" i="1" dirty="0" err="1" smtClean="0"/>
              <a:t>що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його</a:t>
            </a:r>
            <a:r>
              <a:rPr lang="ru-RU" sz="2800" b="1" i="1" dirty="0" smtClean="0"/>
              <a:t> поляки </a:t>
            </a:r>
            <a:r>
              <a:rPr lang="ru-RU" sz="2800" b="1" i="1" dirty="0" err="1" smtClean="0"/>
              <a:t>видумали</a:t>
            </a:r>
            <a:r>
              <a:rPr lang="ru-RU" sz="2800" b="1" i="1" dirty="0" smtClean="0"/>
              <a:t>.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24367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5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27050"/>
            <a:ext cx="7632848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3284984"/>
            <a:ext cx="2047875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42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5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022"/>
            <a:ext cx="2536825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188640"/>
            <a:ext cx="6192688" cy="378565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indent="1428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>
                <a:latin typeface="Georgia" pitchFamily="18" charset="0"/>
                <a:ea typeface="Times New Roman" pitchFamily="18" charset="0"/>
                <a:cs typeface="Arial" pitchFamily="34" charset="0"/>
              </a:rPr>
              <a:t>Батько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Arial" pitchFamily="34" charset="0"/>
              </a:rPr>
              <a:t> М.В. Гоголя,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талановитий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оповідач</a:t>
            </a:r>
            <a:r>
              <a:rPr lang="ru-RU" sz="2400" b="1" dirty="0">
                <a:latin typeface="Georgia" pitchFamily="18" charset="0"/>
              </a:rPr>
              <a:t>  і любитель  театру,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Arial" pitchFamily="34" charset="0"/>
              </a:rPr>
              <a:t> Василь 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Arial" pitchFamily="34" charset="0"/>
              </a:rPr>
              <a:t>Опанасович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Arial" pitchFamily="34" charset="0"/>
              </a:rPr>
              <a:t>  Гоголь-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Arial" pitchFamily="34" charset="0"/>
              </a:rPr>
              <a:t>Яновський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Arial" pitchFamily="34" charset="0"/>
              </a:rPr>
              <a:t>, служив при  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Arial" pitchFamily="34" charset="0"/>
              </a:rPr>
              <a:t>Малоросійському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Arial" pitchFamily="34" charset="0"/>
              </a:rPr>
              <a:t>поштамті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400" b="1" dirty="0" err="1">
                <a:latin typeface="Georgia" pitchFamily="18" charset="0"/>
              </a:rPr>
              <a:t>Він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близько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зійшовся</a:t>
            </a:r>
            <a:r>
              <a:rPr lang="ru-RU" sz="2400" b="1" dirty="0">
                <a:latin typeface="Georgia" pitchFamily="18" charset="0"/>
              </a:rPr>
              <a:t> з далеким  родичем, </a:t>
            </a:r>
            <a:r>
              <a:rPr lang="ru-RU" sz="2400" b="1" dirty="0" err="1">
                <a:latin typeface="Georgia" pitchFamily="18" charset="0"/>
              </a:rPr>
              <a:t>колишнім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міністром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юстиції</a:t>
            </a:r>
            <a:r>
              <a:rPr lang="ru-RU" sz="2400" b="1" dirty="0">
                <a:latin typeface="Georgia" pitchFamily="18" charset="0"/>
              </a:rPr>
              <a:t> </a:t>
            </a:r>
          </a:p>
          <a:p>
            <a:pPr lvl="0" indent="1428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Georgia" pitchFamily="18" charset="0"/>
              </a:rPr>
              <a:t>Д. П. </a:t>
            </a:r>
            <a:r>
              <a:rPr lang="ru-RU" sz="2400" b="1" dirty="0" err="1">
                <a:latin typeface="Georgia" pitchFamily="18" charset="0"/>
              </a:rPr>
              <a:t>Трощинським</a:t>
            </a:r>
            <a:r>
              <a:rPr lang="ru-RU" sz="2400" b="1" dirty="0">
                <a:latin typeface="Georgia" pitchFamily="18" charset="0"/>
              </a:rPr>
              <a:t>, </a:t>
            </a:r>
            <a:r>
              <a:rPr lang="ru-RU" sz="2400" b="1" dirty="0" err="1">
                <a:latin typeface="Georgia" pitchFamily="18" charset="0"/>
              </a:rPr>
              <a:t>який</a:t>
            </a:r>
            <a:r>
              <a:rPr lang="ru-RU" sz="2400" b="1" dirty="0">
                <a:latin typeface="Georgia" pitchFamily="18" charset="0"/>
              </a:rPr>
              <a:t> жив в </a:t>
            </a:r>
            <a:r>
              <a:rPr lang="ru-RU" sz="2400" b="1" dirty="0" err="1">
                <a:latin typeface="Georgia" pitchFamily="18" charset="0"/>
              </a:rPr>
              <a:t>селі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Кибинці</a:t>
            </a:r>
            <a:r>
              <a:rPr lang="ru-RU" sz="2400" b="1" dirty="0">
                <a:latin typeface="Georgia" pitchFamily="18" charset="0"/>
              </a:rPr>
              <a:t>, </a:t>
            </a:r>
            <a:r>
              <a:rPr lang="ru-RU" sz="2400" b="1" dirty="0" err="1">
                <a:latin typeface="Georgia" pitchFamily="18" charset="0"/>
              </a:rPr>
              <a:t>неподалік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від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Василівки</a:t>
            </a:r>
            <a:r>
              <a:rPr lang="ru-RU" sz="2400" b="1" dirty="0">
                <a:latin typeface="Georgia" pitchFamily="18" charset="0"/>
              </a:rPr>
              <a:t>. </a:t>
            </a:r>
            <a:endParaRPr lang="ru-RU" sz="2400" b="1" dirty="0">
              <a:latin typeface="Georgia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007428"/>
            <a:ext cx="5112568" cy="2677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err="1">
                <a:latin typeface="Georgia" pitchFamily="18" charset="0"/>
              </a:rPr>
              <a:t>Багатий</a:t>
            </a:r>
            <a:r>
              <a:rPr lang="ru-RU" sz="2400" b="1" dirty="0">
                <a:latin typeface="Georgia" pitchFamily="18" charset="0"/>
              </a:rPr>
              <a:t> вельможа </a:t>
            </a:r>
            <a:r>
              <a:rPr lang="ru-RU" sz="2400" b="1" dirty="0" err="1">
                <a:latin typeface="Georgia" pitchFamily="18" charset="0"/>
              </a:rPr>
              <a:t>влаштував</a:t>
            </a:r>
            <a:r>
              <a:rPr lang="ru-RU" sz="2400" b="1" dirty="0">
                <a:latin typeface="Georgia" pitchFamily="18" charset="0"/>
              </a:rPr>
              <a:t> у </a:t>
            </a:r>
            <a:r>
              <a:rPr lang="ru-RU" sz="2400" b="1" dirty="0" err="1">
                <a:latin typeface="Georgia" pitchFamily="18" charset="0"/>
              </a:rPr>
              <a:t>своїй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садибі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домашній</a:t>
            </a:r>
            <a:r>
              <a:rPr lang="ru-RU" sz="2400" b="1" dirty="0">
                <a:latin typeface="Georgia" pitchFamily="18" charset="0"/>
              </a:rPr>
              <a:t> театр, де Василь </a:t>
            </a:r>
            <a:r>
              <a:rPr lang="ru-RU" sz="2400" b="1" dirty="0" err="1">
                <a:latin typeface="Georgia" pitchFamily="18" charset="0"/>
              </a:rPr>
              <a:t>Опанасович</a:t>
            </a:r>
            <a:r>
              <a:rPr lang="ru-RU" sz="2400" b="1" dirty="0">
                <a:latin typeface="Georgia" pitchFamily="18" charset="0"/>
              </a:rPr>
              <a:t> став </a:t>
            </a:r>
            <a:r>
              <a:rPr lang="ru-RU" sz="2400" b="1" dirty="0" err="1">
                <a:latin typeface="Georgia" pitchFamily="18" charset="0"/>
              </a:rPr>
              <a:t>режисером</a:t>
            </a:r>
            <a:r>
              <a:rPr lang="ru-RU" sz="2400" b="1" dirty="0">
                <a:latin typeface="Georgia" pitchFamily="18" charset="0"/>
              </a:rPr>
              <a:t> і </a:t>
            </a:r>
            <a:r>
              <a:rPr lang="ru-RU" sz="2400" b="1" dirty="0" err="1">
                <a:latin typeface="Georgia" pitchFamily="18" charset="0"/>
              </a:rPr>
              <a:t>актором</a:t>
            </a:r>
            <a:r>
              <a:rPr lang="ru-RU" sz="2400" b="1" dirty="0">
                <a:latin typeface="Georgia" pitchFamily="18" charset="0"/>
              </a:rPr>
              <a:t>. </a:t>
            </a:r>
            <a:r>
              <a:rPr lang="ru-RU" sz="2400" b="1" dirty="0" err="1">
                <a:latin typeface="Georgia" pitchFamily="18" charset="0"/>
              </a:rPr>
              <a:t>Він</a:t>
            </a:r>
            <a:r>
              <a:rPr lang="ru-RU" sz="2400" b="1" dirty="0">
                <a:latin typeface="Georgia" pitchFamily="18" charset="0"/>
              </a:rPr>
              <a:t> ставив для </a:t>
            </a:r>
            <a:r>
              <a:rPr lang="ru-RU" sz="2400" b="1" dirty="0" err="1">
                <a:latin typeface="Georgia" pitchFamily="18" charset="0"/>
              </a:rPr>
              <a:t>цього</a:t>
            </a:r>
            <a:r>
              <a:rPr lang="ru-RU" sz="2400" b="1" dirty="0">
                <a:latin typeface="Georgia" pitchFamily="18" charset="0"/>
              </a:rPr>
              <a:t> театру </a:t>
            </a:r>
            <a:r>
              <a:rPr lang="ru-RU" sz="2400" b="1" dirty="0" err="1">
                <a:latin typeface="Georgia" pitchFamily="18" charset="0"/>
              </a:rPr>
              <a:t>власні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комедії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українською</a:t>
            </a:r>
            <a:r>
              <a:rPr lang="ru-RU" sz="2400" b="1" dirty="0">
                <a:latin typeface="Georgia" pitchFamily="18" charset="0"/>
              </a:rPr>
              <a:t> </a:t>
            </a:r>
            <a:r>
              <a:rPr lang="ru-RU" sz="2400" b="1" dirty="0" err="1">
                <a:latin typeface="Georgia" pitchFamily="18" charset="0"/>
              </a:rPr>
              <a:t>мовою</a:t>
            </a:r>
            <a:r>
              <a:rPr lang="ru-RU" sz="2400" b="1" dirty="0">
                <a:latin typeface="Georg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878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53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766" y="116632"/>
            <a:ext cx="287876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116632"/>
            <a:ext cx="350597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Мати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Гоголя, 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Марія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Іванівна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Косяровська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була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видана 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заміж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віці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чотирнадцяти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років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у 1805 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році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. Наречений 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був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удвічі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старший за 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неї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. Вона 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була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жінкою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релігійною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і </a:t>
            </a:r>
            <a:r>
              <a:rPr lang="ru-RU" sz="2400" b="1" dirty="0" err="1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вразливою</a:t>
            </a:r>
            <a:r>
              <a:rPr lang="ru-RU" sz="2400" b="1" dirty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Georgia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4365104"/>
            <a:ext cx="6264696" cy="2308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З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дитинства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запам'яталися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 Гоголю 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розповіді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матері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 про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загибель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світу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 і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Страшний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 суд, про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пекельні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 муки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грішників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, про сходи,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якими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спускаються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 з неба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янголи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 і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подають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 руку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душі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kern="0" normalizeH="0" baseline="0" noProof="0" dirty="0" err="1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померлого</a:t>
            </a:r>
            <a:r>
              <a:rPr kumimoji="0" lang="ru-RU" sz="2400" b="1" i="0" u="none" strike="noStrike" kern="0" normalizeH="0" baseline="0" noProof="0" dirty="0" smtClean="0">
                <a:uLnTx/>
                <a:uFillTx/>
                <a:latin typeface="Georgia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1" i="0" u="none" strike="noStrike" kern="0" normalizeH="0" baseline="0" noProof="0" dirty="0" smtClean="0">
              <a:uLnTx/>
              <a:uFillTx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04"/>
            <a:ext cx="2573920" cy="36544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2" y="3429001"/>
            <a:ext cx="2171700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00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1140</Words>
  <Application>Microsoft Office PowerPoint</Application>
  <PresentationFormat>Экран (4:3)</PresentationFormat>
  <Paragraphs>46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29</cp:revision>
  <dcterms:created xsi:type="dcterms:W3CDTF">2022-01-03T07:29:25Z</dcterms:created>
  <dcterms:modified xsi:type="dcterms:W3CDTF">2022-01-03T09:20:42Z</dcterms:modified>
</cp:coreProperties>
</file>