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4" r:id="rId5"/>
    <p:sldId id="266" r:id="rId6"/>
    <p:sldId id="261" r:id="rId7"/>
    <p:sldId id="262" r:id="rId8"/>
    <p:sldId id="263" r:id="rId9"/>
    <p:sldId id="285" r:id="rId10"/>
    <p:sldId id="265" r:id="rId11"/>
    <p:sldId id="276" r:id="rId12"/>
    <p:sldId id="269" r:id="rId13"/>
    <p:sldId id="280" r:id="rId14"/>
    <p:sldId id="268" r:id="rId15"/>
    <p:sldId id="287" r:id="rId16"/>
    <p:sldId id="288" r:id="rId17"/>
    <p:sldId id="291" r:id="rId18"/>
    <p:sldId id="279" r:id="rId19"/>
    <p:sldId id="297" r:id="rId20"/>
    <p:sldId id="292" r:id="rId21"/>
    <p:sldId id="284" r:id="rId22"/>
    <p:sldId id="293" r:id="rId23"/>
    <p:sldId id="275" r:id="rId24"/>
    <p:sldId id="274" r:id="rId25"/>
    <p:sldId id="282" r:id="rId26"/>
    <p:sldId id="289" r:id="rId27"/>
    <p:sldId id="294" r:id="rId28"/>
    <p:sldId id="295" r:id="rId29"/>
    <p:sldId id="296" r:id="rId30"/>
    <p:sldId id="286" r:id="rId31"/>
    <p:sldId id="298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0" y="-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24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5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59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21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5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41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813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4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3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78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67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2CAE4-ADA9-414F-BCB8-8CB7258E7B7F}" type="datetimeFigureOut">
              <a:rPr lang="ru-RU" smtClean="0"/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37909-69C0-437B-BC7D-3916DE8FC5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3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771551"/>
            <a:ext cx="8496944" cy="192878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Кочові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Причорномор`я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тисячоліття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н. е.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94013"/>
            <a:ext cx="5112568" cy="292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71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 b="19041"/>
          <a:stretch/>
        </p:blipFill>
        <p:spPr bwMode="auto">
          <a:xfrm>
            <a:off x="539552" y="0"/>
            <a:ext cx="8028384" cy="514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23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5486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err="1" smtClean="0"/>
              <a:t>Кімерійці</a:t>
            </a:r>
            <a:r>
              <a:rPr lang="uk-UA" sz="2800" dirty="0" smtClean="0"/>
              <a:t> </a:t>
            </a:r>
            <a:r>
              <a:rPr lang="uk-UA" sz="2800" dirty="0" smtClean="0"/>
              <a:t>створили першу власне кочову культуру в степах Північного Причорномор'я . Основою їхнього господарства було кочове скотарство, провідна роль у якому належала конярству, що забезпечувало засобами пересування </a:t>
            </a:r>
            <a:r>
              <a:rPr lang="uk-UA" sz="2800" dirty="0" err="1" smtClean="0"/>
              <a:t>кімерійських</a:t>
            </a:r>
            <a:r>
              <a:rPr lang="uk-UA" sz="2800" dirty="0" smtClean="0"/>
              <a:t> воїнів і пастухів, a також давало значну частину продуктів харчування —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дивними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доярaми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кобилиць і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молокоїдaми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dirty="0" smtClean="0"/>
              <a:t>звуться в «</a:t>
            </a:r>
            <a:r>
              <a:rPr lang="uk-UA" sz="2800" dirty="0" err="1" smtClean="0"/>
              <a:t>Іліaді</a:t>
            </a:r>
            <a:r>
              <a:rPr lang="uk-UA" sz="2800" dirty="0" smtClean="0"/>
              <a:t>» далекі мешканці північно причорноморських степів.</a:t>
            </a:r>
            <a:endParaRPr lang="uk-UA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91286"/>
            <a:ext cx="2016224" cy="113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25" y="4003675"/>
            <a:ext cx="20113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77" y="3990034"/>
            <a:ext cx="20113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14" y="4003675"/>
            <a:ext cx="20113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3991286"/>
            <a:ext cx="100568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253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Український форум iсторii та антропологiї Кімерійці на території Украї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6580"/>
            <a:ext cx="2016224" cy="2411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Уральский Краевед - Тарханку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84" y="184957"/>
            <a:ext cx="4653758" cy="24120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107504" y="2715766"/>
            <a:ext cx="8858694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/>
              <a:t>Набір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озброєння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кімерійців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складався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лука та </a:t>
            </a:r>
            <a:r>
              <a:rPr lang="ru-RU" sz="2800" b="1" dirty="0" err="1" smtClean="0"/>
              <a:t>стріл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виготовлених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бронзи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рідше</a:t>
            </a:r>
            <a:r>
              <a:rPr lang="ru-RU" sz="2800" b="1" dirty="0" smtClean="0"/>
              <a:t> — </a:t>
            </a:r>
            <a:r>
              <a:rPr lang="ru-RU" sz="2800" b="1" dirty="0" err="1" smtClean="0"/>
              <a:t>із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заліза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кістки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залізного</a:t>
            </a:r>
            <a:r>
              <a:rPr lang="ru-RU" sz="2800" b="1" dirty="0" smtClean="0"/>
              <a:t> меча (</a:t>
            </a:r>
            <a:r>
              <a:rPr lang="ru-RU" sz="2800" b="1" dirty="0" err="1" smtClean="0"/>
              <a:t>іноді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завдовшки</a:t>
            </a:r>
            <a:r>
              <a:rPr lang="ru-RU" sz="2800" b="1" dirty="0" smtClean="0"/>
              <a:t> до 1 м) </a:t>
            </a:r>
            <a:r>
              <a:rPr lang="ru-RU" sz="2800" b="1" dirty="0" err="1" smtClean="0"/>
              <a:t>чи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кинджала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списа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масивним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залізним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вістрям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Воїнські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аксесуари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доповнював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кам'яний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точильний</a:t>
            </a:r>
            <a:r>
              <a:rPr lang="ru-RU" sz="2800" b="1" dirty="0" smtClean="0"/>
              <a:t> брусок — оселок.</a:t>
            </a:r>
            <a:endParaRPr lang="ru-RU" sz="2800" b="1" dirty="0"/>
          </a:p>
        </p:txBody>
      </p:sp>
      <p:pic>
        <p:nvPicPr>
          <p:cNvPr id="13314" name="Picture 2" descr="http://www.bizslovo.org/content/images/stories/torop/istoriya_nikopolya/sk_poh_rel/sk_poh_rel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3799" y="186022"/>
            <a:ext cx="1972399" cy="24110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369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7494"/>
            <a:ext cx="878497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Кіммерійці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першими на землях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почали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плавити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залізо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робити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нього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вироби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уявите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кіммерійця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неодмінно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побачите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воїном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розлучається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конем.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Кінь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кочівника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товаришем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помічником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рятівником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потреби. Але,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надаючи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перевагу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скотарству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кіммерійці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потроху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навчалися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рільництву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войовничі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мешканці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півдня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жили племенами,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об'єднувались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племінні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державного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об'єднання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стояв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Панували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кіммерійці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українських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степах до </a:t>
            </a: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до н. е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сходу не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прийшли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скіфи</a:t>
            </a: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785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ведение Актуальность данной темы состоит в том что одной из главных сложностей в изучении киммерийск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66379"/>
            <a:ext cx="2857520" cy="21980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" name="Picture 2" descr="Предмети озброєння та кінської збруї з кіммерійських похован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144" y="171455"/>
            <a:ext cx="2809552" cy="2196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96" name="Picture 4" descr="Отдых на Азовском море в станице Голубицкая достопримечательност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3280" y="2649331"/>
            <a:ext cx="3744416" cy="2296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Ольшана. Поховання шляхетного юнакакіммерійця. Початок VII ст. до н. е.  Реконструкція. Наддніпрянщи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680" y="2643758"/>
            <a:ext cx="3655457" cy="2296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2" descr="KIM2_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345968" y="369420"/>
            <a:ext cx="2199563" cy="17880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092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262471" y="699542"/>
            <a:ext cx="56927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marL="514350" indent="-514350" algn="just">
              <a:buAutoNum type="arabicPeriod"/>
            </a:pP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Знайдіть  </a:t>
            </a:r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та  покажіть  на  карті  місце  розселення  кіммерійців. </a:t>
            </a:r>
            <a:endParaRPr lang="uk-UA" alt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>
              <a:buAutoNum type="arabicPeriod"/>
            </a:pP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З </a:t>
            </a:r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яких історичних джерел ми можемо дізнатися про </a:t>
            </a: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кіммерійців?</a:t>
            </a:r>
          </a:p>
          <a:p>
            <a:pPr marL="514350" indent="-514350" algn="just">
              <a:buAutoNum type="arabicPeriod"/>
            </a:pP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Назвіть </a:t>
            </a:r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основні заняття </a:t>
            </a: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кіммерійців.</a:t>
            </a:r>
          </a:p>
          <a:p>
            <a:pPr marL="514350" indent="-514350" algn="just">
              <a:buAutoNum type="arabicPeriod"/>
            </a:pPr>
            <a:r>
              <a:rPr lang="uk-UA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Розкажіть </a:t>
            </a:r>
            <a:r>
              <a:rPr lang="uk-UA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про їх державний устрій.</a:t>
            </a:r>
            <a:endParaRPr lang="ru-RU" alt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4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7494"/>
            <a:ext cx="2016225" cy="259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6372225" y="3003798"/>
            <a:ext cx="2700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uk-UA" altLang="ru-RU" b="1" dirty="0">
                <a:solidFill>
                  <a:srgbClr val="000000"/>
                </a:solidFill>
              </a:rPr>
              <a:t>Кіммерійські    воїни</a:t>
            </a:r>
            <a:endParaRPr lang="ru-RU" alt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0123" y="1491630"/>
            <a:ext cx="3826768" cy="216024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Скіфія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ІІ ст. до н. е .- ІІІ ст. 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е.)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12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15566"/>
            <a:ext cx="6048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Скіфи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/>
              <a:t>були</a:t>
            </a:r>
            <a:r>
              <a:rPr lang="ru-RU" sz="2800" dirty="0"/>
              <a:t> </a:t>
            </a:r>
            <a:r>
              <a:rPr lang="ru-RU" sz="2800" dirty="0" err="1"/>
              <a:t>кочівниками</a:t>
            </a:r>
            <a:r>
              <a:rPr lang="ru-RU" sz="2800" dirty="0"/>
              <a:t>. Вони </a:t>
            </a:r>
            <a:r>
              <a:rPr lang="ru-RU" sz="2800" dirty="0" err="1"/>
              <a:t>спромоглися</a:t>
            </a:r>
            <a:r>
              <a:rPr lang="ru-RU" sz="2800" dirty="0"/>
              <a:t> </a:t>
            </a:r>
            <a:r>
              <a:rPr lang="ru-RU" sz="2800" dirty="0" err="1"/>
              <a:t>подолати</a:t>
            </a:r>
            <a:r>
              <a:rPr lang="ru-RU" sz="2800" dirty="0"/>
              <a:t> </a:t>
            </a:r>
            <a:r>
              <a:rPr lang="ru-RU" sz="2800" dirty="0" err="1"/>
              <a:t>опір</a:t>
            </a:r>
            <a:r>
              <a:rPr lang="ru-RU" sz="2800" dirty="0"/>
              <a:t> </a:t>
            </a:r>
            <a:r>
              <a:rPr lang="ru-RU" sz="2800" dirty="0" err="1"/>
              <a:t>кіммерійців</a:t>
            </a:r>
            <a:r>
              <a:rPr lang="ru-RU" sz="2800" dirty="0"/>
              <a:t> </a:t>
            </a:r>
            <a:r>
              <a:rPr lang="ru-RU" sz="2800" dirty="0" err="1"/>
              <a:t>завдяки</a:t>
            </a:r>
            <a:r>
              <a:rPr lang="ru-RU" sz="2800" dirty="0"/>
              <a:t> </a:t>
            </a:r>
            <a:r>
              <a:rPr lang="ru-RU" sz="2800" dirty="0" err="1"/>
              <a:t>своїй</a:t>
            </a:r>
            <a:r>
              <a:rPr lang="ru-RU" sz="2800" dirty="0"/>
              <a:t> </a:t>
            </a:r>
            <a:r>
              <a:rPr lang="ru-RU" sz="2800" dirty="0" err="1"/>
              <a:t>чисельності</a:t>
            </a:r>
            <a:r>
              <a:rPr lang="ru-RU" sz="2800" dirty="0"/>
              <a:t>, </a:t>
            </a:r>
            <a:r>
              <a:rPr lang="ru-RU" sz="2800" dirty="0" err="1"/>
              <a:t>єдності</a:t>
            </a:r>
            <a:r>
              <a:rPr lang="ru-RU" sz="2800" dirty="0"/>
              <a:t> й </a:t>
            </a:r>
            <a:r>
              <a:rPr lang="ru-RU" sz="2800" dirty="0" err="1"/>
              <a:t>організованості</a:t>
            </a:r>
            <a:r>
              <a:rPr lang="ru-RU" sz="2800" dirty="0"/>
              <a:t>. Коли Геродот у V ст. до н. є. написав про </a:t>
            </a:r>
            <a:r>
              <a:rPr lang="ru-RU" sz="2800" dirty="0" err="1"/>
              <a:t>скіфів</a:t>
            </a:r>
            <a:r>
              <a:rPr lang="ru-RU" sz="2800" dirty="0"/>
              <a:t>, </a:t>
            </a:r>
            <a:r>
              <a:rPr lang="ru-RU" sz="2800" dirty="0" err="1"/>
              <a:t>він</a:t>
            </a:r>
            <a:r>
              <a:rPr lang="ru-RU" sz="2800" dirty="0"/>
              <a:t> </a:t>
            </a:r>
            <a:r>
              <a:rPr lang="ru-RU" sz="2800" dirty="0" err="1"/>
              <a:t>вважав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ті</a:t>
            </a:r>
            <a:r>
              <a:rPr lang="ru-RU" sz="2800" dirty="0"/>
              <a:t> </a:t>
            </a:r>
            <a:r>
              <a:rPr lang="ru-RU" sz="2800" dirty="0" err="1"/>
              <a:t>поділяються</a:t>
            </a:r>
            <a:r>
              <a:rPr lang="ru-RU" sz="2800" dirty="0"/>
              <a:t> на </a:t>
            </a:r>
            <a:r>
              <a:rPr lang="ru-RU" sz="2800" dirty="0" err="1" smtClean="0"/>
              <a:t>скіфів-орачів</a:t>
            </a:r>
            <a:r>
              <a:rPr lang="ru-RU" sz="2800" dirty="0"/>
              <a:t>, </a:t>
            </a:r>
            <a:r>
              <a:rPr lang="ru-RU" sz="2800" dirty="0" err="1"/>
              <a:t>скіфів-кочівників</a:t>
            </a:r>
            <a:r>
              <a:rPr lang="ru-RU" sz="2800" dirty="0"/>
              <a:t> та </a:t>
            </a:r>
            <a:r>
              <a:rPr lang="ru-RU" sz="2800" dirty="0" err="1"/>
              <a:t>царських</a:t>
            </a:r>
            <a:r>
              <a:rPr lang="ru-RU" sz="2800" dirty="0"/>
              <a:t> </a:t>
            </a:r>
            <a:r>
              <a:rPr lang="ru-RU" sz="2800" dirty="0" err="1"/>
              <a:t>скіфів</a:t>
            </a:r>
            <a:r>
              <a:rPr lang="ru-RU" sz="2800" dirty="0"/>
              <a:t>.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31590"/>
            <a:ext cx="292050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25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15394"/>
          <a:stretch/>
        </p:blipFill>
        <p:spPr>
          <a:xfrm>
            <a:off x="367495" y="1"/>
            <a:ext cx="83809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2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3478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/>
              <a:t>Скіфи</a:t>
            </a:r>
            <a:r>
              <a:rPr lang="ru-RU" sz="2800" dirty="0"/>
              <a:t> </a:t>
            </a:r>
            <a:r>
              <a:rPr lang="ru-RU" sz="2800" dirty="0" err="1"/>
              <a:t>міцно</a:t>
            </a:r>
            <a:r>
              <a:rPr lang="ru-RU" sz="2800" dirty="0"/>
              <a:t> </a:t>
            </a:r>
            <a:r>
              <a:rPr lang="ru-RU" sz="2800" dirty="0" err="1"/>
              <a:t>утримували</a:t>
            </a:r>
            <a:r>
              <a:rPr lang="ru-RU" sz="2800" dirty="0"/>
              <a:t> свою </a:t>
            </a:r>
            <a:r>
              <a:rPr lang="ru-RU" sz="2800" dirty="0" err="1"/>
              <a:t>територію</a:t>
            </a:r>
            <a:r>
              <a:rPr lang="ru-RU" sz="2800" dirty="0"/>
              <a:t> на </a:t>
            </a:r>
            <a:r>
              <a:rPr lang="ru-RU" sz="2800" dirty="0" err="1"/>
              <a:t>північ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Чорного</a:t>
            </a:r>
            <a:r>
              <a:rPr lang="ru-RU" sz="2800" dirty="0"/>
              <a:t> моря. Геродот </a:t>
            </a:r>
            <a:r>
              <a:rPr lang="ru-RU" sz="2800" dirty="0" err="1"/>
              <a:t>розповідає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вони жили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ріки</a:t>
            </a:r>
            <a:r>
              <a:rPr lang="ru-RU" sz="2800" dirty="0"/>
              <a:t> </a:t>
            </a:r>
            <a:r>
              <a:rPr lang="ru-RU" sz="2800" dirty="0" err="1"/>
              <a:t>Істр</a:t>
            </a:r>
            <a:r>
              <a:rPr lang="ru-RU" sz="2800" dirty="0"/>
              <a:t> (Дунай) на </a:t>
            </a:r>
            <a:r>
              <a:rPr lang="ru-RU" sz="2800" dirty="0" err="1"/>
              <a:t>заході</a:t>
            </a:r>
            <a:r>
              <a:rPr lang="ru-RU" sz="2800" dirty="0"/>
              <a:t> і далеко за озеро </a:t>
            </a:r>
            <a:r>
              <a:rPr lang="ru-RU" sz="2800" dirty="0" err="1"/>
              <a:t>Меотида</a:t>
            </a:r>
            <a:r>
              <a:rPr lang="ru-RU" sz="2800" dirty="0"/>
              <a:t> (</a:t>
            </a:r>
            <a:r>
              <a:rPr lang="ru-RU" sz="2800" dirty="0" err="1"/>
              <a:t>Азовське</a:t>
            </a:r>
            <a:r>
              <a:rPr lang="ru-RU" sz="2800" dirty="0"/>
              <a:t> море) на </a:t>
            </a:r>
            <a:r>
              <a:rPr lang="ru-RU" sz="2800" dirty="0" err="1"/>
              <a:t>сході</a:t>
            </a:r>
            <a:r>
              <a:rPr lang="ru-RU" sz="2800" dirty="0"/>
              <a:t>. На </a:t>
            </a:r>
            <a:r>
              <a:rPr lang="ru-RU" sz="2800" dirty="0" err="1"/>
              <a:t>півночі</a:t>
            </a:r>
            <a:r>
              <a:rPr lang="ru-RU" sz="2800" dirty="0"/>
              <a:t> </a:t>
            </a:r>
            <a:r>
              <a:rPr lang="ru-RU" sz="2800" dirty="0" err="1"/>
              <a:t>їхні</a:t>
            </a:r>
            <a:r>
              <a:rPr lang="ru-RU" sz="2800" dirty="0"/>
              <a:t> </a:t>
            </a:r>
            <a:r>
              <a:rPr lang="ru-RU" sz="2800" dirty="0" err="1"/>
              <a:t>землі</a:t>
            </a:r>
            <a:r>
              <a:rPr lang="ru-RU" sz="2800" dirty="0"/>
              <a:t> </a:t>
            </a:r>
            <a:r>
              <a:rPr lang="ru-RU" sz="2800" dirty="0" err="1"/>
              <a:t>простягалися</a:t>
            </a:r>
            <a:r>
              <a:rPr lang="ru-RU" sz="2800" dirty="0"/>
              <a:t> до </a:t>
            </a:r>
            <a:r>
              <a:rPr lang="ru-RU" sz="2800" dirty="0" err="1"/>
              <a:t>Десни</a:t>
            </a:r>
            <a:r>
              <a:rPr lang="ru-RU" sz="2800" dirty="0"/>
              <a:t>. </a:t>
            </a:r>
            <a:r>
              <a:rPr lang="ru-RU" sz="2800" dirty="0" err="1"/>
              <a:t>Скіфи</a:t>
            </a:r>
            <a:r>
              <a:rPr lang="ru-RU" sz="2800" dirty="0"/>
              <a:t> </a:t>
            </a:r>
            <a:r>
              <a:rPr lang="ru-RU" sz="2800" dirty="0" err="1"/>
              <a:t>постійно</a:t>
            </a:r>
            <a:r>
              <a:rPr lang="ru-RU" sz="2800" dirty="0"/>
              <a:t> </a:t>
            </a:r>
            <a:r>
              <a:rPr lang="ru-RU" sz="2800" dirty="0" err="1"/>
              <a:t>воювали</a:t>
            </a:r>
            <a:r>
              <a:rPr lang="ru-RU" sz="2800" dirty="0"/>
              <a:t> і жили за </a:t>
            </a:r>
            <a:r>
              <a:rPr lang="ru-RU" sz="2800" dirty="0" err="1"/>
              <a:t>рахунок</a:t>
            </a:r>
            <a:r>
              <a:rPr lang="ru-RU" sz="2800" dirty="0"/>
              <a:t> </a:t>
            </a:r>
            <a:r>
              <a:rPr lang="ru-RU" sz="2800" dirty="0" err="1"/>
              <a:t>здобичі</a:t>
            </a:r>
            <a:r>
              <a:rPr lang="ru-RU" sz="2800" dirty="0"/>
              <a:t>, часто </a:t>
            </a:r>
            <a:r>
              <a:rPr lang="ru-RU" sz="2800" dirty="0" err="1"/>
              <a:t>втручалися</a:t>
            </a:r>
            <a:r>
              <a:rPr lang="ru-RU" sz="2800" dirty="0"/>
              <a:t> в </a:t>
            </a:r>
            <a:r>
              <a:rPr lang="ru-RU" sz="2800" dirty="0" err="1"/>
              <a:t>боротьбу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державами </a:t>
            </a:r>
            <a:r>
              <a:rPr lang="ru-RU" sz="2800" dirty="0" err="1"/>
              <a:t>Малої</a:t>
            </a:r>
            <a:r>
              <a:rPr lang="ru-RU" sz="2800" dirty="0"/>
              <a:t> </a:t>
            </a:r>
            <a:r>
              <a:rPr lang="ru-RU" sz="2800" dirty="0" err="1"/>
              <a:t>Азії</a:t>
            </a:r>
            <a:r>
              <a:rPr lang="ru-RU" sz="2800" dirty="0"/>
              <a:t>. </a:t>
            </a:r>
            <a:r>
              <a:rPr lang="ru-RU" sz="2800" dirty="0" err="1"/>
              <a:t>Скіфські</a:t>
            </a:r>
            <a:r>
              <a:rPr lang="ru-RU" sz="2800" dirty="0"/>
              <a:t> </a:t>
            </a:r>
            <a:r>
              <a:rPr lang="ru-RU" sz="2800" dirty="0" err="1"/>
              <a:t>воїни-кочівники</a:t>
            </a:r>
            <a:r>
              <a:rPr lang="ru-RU" sz="2800" dirty="0"/>
              <a:t> </a:t>
            </a:r>
            <a:r>
              <a:rPr lang="ru-RU" sz="2800" dirty="0" err="1"/>
              <a:t>відзначалися</a:t>
            </a:r>
            <a:r>
              <a:rPr lang="ru-RU" sz="2800" dirty="0"/>
              <a:t> </a:t>
            </a:r>
            <a:r>
              <a:rPr lang="ru-RU" sz="2800" dirty="0" err="1"/>
              <a:t>жорстокістю</a:t>
            </a:r>
            <a:r>
              <a:rPr lang="ru-RU" sz="2800" dirty="0"/>
              <a:t> в бою. Головною ударною силою </a:t>
            </a:r>
            <a:r>
              <a:rPr lang="ru-RU" sz="2800" dirty="0" err="1"/>
              <a:t>була</a:t>
            </a:r>
            <a:r>
              <a:rPr lang="ru-RU" sz="2800" dirty="0"/>
              <a:t> </a:t>
            </a:r>
            <a:r>
              <a:rPr lang="ru-RU" sz="2800" dirty="0" err="1"/>
              <a:t>кіннота</a:t>
            </a:r>
            <a:r>
              <a:rPr lang="ru-RU" sz="2800" dirty="0"/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97" y="4116251"/>
            <a:ext cx="1641703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54" y="4095713"/>
            <a:ext cx="1641703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51" y="4088848"/>
            <a:ext cx="1641703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703" y="4095713"/>
            <a:ext cx="1641703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13"/>
            <a:ext cx="1641703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 bwMode="auto">
          <a:xfrm>
            <a:off x="6555258" y="4116251"/>
            <a:ext cx="947040" cy="1047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4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Археологічна періодизація історії</a:t>
            </a:r>
            <a:endParaRPr lang="uk-UA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081316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ам'яний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 млн. р. до н. е. -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р. до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Blip>
                <a:blip r:embed="rId2"/>
              </a:buBlip>
            </a:pP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ідно-кам'яний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IV-III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р. до н. 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7200" indent="-457200">
              <a:buBlip>
                <a:blip r:embed="rId2"/>
              </a:buBlip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Бронзовий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III-I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р. до н. 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Blip>
                <a:blip r:embed="rId2"/>
              </a:buBlip>
            </a:pP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Ранній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залізний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І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тис. р. до н. 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6383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Поява</a:t>
            </a:r>
            <a:r>
              <a:rPr lang="ru-RU" sz="2800" b="1" dirty="0"/>
              <a:t> </a:t>
            </a:r>
            <a:r>
              <a:rPr lang="ru-RU" sz="2800" b="1" dirty="0" err="1"/>
              <a:t>заліза</a:t>
            </a:r>
            <a:r>
              <a:rPr lang="ru-RU" sz="2800" b="1" dirty="0"/>
              <a:t> в </a:t>
            </a:r>
            <a:r>
              <a:rPr lang="ru-RU" sz="2800" b="1" dirty="0" err="1"/>
              <a:t>Україні</a:t>
            </a:r>
            <a:r>
              <a:rPr lang="ru-RU" sz="2800" b="1" dirty="0"/>
              <a:t> </a:t>
            </a:r>
            <a:r>
              <a:rPr lang="ru-RU" sz="2800" b="1" dirty="0" err="1"/>
              <a:t>збіглася</a:t>
            </a:r>
            <a:r>
              <a:rPr lang="ru-RU" sz="2800" b="1" dirty="0"/>
              <a:t> з приходом </a:t>
            </a:r>
            <a:r>
              <a:rPr lang="ru-RU" sz="2800" b="1" dirty="0" err="1"/>
              <a:t>кочовиків</a:t>
            </a:r>
            <a:r>
              <a:rPr lang="ru-RU" sz="2800" b="1" dirty="0"/>
              <a:t> </a:t>
            </a:r>
            <a:r>
              <a:rPr lang="ru-RU" sz="2800" b="1" dirty="0" err="1"/>
              <a:t>зі</a:t>
            </a:r>
            <a:r>
              <a:rPr lang="ru-RU" sz="2800" b="1" dirty="0"/>
              <a:t> </a:t>
            </a:r>
            <a:r>
              <a:rPr lang="ru-RU" sz="2800" b="1" dirty="0" smtClean="0"/>
              <a:t>Сходу </a:t>
            </a:r>
            <a:r>
              <a:rPr lang="ru-RU" sz="2800" b="1" dirty="0"/>
              <a:t>на початку І тис. до н. е.</a:t>
            </a:r>
          </a:p>
        </p:txBody>
      </p:sp>
    </p:spTree>
    <p:extLst>
      <p:ext uri="{BB962C8B-B14F-4D97-AF65-F5344CB8AC3E}">
        <p14:creationId xmlns:p14="http://schemas.microsoft.com/office/powerpoint/2010/main" val="2166093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11510"/>
            <a:ext cx="5760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/>
              <a:t>Свої</a:t>
            </a:r>
            <a:r>
              <a:rPr lang="ru-RU" sz="2800" dirty="0" smtClean="0"/>
              <a:t> </a:t>
            </a:r>
            <a:r>
              <a:rPr lang="ru-RU" sz="2800" dirty="0" err="1"/>
              <a:t>поселення</a:t>
            </a:r>
            <a:r>
              <a:rPr lang="ru-RU" sz="2800" dirty="0"/>
              <a:t> вони </a:t>
            </a:r>
            <a:r>
              <a:rPr lang="ru-RU" sz="2800" dirty="0" err="1"/>
              <a:t>облаштовували</a:t>
            </a:r>
            <a:r>
              <a:rPr lang="ru-RU" sz="2800" dirty="0"/>
              <a:t> на </a:t>
            </a:r>
            <a:r>
              <a:rPr lang="ru-RU" sz="2800" dirty="0" err="1"/>
              <a:t>пагорбах</a:t>
            </a:r>
            <a:r>
              <a:rPr lang="ru-RU" sz="2800" dirty="0"/>
              <a:t>, </a:t>
            </a:r>
            <a:r>
              <a:rPr lang="ru-RU" sz="2800" dirty="0" err="1"/>
              <a:t>зручних</a:t>
            </a:r>
            <a:r>
              <a:rPr lang="ru-RU" sz="2800" dirty="0"/>
              <a:t> для оборони,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були</a:t>
            </a:r>
            <a:r>
              <a:rPr lang="ru-RU" sz="2800" dirty="0"/>
              <a:t> </a:t>
            </a:r>
            <a:r>
              <a:rPr lang="ru-RU" sz="2800" dirty="0" err="1"/>
              <a:t>оточені</a:t>
            </a:r>
            <a:r>
              <a:rPr lang="ru-RU" sz="2800" dirty="0"/>
              <a:t> </a:t>
            </a:r>
            <a:r>
              <a:rPr lang="ru-RU" sz="2800" dirty="0" err="1"/>
              <a:t>земляними</a:t>
            </a:r>
            <a:r>
              <a:rPr lang="ru-RU" sz="2800" dirty="0"/>
              <a:t> валами і </a:t>
            </a:r>
            <a:r>
              <a:rPr lang="ru-RU" sz="2800" dirty="0" err="1"/>
              <a:t>ровами</a:t>
            </a:r>
            <a:r>
              <a:rPr lang="ru-RU" sz="2800" dirty="0"/>
              <a:t>. </a:t>
            </a:r>
            <a:r>
              <a:rPr lang="ru-RU" sz="2800" dirty="0" err="1"/>
              <a:t>Цей</a:t>
            </a:r>
            <a:r>
              <a:rPr lang="ru-RU" sz="2800" dirty="0"/>
              <a:t> народ </a:t>
            </a:r>
            <a:r>
              <a:rPr lang="ru-RU" sz="2800" dirty="0" err="1"/>
              <a:t>славився</a:t>
            </a:r>
            <a:r>
              <a:rPr lang="ru-RU" sz="2800" dirty="0"/>
              <a:t> </a:t>
            </a:r>
            <a:r>
              <a:rPr lang="ru-RU" sz="2800" dirty="0" err="1"/>
              <a:t>високою</a:t>
            </a:r>
            <a:r>
              <a:rPr lang="ru-RU" sz="2800" dirty="0"/>
              <a:t> </a:t>
            </a:r>
            <a:r>
              <a:rPr lang="ru-RU" sz="2800" dirty="0" err="1"/>
              <a:t>майстерністю</a:t>
            </a:r>
            <a:r>
              <a:rPr lang="ru-RU" sz="2800" dirty="0"/>
              <a:t> </a:t>
            </a:r>
            <a:r>
              <a:rPr lang="ru-RU" sz="2800" dirty="0" err="1"/>
              <a:t>ремісників</a:t>
            </a:r>
            <a:r>
              <a:rPr lang="ru-RU" sz="2800" dirty="0"/>
              <a:t>. Особливо </a:t>
            </a:r>
            <a:r>
              <a:rPr lang="ru-RU" sz="2800" dirty="0" err="1"/>
              <a:t>поширеним</a:t>
            </a:r>
            <a:r>
              <a:rPr lang="ru-RU" sz="2800" dirty="0"/>
              <a:t> </a:t>
            </a:r>
            <a:r>
              <a:rPr lang="ru-RU" sz="2800" dirty="0" err="1"/>
              <a:t>було</a:t>
            </a:r>
            <a:r>
              <a:rPr lang="ru-RU" sz="2800" dirty="0"/>
              <a:t> </a:t>
            </a:r>
            <a:r>
              <a:rPr lang="ru-RU" sz="2800" dirty="0" err="1"/>
              <a:t>ковальство</a:t>
            </a:r>
            <a:r>
              <a:rPr lang="ru-RU" sz="2800" dirty="0"/>
              <a:t>, гончарство, </a:t>
            </a:r>
            <a:r>
              <a:rPr lang="ru-RU" sz="2800" dirty="0" err="1"/>
              <a:t>ткацтво</a:t>
            </a:r>
            <a:r>
              <a:rPr lang="ru-RU" sz="2800" dirty="0"/>
              <a:t>. Разом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залізом</a:t>
            </a:r>
            <a:r>
              <a:rPr lang="ru-RU" sz="2800" dirty="0"/>
              <a:t> </a:t>
            </a:r>
            <a:r>
              <a:rPr lang="ru-RU" sz="2800" dirty="0" err="1"/>
              <a:t>скіфи</a:t>
            </a:r>
            <a:r>
              <a:rPr lang="ru-RU" sz="2800" dirty="0"/>
              <a:t> </a:t>
            </a:r>
            <a:r>
              <a:rPr lang="ru-RU" sz="2800" dirty="0" err="1"/>
              <a:t>виробляли</a:t>
            </a:r>
            <a:r>
              <a:rPr lang="ru-RU" sz="2800" dirty="0"/>
              <a:t> </a:t>
            </a:r>
            <a:r>
              <a:rPr lang="ru-RU" sz="2800" dirty="0" smtClean="0"/>
              <a:t>і бронзу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45" y="3075806"/>
            <a:ext cx="3059029" cy="183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37" y="280084"/>
            <a:ext cx="2434447" cy="24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09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95486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Наприкінці</a:t>
            </a:r>
            <a:r>
              <a:rPr lang="ru-RU" sz="2800" dirty="0" smtClean="0"/>
              <a:t> </a:t>
            </a:r>
            <a:r>
              <a:rPr lang="en-US" sz="2800" dirty="0"/>
              <a:t>VI </a:t>
            </a:r>
            <a:r>
              <a:rPr lang="ru-RU" sz="2800" dirty="0"/>
              <a:t>ст. до н. є. у </a:t>
            </a:r>
            <a:r>
              <a:rPr lang="ru-RU" sz="2800" dirty="0" err="1"/>
              <a:t>скіфів</a:t>
            </a:r>
            <a:r>
              <a:rPr lang="ru-RU" sz="2800" dirty="0"/>
              <a:t> </a:t>
            </a:r>
            <a:r>
              <a:rPr lang="ru-RU" sz="2800" dirty="0" err="1"/>
              <a:t>сформувалася</a:t>
            </a:r>
            <a:r>
              <a:rPr lang="ru-RU" sz="2800" dirty="0"/>
              <a:t> держава, </a:t>
            </a:r>
            <a:r>
              <a:rPr lang="ru-RU" sz="2800" dirty="0" err="1"/>
              <a:t>розквіт</a:t>
            </a:r>
            <a:r>
              <a:rPr lang="ru-RU" sz="2800" dirty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припадає</a:t>
            </a:r>
            <a:r>
              <a:rPr lang="ru-RU" sz="2800" dirty="0"/>
              <a:t> на </a:t>
            </a:r>
            <a:r>
              <a:rPr lang="en-US" sz="2800" dirty="0"/>
              <a:t>IV </a:t>
            </a:r>
            <a:r>
              <a:rPr lang="ru-RU" sz="2800" dirty="0"/>
              <a:t>ст. до н. є. за </a:t>
            </a:r>
            <a:r>
              <a:rPr lang="ru-RU" sz="2800" dirty="0" err="1"/>
              <a:t>часів</a:t>
            </a:r>
            <a:r>
              <a:rPr lang="ru-RU" sz="2800" dirty="0"/>
              <a:t> </a:t>
            </a:r>
            <a:r>
              <a:rPr lang="ru-RU" sz="2800" dirty="0" err="1"/>
              <a:t>правління</a:t>
            </a:r>
            <a:r>
              <a:rPr lang="ru-RU" sz="2800" dirty="0"/>
              <a:t> </a:t>
            </a:r>
            <a:r>
              <a:rPr lang="ru-RU" sz="2800" dirty="0" err="1"/>
              <a:t>Атея</a:t>
            </a:r>
            <a:r>
              <a:rPr lang="ru-RU" sz="2800" dirty="0"/>
              <a:t>. </a:t>
            </a:r>
            <a:r>
              <a:rPr lang="ru-RU" sz="2800" dirty="0" err="1"/>
              <a:t>Зберігалася</a:t>
            </a:r>
            <a:r>
              <a:rPr lang="ru-RU" sz="2800" dirty="0"/>
              <a:t> </a:t>
            </a:r>
            <a:r>
              <a:rPr lang="ru-RU" sz="2800" dirty="0" err="1"/>
              <a:t>скіфська</a:t>
            </a:r>
            <a:r>
              <a:rPr lang="ru-RU" sz="2800" dirty="0"/>
              <a:t> держава до </a:t>
            </a:r>
            <a:r>
              <a:rPr lang="en-US" sz="2800" dirty="0"/>
              <a:t>III </a:t>
            </a:r>
            <a:r>
              <a:rPr lang="ru-RU" sz="2800" dirty="0"/>
              <a:t>ст. н. е., аж </a:t>
            </a:r>
            <a:r>
              <a:rPr lang="ru-RU" sz="2800" dirty="0" err="1"/>
              <a:t>поки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не </a:t>
            </a:r>
            <a:r>
              <a:rPr lang="ru-RU" sz="2800" dirty="0" err="1"/>
              <a:t>знищили</a:t>
            </a:r>
            <a:r>
              <a:rPr lang="ru-RU" sz="2800" dirty="0"/>
              <a:t> </a:t>
            </a:r>
            <a:r>
              <a:rPr lang="ru-RU" sz="2800" dirty="0" err="1"/>
              <a:t>готи</a:t>
            </a:r>
            <a:r>
              <a:rPr lang="ru-RU" sz="2800" dirty="0" smtClean="0"/>
              <a:t>.</a:t>
            </a:r>
            <a:r>
              <a:rPr lang="ru-RU" sz="2800" dirty="0"/>
              <a:t> Про </a:t>
            </a:r>
            <a:r>
              <a:rPr lang="ru-RU" sz="2800" dirty="0" err="1"/>
              <a:t>могутність</a:t>
            </a:r>
            <a:r>
              <a:rPr lang="ru-RU" sz="2800" dirty="0"/>
              <a:t> </a:t>
            </a:r>
            <a:r>
              <a:rPr lang="ru-RU" sz="2800" dirty="0" err="1"/>
              <a:t>царської</a:t>
            </a:r>
            <a:r>
              <a:rPr lang="ru-RU" sz="2800" dirty="0"/>
              <a:t> </a:t>
            </a:r>
            <a:r>
              <a:rPr lang="ru-RU" sz="2800" dirty="0" err="1"/>
              <a:t>Скіфської</a:t>
            </a:r>
            <a:r>
              <a:rPr lang="ru-RU" sz="2800" dirty="0"/>
              <a:t> </a:t>
            </a:r>
            <a:r>
              <a:rPr lang="ru-RU" sz="2800" dirty="0" err="1"/>
              <a:t>держави</a:t>
            </a:r>
            <a:r>
              <a:rPr lang="ru-RU" sz="2800" dirty="0"/>
              <a:t> </a:t>
            </a:r>
            <a:r>
              <a:rPr lang="ru-RU" sz="2800" dirty="0" err="1"/>
              <a:t>свідчать</a:t>
            </a:r>
            <a:r>
              <a:rPr lang="ru-RU" sz="2800" dirty="0"/>
              <a:t> </a:t>
            </a:r>
            <a:r>
              <a:rPr lang="ru-RU" sz="2800" dirty="0" err="1"/>
              <a:t>кургани</a:t>
            </a:r>
            <a:r>
              <a:rPr lang="ru-RU" sz="2800" dirty="0"/>
              <a:t>.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поховання</a:t>
            </a:r>
            <a:r>
              <a:rPr lang="ru-RU" sz="2800" dirty="0"/>
              <a:t> як </a:t>
            </a:r>
            <a:r>
              <a:rPr lang="ru-RU" sz="2800" dirty="0" err="1"/>
              <a:t>бідних</a:t>
            </a:r>
            <a:r>
              <a:rPr lang="ru-RU" sz="2800" dirty="0"/>
              <a:t>, так і </a:t>
            </a:r>
            <a:r>
              <a:rPr lang="ru-RU" sz="2800" dirty="0" err="1"/>
              <a:t>багатих</a:t>
            </a:r>
            <a:r>
              <a:rPr lang="ru-RU" sz="2800" dirty="0"/>
              <a:t> </a:t>
            </a:r>
            <a:r>
              <a:rPr lang="ru-RU" sz="2800" dirty="0" err="1"/>
              <a:t>скіфів</a:t>
            </a:r>
            <a:r>
              <a:rPr lang="ru-RU" sz="2800" dirty="0"/>
              <a:t>. </a:t>
            </a:r>
            <a:r>
              <a:rPr lang="ru-RU" sz="2800" dirty="0" err="1"/>
              <a:t>Бідних</a:t>
            </a:r>
            <a:r>
              <a:rPr lang="ru-RU" sz="2800" dirty="0"/>
              <a:t> </a:t>
            </a:r>
            <a:r>
              <a:rPr lang="ru-RU" sz="2800" dirty="0" err="1"/>
              <a:t>скіфів</a:t>
            </a:r>
            <a:r>
              <a:rPr lang="ru-RU" sz="2800" dirty="0"/>
              <a:t> ховали в ямах, </a:t>
            </a:r>
            <a:r>
              <a:rPr lang="ru-RU" sz="2800" dirty="0" err="1"/>
              <a:t>насипаючи</a:t>
            </a:r>
            <a:r>
              <a:rPr lang="ru-RU" sz="2800" dirty="0"/>
              <a:t> </a:t>
            </a:r>
            <a:r>
              <a:rPr lang="ru-RU" sz="2800" dirty="0" err="1"/>
              <a:t>зверху</a:t>
            </a:r>
            <a:r>
              <a:rPr lang="ru-RU" sz="2800" dirty="0"/>
              <a:t> </a:t>
            </a:r>
            <a:r>
              <a:rPr lang="ru-RU" sz="2800" dirty="0" err="1"/>
              <a:t>невисокий</a:t>
            </a:r>
            <a:r>
              <a:rPr lang="ru-RU" sz="2800" dirty="0"/>
              <a:t> </a:t>
            </a:r>
            <a:r>
              <a:rPr lang="ru-RU" sz="2800" dirty="0" err="1"/>
              <a:t>насип</a:t>
            </a:r>
            <a:r>
              <a:rPr lang="ru-RU" sz="2800" dirty="0"/>
              <a:t>. За </a:t>
            </a:r>
            <a:r>
              <a:rPr lang="ru-RU" sz="2800" dirty="0" err="1"/>
              <a:t>звичаєм</a:t>
            </a:r>
            <a:r>
              <a:rPr lang="ru-RU" sz="2800" dirty="0"/>
              <a:t>, у могилу клали </a:t>
            </a:r>
            <a:r>
              <a:rPr lang="ru-RU" sz="2800" dirty="0" err="1"/>
              <a:t>гончарні</a:t>
            </a:r>
            <a:r>
              <a:rPr lang="ru-RU" sz="2800" dirty="0"/>
              <a:t> </a:t>
            </a:r>
            <a:r>
              <a:rPr lang="ru-RU" sz="2800" dirty="0" err="1"/>
              <a:t>вироби</a:t>
            </a:r>
            <a:r>
              <a:rPr lang="ru-RU" sz="2800" dirty="0"/>
              <a:t>, </a:t>
            </a:r>
            <a:r>
              <a:rPr lang="ru-RU" sz="2800" dirty="0" err="1"/>
              <a:t>зброю</a:t>
            </a:r>
            <a:r>
              <a:rPr lang="ru-RU" sz="2800" dirty="0"/>
              <a:t>, приносили в жертву </a:t>
            </a:r>
            <a:r>
              <a:rPr lang="ru-RU" sz="2800" dirty="0" err="1"/>
              <a:t>вівцю</a:t>
            </a:r>
            <a:r>
              <a:rPr lang="ru-RU" sz="2800" dirty="0"/>
              <a:t>. </a:t>
            </a:r>
            <a:r>
              <a:rPr lang="ru-RU" sz="2800" dirty="0" err="1"/>
              <a:t>Вождів</a:t>
            </a:r>
            <a:r>
              <a:rPr lang="ru-RU" sz="2800" dirty="0"/>
              <a:t>, </a:t>
            </a:r>
            <a:r>
              <a:rPr lang="ru-RU" sz="2800" dirty="0" err="1"/>
              <a:t>царів</a:t>
            </a:r>
            <a:r>
              <a:rPr lang="ru-RU" sz="2800" dirty="0"/>
              <a:t>, </a:t>
            </a:r>
            <a:r>
              <a:rPr lang="ru-RU" sz="2800" dirty="0" err="1"/>
              <a:t>їхніх</a:t>
            </a:r>
            <a:r>
              <a:rPr lang="ru-RU" sz="2800" dirty="0"/>
              <a:t> </a:t>
            </a:r>
            <a:r>
              <a:rPr lang="ru-RU" sz="2800" dirty="0" err="1"/>
              <a:t>родичів</a:t>
            </a:r>
            <a:r>
              <a:rPr lang="ru-RU" sz="2800" dirty="0"/>
              <a:t> ховали в склепах, над </a:t>
            </a:r>
            <a:r>
              <a:rPr lang="ru-RU" sz="2800" dirty="0" err="1"/>
              <a:t>якими</a:t>
            </a:r>
            <a:r>
              <a:rPr lang="ru-RU" sz="2800" dirty="0"/>
              <a:t> </a:t>
            </a:r>
            <a:r>
              <a:rPr lang="ru-RU" sz="2800" dirty="0" err="1"/>
              <a:t>насипали</a:t>
            </a:r>
            <a:r>
              <a:rPr lang="ru-RU" sz="2800" dirty="0"/>
              <a:t> курган.</a:t>
            </a: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56836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&amp;Scy;&amp;kcy;&amp;iukcy;&amp;fcy;&amp;scy;&amp;softcy;&amp;kcy;&amp;iecy; &amp;zcy;&amp;ocy;&amp;lcy;&amp;ocy;&amp;tcy;&amp;ocy; (&amp;Mcy;&amp;ucy;&amp;zcy;&amp;iecy;&amp;jcy; &amp;iukcy;&amp;scy;&amp;tcy;&amp;ocy;&amp;rcy;&amp;icy;&amp;chcy;&amp;ncy;&amp;icy;&amp;khcy; &amp;kcy;&amp;ocy;&amp;shcy;&amp;tcy;&amp;ocy;&amp;vcy;&amp;ncy;&amp;ocy;&amp;scy;&amp;tcy;&amp;iecy;&amp;jcy; &amp;Ucy;&amp;kcy;&amp;rcy;&amp;acy;&amp;yicy;&amp;ncy;&amp;icy; &amp;vcy; &amp;Kcy;&amp;icy;&amp;juk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627534"/>
            <a:ext cx="8438605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871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&amp;Ocy;&amp;tcy;&amp;dcy;&amp;acy;&amp;mcy; &amp;Kcy;&amp;rcy;&amp;ycy;&amp;mcy; &amp;vcy; &amp;khcy;&amp;ocy;&amp;rcy;&amp;ocy;&amp;shcy;&amp;icy;&amp;iecy; &amp;rcy;&amp;ucy;&amp;kcy;&amp;i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772952"/>
            <a:ext cx="4240292" cy="2175270"/>
          </a:xfrm>
          <a:prstGeom prst="rect">
            <a:avLst/>
          </a:prstGeom>
          <a:noFill/>
        </p:spPr>
      </p:pic>
      <p:pic>
        <p:nvPicPr>
          <p:cNvPr id="9224" name="Picture 8" descr="&amp;Dcy;&amp;Ncy;&amp;Iukcy;&amp;Pcy;&amp;Rcy;&amp;Ocy;&amp;Gcy;&amp;Rcy;&amp;Acy;&amp;Dcy; - &amp;vcy;&amp;iukcy;&amp;scy;&amp;ncy;&amp;icy;&amp;kcy; &amp;ncy;&amp;iecy;&amp;bcy;&amp;acy;&amp;jcy;&amp;dcy;&amp;ucy;&amp;zhcy;&amp;icy;&amp;khcy; &amp;gcy;&amp;rcy;&amp;ocy;&amp;mcy;&amp;acy;&amp;dcy;&amp;yacy;&amp;n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7" y="339502"/>
            <a:ext cx="5458831" cy="28083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08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fcy;&amp;ocy;&amp;tcy;&amp;ocy; &amp;scy;&amp;kcy;&amp;icy;&amp;fcy;&amp;scy;&amp;kcy;&amp;ocy;&amp;jcy; &amp;bcy;&amp;acy;&amp;bcy;&amp;ycy;: 7 &amp;tcy;&amp;ycy;&amp;scy; &amp;icy;&amp;zcy;&amp;ocy;&amp;bcy;&amp;rcy;&amp;acy;&amp;zhcy;&amp;iecy;&amp;ncy;&amp;icy;&amp;jcy; &amp;ncy;&amp;acy;&amp;jcy;&amp;dcy;&amp;iecy;&amp;ncy;&amp;ocy; &amp;vcy; &amp;YAcy;&amp;ncy;&amp;dcy;&amp;iecy;&amp;kcy;&amp;scy;.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2"/>
          <a:srcRect l="3261" t="10817" r="12771" b="9855"/>
          <a:stretch>
            <a:fillRect/>
          </a:stretch>
        </p:blipFill>
        <p:spPr bwMode="auto">
          <a:xfrm>
            <a:off x="214283" y="107139"/>
            <a:ext cx="4905409" cy="23574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0" name="Picture 4" descr="&amp;Scy;&amp;kcy;&amp;icy;&amp;fcy;&amp;scy;&amp;kcy;&amp;icy;&amp;iecy; &amp;scy;&amp;tcy;&amp;acy;&amp;tcy;&amp;ucy;&amp;icy; (&amp;chcy;&amp;acy;&amp;scy;&amp;tcy;&amp;softcy; 2) &amp;Ncy;&amp;ocy;&amp;vcy;&amp;ycy;&amp;iecy; &amp;Scy;&amp;kcy;&amp;icy;&amp;fcy;&amp;y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93728"/>
            <a:ext cx="5000660" cy="24962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102" name="Picture 6" descr="&amp;Scy;&amp;kcy;&amp;icy;&amp;fcy;&amp;scy;&amp;kcy;&amp;icy;&amp;iecy; &amp;bcy;&amp;acy;&amp;bcy;&amp;ycy; HandMade Z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5" y="107139"/>
            <a:ext cx="2906935" cy="4393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15008" y="4714890"/>
            <a:ext cx="328614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Скіфські </a:t>
            </a:r>
            <a:r>
              <a:rPr lang="uk-UA" b="1" dirty="0" err="1" smtClean="0">
                <a:solidFill>
                  <a:srgbClr val="002060"/>
                </a:solidFill>
              </a:rPr>
              <a:t>“баби”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96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53000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У </a:t>
            </a:r>
            <a:r>
              <a:rPr lang="ru-RU" sz="2800" dirty="0"/>
              <a:t>1971 </a:t>
            </a:r>
            <a:r>
              <a:rPr lang="en-US" sz="2800" dirty="0"/>
              <a:t>p., </a:t>
            </a:r>
            <a:r>
              <a:rPr lang="ru-RU" sz="2800" dirty="0" err="1"/>
              <a:t>досліджуючи</a:t>
            </a:r>
            <a:r>
              <a:rPr lang="ru-RU" sz="2800" dirty="0"/>
              <a:t> </a:t>
            </a:r>
            <a:r>
              <a:rPr lang="ru-RU" sz="2800" dirty="0" err="1"/>
              <a:t>скіфське</a:t>
            </a:r>
            <a:r>
              <a:rPr lang="ru-RU" sz="2800" dirty="0"/>
              <a:t> </a:t>
            </a:r>
            <a:r>
              <a:rPr lang="ru-RU" sz="2800" dirty="0" err="1"/>
              <a:t>царське</a:t>
            </a:r>
            <a:r>
              <a:rPr lang="ru-RU" sz="2800" dirty="0"/>
              <a:t> </a:t>
            </a:r>
            <a:r>
              <a:rPr lang="ru-RU" sz="2800" dirty="0" err="1"/>
              <a:t>поховання</a:t>
            </a:r>
            <a:r>
              <a:rPr lang="ru-RU" sz="2800" dirty="0"/>
              <a:t> у </a:t>
            </a:r>
            <a:r>
              <a:rPr lang="ru-RU" sz="2800" dirty="0" err="1"/>
              <a:t>велетенському</a:t>
            </a:r>
            <a:r>
              <a:rPr lang="ru-RU" sz="2800" dirty="0"/>
              <a:t> </a:t>
            </a:r>
            <a:r>
              <a:rPr lang="ru-RU" sz="2800" dirty="0" err="1"/>
              <a:t>кургані</a:t>
            </a:r>
            <a:r>
              <a:rPr lang="ru-RU" sz="2800" dirty="0"/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Товста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Могила</a:t>
            </a:r>
            <a:r>
              <a:rPr lang="ru-RU" sz="2800" dirty="0"/>
              <a:t>, археологи на </a:t>
            </a:r>
            <a:r>
              <a:rPr lang="ru-RU" sz="2800" dirty="0" err="1"/>
              <a:t>чолі</a:t>
            </a:r>
            <a:r>
              <a:rPr lang="ru-RU" sz="2800" dirty="0"/>
              <a:t> з Б. </a:t>
            </a:r>
            <a:r>
              <a:rPr lang="ru-RU" sz="2800" dirty="0" err="1"/>
              <a:t>Мозолевським</a:t>
            </a:r>
            <a:r>
              <a:rPr lang="ru-RU" sz="2800" dirty="0"/>
              <a:t> </a:t>
            </a:r>
            <a:r>
              <a:rPr lang="ru-RU" sz="2800" dirty="0" err="1"/>
              <a:t>знайшли</a:t>
            </a:r>
            <a:r>
              <a:rPr lang="ru-RU" sz="2800" dirty="0"/>
              <a:t> </a:t>
            </a:r>
            <a:r>
              <a:rPr lang="ru-RU" sz="2800" dirty="0" err="1"/>
              <a:t>чимало</a:t>
            </a:r>
            <a:r>
              <a:rPr lang="ru-RU" sz="2800" dirty="0"/>
              <a:t> </a:t>
            </a:r>
            <a:r>
              <a:rPr lang="ru-RU" sz="2800" dirty="0" err="1"/>
              <a:t>золотих</a:t>
            </a:r>
            <a:r>
              <a:rPr lang="ru-RU" sz="2800" dirty="0"/>
              <a:t> прикрас царя, </a:t>
            </a:r>
            <a:r>
              <a:rPr lang="ru-RU" sz="2800" dirty="0" err="1"/>
              <a:t>цариці-скіф'янки</a:t>
            </a:r>
            <a:r>
              <a:rPr lang="ru-RU" sz="2800" dirty="0"/>
              <a:t>, </a:t>
            </a:r>
            <a:r>
              <a:rPr lang="ru-RU" sz="2800" dirty="0" err="1"/>
              <a:t>охоронців</a:t>
            </a:r>
            <a:r>
              <a:rPr lang="ru-RU" sz="2800" dirty="0"/>
              <a:t>, слуг,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поховали</a:t>
            </a:r>
            <a:r>
              <a:rPr lang="ru-RU" sz="2800" dirty="0"/>
              <a:t> разом з </a:t>
            </a:r>
            <a:r>
              <a:rPr lang="ru-RU" sz="2800" dirty="0" err="1"/>
              <a:t>володарем</a:t>
            </a:r>
            <a:r>
              <a:rPr lang="ru-RU" sz="2800" dirty="0"/>
              <a:t>. </a:t>
            </a:r>
            <a:r>
              <a:rPr lang="ru-RU" sz="2800" dirty="0" err="1"/>
              <a:t>Учені</a:t>
            </a:r>
            <a:r>
              <a:rPr lang="ru-RU" sz="2800" dirty="0"/>
              <a:t> </a:t>
            </a:r>
            <a:r>
              <a:rPr lang="ru-RU" sz="2800" dirty="0" err="1"/>
              <a:t>пов'язують</a:t>
            </a:r>
            <a:r>
              <a:rPr lang="ru-RU" sz="2800" dirty="0"/>
              <a:t> </a:t>
            </a:r>
            <a:r>
              <a:rPr lang="ru-RU" sz="2800" dirty="0" err="1"/>
              <a:t>ці</a:t>
            </a:r>
            <a:r>
              <a:rPr lang="ru-RU" sz="2800" dirty="0"/>
              <a:t> </a:t>
            </a:r>
            <a:r>
              <a:rPr lang="ru-RU" sz="2800" dirty="0" err="1"/>
              <a:t>скарби</a:t>
            </a:r>
            <a:r>
              <a:rPr lang="ru-RU" sz="2800" dirty="0"/>
              <a:t> з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до н. е. </a:t>
            </a:r>
            <a:r>
              <a:rPr lang="ru-RU" sz="2800" dirty="0"/>
              <a:t>і </a:t>
            </a:r>
            <a:r>
              <a:rPr lang="ru-RU" sz="2800" dirty="0" err="1"/>
              <a:t>зокрема</a:t>
            </a:r>
            <a:r>
              <a:rPr lang="ru-RU" sz="2800" dirty="0"/>
              <a:t> з </a:t>
            </a:r>
            <a:r>
              <a:rPr lang="ru-RU" sz="2800" dirty="0" err="1"/>
              <a:t>добою</a:t>
            </a:r>
            <a:r>
              <a:rPr lang="ru-RU" sz="2800" dirty="0"/>
              <a:t> царя </a:t>
            </a:r>
            <a:r>
              <a:rPr lang="ru-RU" sz="2800" dirty="0" err="1"/>
              <a:t>Скіфії</a:t>
            </a:r>
            <a:r>
              <a:rPr lang="ru-RU" sz="2800" dirty="0"/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Атея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dirty="0"/>
              <a:t> </a:t>
            </a:r>
            <a:r>
              <a:rPr lang="ru-RU" sz="2800" dirty="0" err="1"/>
              <a:t>Серед</a:t>
            </a:r>
            <a:r>
              <a:rPr lang="ru-RU" sz="2800" dirty="0"/>
              <a:t> </a:t>
            </a:r>
            <a:r>
              <a:rPr lang="ru-RU" sz="2800" dirty="0" err="1"/>
              <a:t>знахідок</a:t>
            </a:r>
            <a:r>
              <a:rPr lang="ru-RU" sz="2800" dirty="0"/>
              <a:t> є золота пектораль (</a:t>
            </a:r>
            <a:r>
              <a:rPr lang="ru-RU" sz="2800" dirty="0" err="1"/>
              <a:t>нагрудна</a:t>
            </a:r>
            <a:r>
              <a:rPr lang="ru-RU" sz="2800" dirty="0"/>
              <a:t> прикраса). Вона </a:t>
            </a:r>
            <a:r>
              <a:rPr lang="ru-RU" sz="2800" dirty="0" err="1"/>
              <a:t>складається</a:t>
            </a:r>
            <a:r>
              <a:rPr lang="ru-RU" sz="2800" dirty="0"/>
              <a:t> з </a:t>
            </a:r>
            <a:r>
              <a:rPr lang="ru-RU" sz="2800" dirty="0" err="1"/>
              <a:t>трьох</a:t>
            </a:r>
            <a:r>
              <a:rPr lang="ru-RU" sz="2800" dirty="0"/>
              <a:t> </a:t>
            </a:r>
            <a:r>
              <a:rPr lang="ru-RU" sz="2800" dirty="0" err="1"/>
              <a:t>частин</a:t>
            </a:r>
            <a:r>
              <a:rPr lang="ru-RU" sz="2800" dirty="0"/>
              <a:t>, </a:t>
            </a:r>
            <a:r>
              <a:rPr lang="ru-RU" sz="2800" dirty="0" err="1"/>
              <a:t>з'єднаних</a:t>
            </a:r>
            <a:r>
              <a:rPr lang="ru-RU" sz="2800" dirty="0"/>
              <a:t> </a:t>
            </a:r>
            <a:r>
              <a:rPr lang="ru-RU" sz="2800" dirty="0" err="1"/>
              <a:t>смужками</a:t>
            </a:r>
            <a:r>
              <a:rPr lang="ru-RU" sz="2800" dirty="0"/>
              <a:t> </a:t>
            </a:r>
            <a:r>
              <a:rPr lang="ru-RU" sz="2800" dirty="0" err="1"/>
              <a:t>рослинного</a:t>
            </a:r>
            <a:r>
              <a:rPr lang="ru-RU" sz="2800" dirty="0"/>
              <a:t> орнаменту. </a:t>
            </a:r>
            <a:r>
              <a:rPr lang="ru-RU" sz="2800" dirty="0" err="1"/>
              <a:t>Рослини</a:t>
            </a:r>
            <a:r>
              <a:rPr lang="ru-RU" sz="2800" dirty="0"/>
              <a:t> </a:t>
            </a:r>
            <a:r>
              <a:rPr lang="ru-RU" sz="2800" dirty="0" err="1"/>
              <a:t>ніби</a:t>
            </a:r>
            <a:r>
              <a:rPr lang="ru-RU" sz="2800" dirty="0"/>
              <a:t> </a:t>
            </a:r>
            <a:r>
              <a:rPr lang="ru-RU" sz="2800" dirty="0" err="1"/>
              <a:t>розділяють</a:t>
            </a:r>
            <a:r>
              <a:rPr lang="ru-RU" sz="2800" dirty="0"/>
              <a:t> </a:t>
            </a:r>
            <a:r>
              <a:rPr lang="ru-RU" sz="2800" dirty="0" err="1"/>
              <a:t>жорстокі</a:t>
            </a:r>
            <a:r>
              <a:rPr lang="ru-RU" sz="2800" dirty="0"/>
              <a:t> </a:t>
            </a:r>
            <a:r>
              <a:rPr lang="ru-RU" sz="2800" dirty="0" err="1"/>
              <a:t>епізоди</a:t>
            </a:r>
            <a:r>
              <a:rPr lang="ru-RU" sz="2800" dirty="0"/>
              <a:t> з </a:t>
            </a:r>
            <a:r>
              <a:rPr lang="ru-RU" sz="2800" dirty="0" err="1"/>
              <a:t>життя</a:t>
            </a:r>
            <a:r>
              <a:rPr lang="ru-RU" sz="2800" dirty="0"/>
              <a:t> </a:t>
            </a:r>
            <a:r>
              <a:rPr lang="ru-RU" sz="2800" dirty="0" err="1"/>
              <a:t>тварин</a:t>
            </a:r>
            <a:r>
              <a:rPr lang="ru-RU" sz="2800" dirty="0"/>
              <a:t> і </a:t>
            </a:r>
            <a:r>
              <a:rPr lang="ru-RU" sz="2800" dirty="0" err="1"/>
              <a:t>мирні</a:t>
            </a:r>
            <a:r>
              <a:rPr lang="ru-RU" sz="2800" dirty="0"/>
              <a:t> </a:t>
            </a:r>
            <a:r>
              <a:rPr lang="ru-RU" sz="2800" dirty="0" err="1"/>
              <a:t>картини</a:t>
            </a:r>
            <a:r>
              <a:rPr lang="ru-RU" sz="2800" dirty="0"/>
              <a:t> </a:t>
            </a:r>
            <a:r>
              <a:rPr lang="ru-RU" sz="2800" dirty="0" err="1"/>
              <a:t>людського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07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91854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Золота пектораль </a:t>
            </a:r>
            <a:b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IV </a:t>
            </a:r>
            <a: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ст. </a:t>
            </a:r>
            <a: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до н. е. </a:t>
            </a:r>
            <a:r>
              <a:rPr lang="ru-RU" altLang="ru-RU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Товста</a:t>
            </a:r>
            <a: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Могила</a:t>
            </a:r>
            <a:br>
              <a:rPr lang="ru-RU" altLang="ru-RU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altLang="ru-RU" sz="3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315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3402640" cy="37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779912" y="1275606"/>
            <a:ext cx="522007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r>
              <a:rPr lang="uk-UA" alt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1.  Опишіть, що ви бачите на пекторалі.</a:t>
            </a:r>
            <a:endParaRPr lang="ru-RU" alt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uk-UA" alt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2.  Опишіть за малюнком заняття скіфів.</a:t>
            </a:r>
            <a:endParaRPr lang="ru-RU" alt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uk-UA" alt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3.Які ще висновки можна зробити про життя скіфів з даного малюнка?</a:t>
            </a:r>
          </a:p>
          <a:p>
            <a:r>
              <a:rPr lang="uk-UA" altLang="ru-RU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4.Як кургани характеризують вірування скіфів </a:t>
            </a:r>
            <a:r>
              <a:rPr lang="uk-UA" alt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?</a:t>
            </a:r>
            <a:endParaRPr lang="uk-UA" alt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3989"/>
            <a:ext cx="8244408" cy="517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8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59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38"/>
            <a:ext cx="7776864" cy="51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2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0321" r="4057" b="11116"/>
          <a:stretch/>
        </p:blipFill>
        <p:spPr>
          <a:xfrm>
            <a:off x="0" y="51470"/>
            <a:ext cx="6408712" cy="4222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6498" y="2643758"/>
            <a:ext cx="35175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Якім заняттям 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сприяли 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природно-кліматичні 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 зон степу 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лісостепу?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90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" b="3075"/>
          <a:stretch/>
        </p:blipFill>
        <p:spPr bwMode="auto">
          <a:xfrm>
            <a:off x="539552" y="-8520"/>
            <a:ext cx="8136904" cy="51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813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1" b="2747"/>
          <a:stretch/>
        </p:blipFill>
        <p:spPr bwMode="auto">
          <a:xfrm>
            <a:off x="501798" y="0"/>
            <a:ext cx="8174657" cy="516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96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3478"/>
            <a:ext cx="5328592" cy="489654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Причорномор'ї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степи. Вони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зручні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табунного,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відгінного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скотарства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Тому не дивно,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IX ст. до н. є. на них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розселились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надовго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залишилися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племена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кочівників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називалися</a:t>
            </a:r>
            <a:r>
              <a:rPr lang="ru-RU" dirty="0"/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кімерійцями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7614"/>
            <a:ext cx="3283361" cy="2262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11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iki.kubg.edu.ua/images/0/01/Gerodot-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38963"/>
            <a:ext cx="2129460" cy="28403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4" name="Picture 6" descr="В Турции обнаружили древние таблицы ассирийской цивилизации Новости. Новости дня на сайте Подробност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114380"/>
            <a:ext cx="2129460" cy="17145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5" name="Прямокутник 4"/>
          <p:cNvSpPr/>
          <p:nvPr/>
        </p:nvSpPr>
        <p:spPr>
          <a:xfrm>
            <a:off x="2719265" y="843558"/>
            <a:ext cx="5976664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Кімерійці</a:t>
            </a:r>
            <a:r>
              <a:rPr lang="ru-RU" sz="2800" dirty="0" smtClean="0"/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перше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плем’я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сучасної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 яке ми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знаємо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археологічних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яке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назвою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згадуються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античними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грецькими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авторами,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зокрема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Гомером та Геродотом, а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ассирійських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текстах.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7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62"/>
            <a:ext cx="8229600" cy="857250"/>
          </a:xfrm>
        </p:spPr>
        <p:txBody>
          <a:bodyPr/>
          <a:lstStyle/>
          <a:p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Кімерійці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 – VII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н. е.)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14" y="1203598"/>
            <a:ext cx="4049254" cy="228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3593659"/>
            <a:ext cx="2593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/>
              <a:t>Зобр</a:t>
            </a:r>
            <a:r>
              <a:rPr lang="en-US" b="1" dirty="0"/>
              <a:t>a</a:t>
            </a:r>
            <a:r>
              <a:rPr lang="ru-RU" b="1" dirty="0" err="1"/>
              <a:t>ження</a:t>
            </a:r>
            <a:r>
              <a:rPr lang="ru-RU" b="1" dirty="0"/>
              <a:t> </a:t>
            </a:r>
            <a:r>
              <a:rPr lang="ru-RU" b="1" dirty="0" err="1"/>
              <a:t>кімерійців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н</a:t>
            </a:r>
            <a:r>
              <a:rPr lang="en-US" b="1" dirty="0"/>
              <a:t>a </a:t>
            </a:r>
            <a:r>
              <a:rPr lang="ru-RU" b="1" dirty="0" err="1"/>
              <a:t>етруській</a:t>
            </a:r>
            <a:r>
              <a:rPr lang="ru-RU" b="1" dirty="0"/>
              <a:t> в</a:t>
            </a:r>
            <a:r>
              <a:rPr lang="en-US" b="1" dirty="0"/>
              <a:t>a</a:t>
            </a:r>
            <a:r>
              <a:rPr lang="ru-RU" b="1" dirty="0" err="1"/>
              <a:t>зі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3889"/>
            <a:ext cx="438308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3087" y="4155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Нимрудський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рельєф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зобрaженням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кімерійських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воїнів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33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Одіссеї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Гомера про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кімерійців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0"/>
            <a:ext cx="8712968" cy="38198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 err="1"/>
              <a:t>Врешті</a:t>
            </a:r>
            <a:r>
              <a:rPr lang="ru-RU" b="1" i="1" dirty="0"/>
              <a:t> </a:t>
            </a:r>
            <a:r>
              <a:rPr lang="ru-RU" b="1" i="1" dirty="0" err="1"/>
              <a:t>дісталися</a:t>
            </a:r>
            <a:r>
              <a:rPr lang="ru-RU" b="1" i="1" dirty="0"/>
              <a:t> ми </a:t>
            </a:r>
            <a:r>
              <a:rPr lang="ru-RU" b="1" i="1" dirty="0" err="1"/>
              <a:t>течій</a:t>
            </a:r>
            <a:r>
              <a:rPr lang="ru-RU" b="1" i="1" dirty="0"/>
              <a:t> </a:t>
            </a:r>
            <a:r>
              <a:rPr lang="ru-RU" b="1" i="1" dirty="0" err="1"/>
              <a:t>глибоких</a:t>
            </a:r>
            <a:r>
              <a:rPr lang="ru-RU" b="1" i="1" dirty="0"/>
              <a:t> </a:t>
            </a:r>
            <a:r>
              <a:rPr lang="ru-RU" b="1" i="1" dirty="0" err="1"/>
              <a:t>ріки</a:t>
            </a:r>
            <a:r>
              <a:rPr lang="ru-RU" b="1" i="1" dirty="0"/>
              <a:t> Океану.</a:t>
            </a:r>
          </a:p>
          <a:p>
            <a:pPr marL="0" indent="0">
              <a:buNone/>
            </a:pPr>
            <a:r>
              <a:rPr lang="ru-RU" b="1" i="1" dirty="0"/>
              <a:t>Там </a:t>
            </a:r>
            <a:r>
              <a:rPr lang="ru-RU" b="1" i="1" dirty="0" err="1"/>
              <a:t>розташовані</a:t>
            </a:r>
            <a:r>
              <a:rPr lang="ru-RU" b="1" i="1" dirty="0"/>
              <a:t> </a:t>
            </a:r>
            <a:r>
              <a:rPr lang="ru-RU" b="1" i="1" dirty="0" err="1"/>
              <a:t>місто</a:t>
            </a:r>
            <a:r>
              <a:rPr lang="ru-RU" b="1" i="1" dirty="0"/>
              <a:t> й </a:t>
            </a:r>
            <a:r>
              <a:rPr lang="ru-RU" b="1" i="1" dirty="0" err="1"/>
              <a:t>країна</a:t>
            </a:r>
            <a:r>
              <a:rPr lang="ru-RU" b="1" i="1" dirty="0"/>
              <a:t> людей </a:t>
            </a:r>
            <a:r>
              <a:rPr lang="ru-RU" b="1" i="1" dirty="0" err="1" smtClean="0"/>
              <a:t>кімерійських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/>
              <a:t>Хмарами</a:t>
            </a:r>
            <a:r>
              <a:rPr lang="ru-RU" b="1" i="1" dirty="0"/>
              <a:t> й мглою </a:t>
            </a:r>
            <a:r>
              <a:rPr lang="ru-RU" b="1" i="1" dirty="0" err="1"/>
              <a:t>вповиті</a:t>
            </a:r>
            <a:r>
              <a:rPr lang="ru-RU" b="1" i="1" dirty="0"/>
              <a:t>. </a:t>
            </a:r>
            <a:r>
              <a:rPr lang="ru-RU" b="1" i="1" dirty="0" err="1"/>
              <a:t>Ніколи</a:t>
            </a:r>
            <a:r>
              <a:rPr lang="ru-RU" b="1" i="1" dirty="0"/>
              <a:t> </a:t>
            </a:r>
            <a:r>
              <a:rPr lang="ru-RU" b="1" i="1" dirty="0" err="1"/>
              <a:t>промінням</a:t>
            </a:r>
            <a:r>
              <a:rPr lang="ru-RU" b="1" i="1" dirty="0"/>
              <a:t> </a:t>
            </a:r>
            <a:r>
              <a:rPr lang="ru-RU" b="1" i="1" dirty="0" err="1"/>
              <a:t>ласкавим</a:t>
            </a:r>
            <a:endParaRPr lang="ru-RU" b="1" i="1" dirty="0"/>
          </a:p>
          <a:p>
            <a:pPr marL="0" indent="0">
              <a:buNone/>
            </a:pPr>
            <a:r>
              <a:rPr lang="ru-RU" b="1" i="1" dirty="0"/>
              <a:t>Не </a:t>
            </a:r>
            <a:r>
              <a:rPr lang="ru-RU" b="1" i="1" dirty="0" err="1"/>
              <a:t>осяває</a:t>
            </a:r>
            <a:r>
              <a:rPr lang="ru-RU" b="1" i="1" dirty="0"/>
              <a:t> </a:t>
            </a:r>
            <a:r>
              <a:rPr lang="ru-RU" b="1" i="1" dirty="0" err="1"/>
              <a:t>їх</a:t>
            </a:r>
            <a:r>
              <a:rPr lang="ru-RU" b="1" i="1" dirty="0"/>
              <a:t> </a:t>
            </a:r>
            <a:r>
              <a:rPr lang="ru-RU" b="1" i="1" dirty="0" err="1"/>
              <a:t>сонуе</a:t>
            </a:r>
            <a:r>
              <a:rPr lang="ru-RU" b="1" i="1" dirty="0"/>
              <a:t> в </a:t>
            </a:r>
            <a:r>
              <a:rPr lang="ru-RU" b="1" i="1" dirty="0" err="1"/>
              <a:t>блакиті</a:t>
            </a:r>
            <a:r>
              <a:rPr lang="ru-RU" b="1" i="1" dirty="0"/>
              <a:t> </a:t>
            </a:r>
            <a:r>
              <a:rPr lang="ru-RU" b="1" i="1" dirty="0" err="1"/>
              <a:t>ясній</a:t>
            </a:r>
            <a:r>
              <a:rPr lang="ru-RU" b="1" i="1" dirty="0"/>
              <a:t> </a:t>
            </a:r>
            <a:r>
              <a:rPr lang="ru-RU" b="1" i="1" dirty="0" err="1"/>
              <a:t>світлодайне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/>
              <a:t>Чи</a:t>
            </a:r>
            <a:r>
              <a:rPr lang="ru-RU" b="1" i="1" dirty="0"/>
              <a:t> </a:t>
            </a:r>
            <a:r>
              <a:rPr lang="ru-RU" b="1" i="1" dirty="0" err="1"/>
              <a:t>від</a:t>
            </a:r>
            <a:r>
              <a:rPr lang="ru-RU" b="1" i="1" dirty="0"/>
              <a:t> </a:t>
            </a:r>
            <a:r>
              <a:rPr lang="ru-RU" b="1" i="1" dirty="0" err="1"/>
              <a:t>землі</a:t>
            </a:r>
            <a:r>
              <a:rPr lang="ru-RU" b="1" i="1" dirty="0"/>
              <a:t> </a:t>
            </a:r>
            <a:r>
              <a:rPr lang="ru-RU" b="1" i="1" dirty="0" err="1"/>
              <a:t>воно</a:t>
            </a:r>
            <a:r>
              <a:rPr lang="ru-RU" b="1" i="1" dirty="0"/>
              <a:t> </a:t>
            </a:r>
            <a:r>
              <a:rPr lang="ru-RU" b="1" i="1" dirty="0" err="1"/>
              <a:t>йде</a:t>
            </a:r>
            <a:r>
              <a:rPr lang="ru-RU" b="1" i="1" dirty="0"/>
              <a:t> у </a:t>
            </a:r>
            <a:r>
              <a:rPr lang="ru-RU" b="1" i="1" dirty="0" err="1"/>
              <a:t>зоряні</a:t>
            </a:r>
            <a:r>
              <a:rPr lang="ru-RU" b="1" i="1" dirty="0"/>
              <a:t> неба </a:t>
            </a:r>
            <a:r>
              <a:rPr lang="ru-RU" b="1" i="1" dirty="0" err="1"/>
              <a:t>глибини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/>
              <a:t>Чи</a:t>
            </a:r>
            <a:r>
              <a:rPr lang="ru-RU" b="1" i="1" dirty="0"/>
              <a:t> </a:t>
            </a:r>
            <a:r>
              <a:rPr lang="ru-RU" b="1" i="1" dirty="0" err="1"/>
              <a:t>повертається</a:t>
            </a:r>
            <a:r>
              <a:rPr lang="ru-RU" b="1" i="1" dirty="0"/>
              <a:t> </a:t>
            </a:r>
            <a:r>
              <a:rPr lang="ru-RU" b="1" i="1" dirty="0" err="1"/>
              <a:t>знов</a:t>
            </a:r>
            <a:r>
              <a:rPr lang="ru-RU" b="1" i="1" dirty="0"/>
              <a:t> до </a:t>
            </a:r>
            <a:r>
              <a:rPr lang="ru-RU" b="1" i="1" dirty="0" err="1"/>
              <a:t>землі</a:t>
            </a:r>
            <a:r>
              <a:rPr lang="ru-RU" b="1" i="1" dirty="0"/>
              <a:t> з </a:t>
            </a:r>
            <a:r>
              <a:rPr lang="ru-RU" b="1" i="1" dirty="0" err="1"/>
              <a:t>неосяжного</a:t>
            </a:r>
            <a:r>
              <a:rPr lang="ru-RU" b="1" i="1" dirty="0"/>
              <a:t> неба,-</a:t>
            </a:r>
          </a:p>
          <a:p>
            <a:pPr marL="0" indent="0">
              <a:buNone/>
            </a:pPr>
            <a:r>
              <a:rPr lang="ru-RU" b="1" i="1" dirty="0" err="1"/>
              <a:t>Ніч</a:t>
            </a:r>
            <a:r>
              <a:rPr lang="ru-RU" b="1" i="1" dirty="0"/>
              <a:t> </a:t>
            </a:r>
            <a:r>
              <a:rPr lang="ru-RU" b="1" i="1" dirty="0" err="1"/>
              <a:t>лиховісна</a:t>
            </a:r>
            <a:r>
              <a:rPr lang="ru-RU" b="1" i="1" dirty="0"/>
              <a:t> там </a:t>
            </a:r>
            <a:r>
              <a:rPr lang="ru-RU" b="1" i="1" dirty="0" err="1"/>
              <a:t>вічно</a:t>
            </a:r>
            <a:r>
              <a:rPr lang="ru-RU" b="1" i="1" dirty="0"/>
              <a:t> </a:t>
            </a:r>
            <a:r>
              <a:rPr lang="ru-RU" b="1" i="1" dirty="0" err="1"/>
              <a:t>нещасних</a:t>
            </a:r>
            <a:r>
              <a:rPr lang="ru-RU" b="1" i="1" dirty="0"/>
              <a:t> людей </a:t>
            </a:r>
            <a:r>
              <a:rPr lang="ru-RU" b="1" i="1" dirty="0" err="1"/>
              <a:t>окриває</a:t>
            </a:r>
            <a:r>
              <a:rPr lang="ru-RU" b="1" i="1" dirty="0"/>
              <a:t>.</a:t>
            </a:r>
          </a:p>
          <a:p>
            <a:pPr marL="0" indent="0">
              <a:buNone/>
            </a:pP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74726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256" y="267494"/>
            <a:ext cx="6696744" cy="4608512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 err="1"/>
              <a:t>Що</a:t>
            </a:r>
            <a:r>
              <a:rPr lang="ru-RU" dirty="0"/>
              <a:t> вам </a:t>
            </a:r>
            <a:r>
              <a:rPr lang="ru-RU" dirty="0" err="1"/>
              <a:t>відомо</a:t>
            </a:r>
            <a:r>
              <a:rPr lang="ru-RU" dirty="0"/>
              <a:t> про автора </a:t>
            </a:r>
            <a:r>
              <a:rPr lang="ru-RU" dirty="0" err="1" smtClean="0"/>
              <a:t>поеми</a:t>
            </a:r>
            <a:r>
              <a:rPr lang="ru-RU" dirty="0" smtClean="0"/>
              <a:t> «</a:t>
            </a:r>
            <a:r>
              <a:rPr lang="ru-RU" dirty="0" err="1" smtClean="0"/>
              <a:t>Одіссея</a:t>
            </a:r>
            <a:r>
              <a:rPr lang="ru-RU" dirty="0" smtClean="0"/>
              <a:t>»?</a:t>
            </a:r>
            <a:endParaRPr lang="ru-RU" dirty="0"/>
          </a:p>
          <a:p>
            <a:pPr lvl="0"/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 smtClean="0"/>
              <a:t>кімерійці</a:t>
            </a:r>
            <a:r>
              <a:rPr lang="ru-RU" dirty="0"/>
              <a:t>? Коли і </a:t>
            </a:r>
            <a:r>
              <a:rPr lang="ru-RU" dirty="0" err="1"/>
              <a:t>звідки</a:t>
            </a:r>
            <a:r>
              <a:rPr lang="ru-RU" dirty="0"/>
              <a:t> вони </a:t>
            </a:r>
            <a:r>
              <a:rPr lang="ru-RU" dirty="0" err="1"/>
              <a:t>прийшли</a:t>
            </a:r>
            <a:r>
              <a:rPr lang="ru-RU" dirty="0"/>
              <a:t> на </a:t>
            </a:r>
            <a:r>
              <a:rPr lang="ru-RU" dirty="0" err="1"/>
              <a:t>територі</a:t>
            </a:r>
            <a:r>
              <a:rPr lang="ru-RU" dirty="0"/>
              <a:t>. </a:t>
            </a:r>
            <a:r>
              <a:rPr lang="ru-RU" dirty="0" err="1"/>
              <a:t>України</a:t>
            </a:r>
            <a:r>
              <a:rPr lang="ru-RU" dirty="0"/>
              <a:t>?</a:t>
            </a:r>
          </a:p>
          <a:p>
            <a:pPr lvl="0"/>
            <a:r>
              <a:rPr lang="ru-RU" dirty="0"/>
              <a:t>Як автор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описує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на </a:t>
            </a:r>
            <a:r>
              <a:rPr lang="ru-RU" dirty="0" err="1"/>
              <a:t>якій</a:t>
            </a:r>
            <a:r>
              <a:rPr lang="ru-RU" dirty="0"/>
              <a:t> проживали </a:t>
            </a:r>
            <a:r>
              <a:rPr lang="ru-RU" dirty="0" err="1" smtClean="0"/>
              <a:t>кімерійці</a:t>
            </a:r>
            <a:r>
              <a:rPr lang="ru-RU" dirty="0"/>
              <a:t>?</a:t>
            </a:r>
          </a:p>
          <a:p>
            <a:pPr lvl="0"/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</a:t>
            </a:r>
            <a:r>
              <a:rPr lang="ru-RU" dirty="0" err="1" smtClean="0"/>
              <a:t>кімерійців</a:t>
            </a:r>
            <a:r>
              <a:rPr lang="ru-RU" dirty="0"/>
              <a:t>?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9410"/>
            <a:ext cx="2107506" cy="308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46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Одіссеї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Гомера про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кімерійців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0150"/>
            <a:ext cx="8712968" cy="381987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i="1" dirty="0" err="1"/>
              <a:t>Врешті</a:t>
            </a:r>
            <a:r>
              <a:rPr lang="ru-RU" b="1" i="1" dirty="0"/>
              <a:t> </a:t>
            </a:r>
            <a:r>
              <a:rPr lang="ru-RU" b="1" i="1" dirty="0" err="1"/>
              <a:t>дісталися</a:t>
            </a:r>
            <a:r>
              <a:rPr lang="ru-RU" b="1" i="1" dirty="0"/>
              <a:t> ми </a:t>
            </a:r>
            <a:r>
              <a:rPr lang="ru-RU" b="1" i="1" dirty="0" err="1"/>
              <a:t>течій</a:t>
            </a:r>
            <a:r>
              <a:rPr lang="ru-RU" b="1" i="1" dirty="0"/>
              <a:t> </a:t>
            </a:r>
            <a:r>
              <a:rPr lang="ru-RU" b="1" i="1" dirty="0" err="1"/>
              <a:t>глибоких</a:t>
            </a:r>
            <a:r>
              <a:rPr lang="ru-RU" b="1" i="1" dirty="0"/>
              <a:t> </a:t>
            </a:r>
            <a:r>
              <a:rPr lang="ru-RU" b="1" i="1" dirty="0" err="1"/>
              <a:t>ріки</a:t>
            </a:r>
            <a:r>
              <a:rPr lang="ru-RU" b="1" i="1" dirty="0"/>
              <a:t> Океану.</a:t>
            </a:r>
          </a:p>
          <a:p>
            <a:pPr marL="0" indent="0">
              <a:buNone/>
            </a:pPr>
            <a:r>
              <a:rPr lang="ru-RU" b="1" i="1" dirty="0"/>
              <a:t>Там </a:t>
            </a:r>
            <a:r>
              <a:rPr lang="ru-RU" b="1" i="1" dirty="0" err="1"/>
              <a:t>розташовані</a:t>
            </a:r>
            <a:r>
              <a:rPr lang="ru-RU" b="1" i="1" dirty="0"/>
              <a:t> </a:t>
            </a:r>
            <a:r>
              <a:rPr lang="ru-RU" b="1" i="1" dirty="0" err="1"/>
              <a:t>місто</a:t>
            </a:r>
            <a:r>
              <a:rPr lang="ru-RU" b="1" i="1" dirty="0"/>
              <a:t> й </a:t>
            </a:r>
            <a:r>
              <a:rPr lang="ru-RU" b="1" i="1" dirty="0" err="1"/>
              <a:t>країна</a:t>
            </a:r>
            <a:r>
              <a:rPr lang="ru-RU" b="1" i="1" dirty="0"/>
              <a:t> людей </a:t>
            </a:r>
            <a:r>
              <a:rPr lang="ru-RU" b="1" i="1" dirty="0" err="1" smtClean="0"/>
              <a:t>кімерійських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FF0000"/>
                </a:solidFill>
              </a:rPr>
              <a:t>Хмарами</a:t>
            </a:r>
            <a:r>
              <a:rPr lang="ru-RU" b="1" i="1" dirty="0">
                <a:solidFill>
                  <a:srgbClr val="FF0000"/>
                </a:solidFill>
              </a:rPr>
              <a:t> й мглою </a:t>
            </a:r>
            <a:r>
              <a:rPr lang="ru-RU" b="1" i="1" dirty="0" err="1">
                <a:solidFill>
                  <a:srgbClr val="FF0000"/>
                </a:solidFill>
              </a:rPr>
              <a:t>вповиті</a:t>
            </a:r>
            <a:r>
              <a:rPr lang="ru-RU" b="1" i="1" dirty="0"/>
              <a:t>. </a:t>
            </a:r>
            <a:r>
              <a:rPr lang="ru-RU" b="1" i="1" dirty="0" err="1">
                <a:solidFill>
                  <a:srgbClr val="FF0000"/>
                </a:solidFill>
              </a:rPr>
              <a:t>Ніколи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промінням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ласкавим</a:t>
            </a: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Не </a:t>
            </a:r>
            <a:r>
              <a:rPr lang="ru-RU" b="1" i="1" dirty="0" err="1">
                <a:solidFill>
                  <a:srgbClr val="FF0000"/>
                </a:solidFill>
              </a:rPr>
              <a:t>осяває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їх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/>
              <a:t>сонуе</a:t>
            </a:r>
            <a:r>
              <a:rPr lang="ru-RU" b="1" i="1" dirty="0"/>
              <a:t> в </a:t>
            </a:r>
            <a:r>
              <a:rPr lang="ru-RU" b="1" i="1" dirty="0" err="1"/>
              <a:t>блакиті</a:t>
            </a:r>
            <a:r>
              <a:rPr lang="ru-RU" b="1" i="1" dirty="0"/>
              <a:t> </a:t>
            </a:r>
            <a:r>
              <a:rPr lang="ru-RU" b="1" i="1" dirty="0" err="1"/>
              <a:t>ясній</a:t>
            </a:r>
            <a:r>
              <a:rPr lang="ru-RU" b="1" i="1" dirty="0"/>
              <a:t> </a:t>
            </a:r>
            <a:r>
              <a:rPr lang="ru-RU" b="1" i="1" dirty="0" err="1"/>
              <a:t>світлодайне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/>
              <a:t>Чи</a:t>
            </a:r>
            <a:r>
              <a:rPr lang="ru-RU" b="1" i="1" dirty="0"/>
              <a:t> </a:t>
            </a:r>
            <a:r>
              <a:rPr lang="ru-RU" b="1" i="1" dirty="0" err="1"/>
              <a:t>від</a:t>
            </a:r>
            <a:r>
              <a:rPr lang="ru-RU" b="1" i="1" dirty="0"/>
              <a:t> </a:t>
            </a:r>
            <a:r>
              <a:rPr lang="ru-RU" b="1" i="1" dirty="0" err="1"/>
              <a:t>землі</a:t>
            </a:r>
            <a:r>
              <a:rPr lang="ru-RU" b="1" i="1" dirty="0"/>
              <a:t> </a:t>
            </a:r>
            <a:r>
              <a:rPr lang="ru-RU" b="1" i="1" dirty="0" err="1"/>
              <a:t>воно</a:t>
            </a:r>
            <a:r>
              <a:rPr lang="ru-RU" b="1" i="1" dirty="0"/>
              <a:t> </a:t>
            </a:r>
            <a:r>
              <a:rPr lang="ru-RU" b="1" i="1" dirty="0" err="1"/>
              <a:t>йде</a:t>
            </a:r>
            <a:r>
              <a:rPr lang="ru-RU" b="1" i="1" dirty="0"/>
              <a:t> у </a:t>
            </a:r>
            <a:r>
              <a:rPr lang="ru-RU" b="1" i="1" dirty="0" err="1"/>
              <a:t>зоряні</a:t>
            </a:r>
            <a:r>
              <a:rPr lang="ru-RU" b="1" i="1" dirty="0"/>
              <a:t> неба </a:t>
            </a:r>
            <a:r>
              <a:rPr lang="ru-RU" b="1" i="1" dirty="0" err="1"/>
              <a:t>глибини</a:t>
            </a:r>
            <a:r>
              <a:rPr lang="ru-RU" b="1" i="1" dirty="0"/>
              <a:t>,</a:t>
            </a:r>
          </a:p>
          <a:p>
            <a:pPr marL="0" indent="0">
              <a:buNone/>
            </a:pPr>
            <a:r>
              <a:rPr lang="ru-RU" b="1" i="1" dirty="0" err="1"/>
              <a:t>Чи</a:t>
            </a:r>
            <a:r>
              <a:rPr lang="ru-RU" b="1" i="1" dirty="0"/>
              <a:t> </a:t>
            </a:r>
            <a:r>
              <a:rPr lang="ru-RU" b="1" i="1" dirty="0" err="1"/>
              <a:t>повертається</a:t>
            </a:r>
            <a:r>
              <a:rPr lang="ru-RU" b="1" i="1" dirty="0"/>
              <a:t> </a:t>
            </a:r>
            <a:r>
              <a:rPr lang="ru-RU" b="1" i="1" dirty="0" err="1"/>
              <a:t>знов</a:t>
            </a:r>
            <a:r>
              <a:rPr lang="ru-RU" b="1" i="1" dirty="0"/>
              <a:t> до </a:t>
            </a:r>
            <a:r>
              <a:rPr lang="ru-RU" b="1" i="1" dirty="0" err="1"/>
              <a:t>землі</a:t>
            </a:r>
            <a:r>
              <a:rPr lang="ru-RU" b="1" i="1" dirty="0"/>
              <a:t> з </a:t>
            </a:r>
            <a:r>
              <a:rPr lang="ru-RU" b="1" i="1" dirty="0" err="1"/>
              <a:t>неосяжного</a:t>
            </a:r>
            <a:r>
              <a:rPr lang="ru-RU" b="1" i="1" dirty="0"/>
              <a:t> неба,-</a:t>
            </a:r>
          </a:p>
          <a:p>
            <a:pPr marL="0" indent="0">
              <a:buNone/>
            </a:pPr>
            <a:r>
              <a:rPr lang="ru-RU" b="1" i="1" dirty="0" err="1">
                <a:solidFill>
                  <a:srgbClr val="FF0000"/>
                </a:solidFill>
              </a:rPr>
              <a:t>Ніч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лиховісна</a:t>
            </a:r>
            <a:r>
              <a:rPr lang="ru-RU" b="1" i="1" dirty="0">
                <a:solidFill>
                  <a:srgbClr val="FF0000"/>
                </a:solidFill>
              </a:rPr>
              <a:t> там </a:t>
            </a:r>
            <a:r>
              <a:rPr lang="ru-RU" b="1" i="1" dirty="0" err="1">
                <a:solidFill>
                  <a:srgbClr val="FF0000"/>
                </a:solidFill>
              </a:rPr>
              <a:t>вічно</a:t>
            </a: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err="1">
                <a:solidFill>
                  <a:srgbClr val="FF0000"/>
                </a:solidFill>
              </a:rPr>
              <a:t>нещасних</a:t>
            </a:r>
            <a:r>
              <a:rPr lang="ru-RU" b="1" i="1" dirty="0">
                <a:solidFill>
                  <a:srgbClr val="FF0000"/>
                </a:solidFill>
              </a:rPr>
              <a:t> людей </a:t>
            </a:r>
            <a:r>
              <a:rPr lang="ru-RU" b="1" i="1" dirty="0" err="1">
                <a:solidFill>
                  <a:srgbClr val="FF0000"/>
                </a:solidFill>
              </a:rPr>
              <a:t>окриває</a:t>
            </a:r>
            <a:r>
              <a:rPr lang="ru-RU" b="1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95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1003</Words>
  <Application>Microsoft Office PowerPoint</Application>
  <PresentationFormat>Экран (16:9)</PresentationFormat>
  <Paragraphs>58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Кочові народи Північного Причорномор`я І тисячоліття до н. е. </vt:lpstr>
      <vt:lpstr>Археологічна періодизація історії</vt:lpstr>
      <vt:lpstr>Презентация PowerPoint</vt:lpstr>
      <vt:lpstr>Презентация PowerPoint</vt:lpstr>
      <vt:lpstr>Презентация PowerPoint</vt:lpstr>
      <vt:lpstr>Кімерійці (IX – VII ст до н. е.)</vt:lpstr>
      <vt:lpstr>«Одіссеї» Гомера про кімерійців</vt:lpstr>
      <vt:lpstr>Презентация PowerPoint</vt:lpstr>
      <vt:lpstr>«Одіссеї» Гомера про кімерійців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Велика Скіфія  (VІІ ст. до н. е .- ІІІ ст. н. е.)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Золота пектораль  IV ст. до н. е. Товста Могила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2018-01-07T16:04:58Z</dcterms:created>
  <dcterms:modified xsi:type="dcterms:W3CDTF">2018-01-17T18:49:19Z</dcterms:modified>
</cp:coreProperties>
</file>