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2"/>
  </p:notesMasterIdLst>
  <p:sldIdLst>
    <p:sldId id="312" r:id="rId2"/>
    <p:sldId id="258" r:id="rId3"/>
    <p:sldId id="338" r:id="rId4"/>
    <p:sldId id="335" r:id="rId5"/>
    <p:sldId id="337" r:id="rId6"/>
    <p:sldId id="336" r:id="rId7"/>
    <p:sldId id="340" r:id="rId8"/>
    <p:sldId id="339" r:id="rId9"/>
    <p:sldId id="342" r:id="rId10"/>
    <p:sldId id="341" r:id="rId11"/>
    <p:sldId id="343" r:id="rId12"/>
    <p:sldId id="321" r:id="rId13"/>
    <p:sldId id="320" r:id="rId14"/>
    <p:sldId id="330" r:id="rId15"/>
    <p:sldId id="334" r:id="rId16"/>
    <p:sldId id="333" r:id="rId17"/>
    <p:sldId id="332" r:id="rId18"/>
    <p:sldId id="275" r:id="rId19"/>
    <p:sldId id="288" r:id="rId20"/>
    <p:sldId id="273" r:id="rId21"/>
    <p:sldId id="316" r:id="rId22"/>
    <p:sldId id="289" r:id="rId23"/>
    <p:sldId id="269" r:id="rId24"/>
    <p:sldId id="270" r:id="rId25"/>
    <p:sldId id="298" r:id="rId26"/>
    <p:sldId id="309" r:id="rId27"/>
    <p:sldId id="310" r:id="rId28"/>
    <p:sldId id="293" r:id="rId29"/>
    <p:sldId id="314" r:id="rId30"/>
    <p:sldId id="318" r:id="rId3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65" d="100"/>
          <a:sy n="65" d="100"/>
        </p:scale>
        <p:origin x="-6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741B4-7099-4B4A-A3DE-EBBEC6F94599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383FF-8982-4C6C-AD48-5B66FFA0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020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4C0DA6-F5FC-445A-AD7D-2D6BCE2758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6164538-AA73-45D9-B99C-55146A6409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79107" y="1844824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/>
              <a:t>Хто  це? </a:t>
            </a:r>
            <a:endParaRPr lang="ru-RU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028384" y="188640"/>
            <a:ext cx="432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1</a:t>
            </a:r>
            <a:endParaRPr lang="ru-RU" sz="8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" y="313620"/>
            <a:ext cx="5250906" cy="592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5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6296" y="332656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10</a:t>
            </a:r>
            <a:endParaRPr lang="ru-RU" sz="8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4824536" cy="586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2708920"/>
            <a:ext cx="27655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800" b="1" dirty="0">
                <a:solidFill>
                  <a:prstClr val="black"/>
                </a:solidFill>
              </a:rPr>
              <a:t>Хто  це? </a:t>
            </a:r>
            <a:endParaRPr lang="ru-RU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6296" y="332656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11</a:t>
            </a:r>
            <a:endParaRPr lang="ru-RU" sz="8000" dirty="0"/>
          </a:p>
        </p:txBody>
      </p:sp>
      <p:sp>
        <p:nvSpPr>
          <p:cNvPr id="2" name="TextBox 1"/>
          <p:cNvSpPr txBox="1"/>
          <p:nvPr/>
        </p:nvSpPr>
        <p:spPr>
          <a:xfrm>
            <a:off x="195537" y="4437112"/>
            <a:ext cx="8762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/>
              <a:t>Перебуваючи  у  Полтаві, Т.Шевченко  намалював  цю  картину. Це  будинок  відомого  українського  письменника,  якого  звати …</a:t>
            </a:r>
            <a:endParaRPr lang="ru-RU" sz="3600" b="1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32656"/>
            <a:ext cx="5940425" cy="40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585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88640"/>
            <a:ext cx="453650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64395"/>
            <a:ext cx="453992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315" y="5373216"/>
            <a:ext cx="835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Яке  містечко  намальоване  на  цій  картині?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36296" y="332656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12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1238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02604" y="188640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13</a:t>
            </a:r>
            <a:endParaRPr lang="ru-RU" sz="8000" dirty="0">
              <a:solidFill>
                <a:prstClr val="black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018" y="231804"/>
            <a:ext cx="2153742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7" y="231804"/>
            <a:ext cx="2128146" cy="268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6" y="2905535"/>
            <a:ext cx="2153742" cy="273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67" y="3014058"/>
            <a:ext cx="2435211" cy="273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72419" y="1224758"/>
            <a:ext cx="45920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 smtClean="0"/>
              <a:t>Василь </a:t>
            </a:r>
            <a:r>
              <a:rPr lang="uk-UA" sz="3200" b="1" dirty="0" err="1" smtClean="0"/>
              <a:t>Білозерський</a:t>
            </a:r>
            <a:r>
              <a:rPr lang="uk-UA" sz="3200" b="1" dirty="0" smtClean="0"/>
              <a:t>, Пантелеймон Куліш, Дмитро Пильчиков, Микола Костомаров  разом  із  Шевченком  входили  до  таємного  товариства. Як це  товариство  називалося?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419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24328" y="260648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14</a:t>
            </a:r>
            <a:endParaRPr lang="ru-RU" sz="80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274938"/>
            <a:ext cx="6203315" cy="465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530120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Де  знаходиться  цей  пам'ятник?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363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3"/>
            <a:ext cx="4464496" cy="5418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7210" y="2780928"/>
            <a:ext cx="36952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800" b="1" dirty="0" smtClean="0">
                <a:solidFill>
                  <a:prstClr val="black"/>
                </a:solidFill>
              </a:rPr>
              <a:t>     Хто  </a:t>
            </a:r>
            <a:r>
              <a:rPr lang="uk-UA" sz="4800" b="1" dirty="0">
                <a:solidFill>
                  <a:prstClr val="black"/>
                </a:solidFill>
              </a:rPr>
              <a:t>це? 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15</a:t>
            </a:r>
            <a:endParaRPr lang="ru-RU" sz="8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Мои документы\Мои рисунки\2005-02 (фев)\сканирование0024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490595" y="260648"/>
            <a:ext cx="3665581" cy="4392488"/>
          </a:xfrm>
          <a:prstGeom prst="rect">
            <a:avLst/>
          </a:prstGeom>
          <a:noFill/>
          <a:ln/>
        </p:spPr>
      </p:pic>
      <p:sp>
        <p:nvSpPr>
          <p:cNvPr id="3" name="Прямоугольник 2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16</a:t>
            </a:r>
            <a:endParaRPr lang="ru-RU" sz="80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508518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Скільки років  Тарас Шевченко був  на  засланні?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75218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5" t="17068" r="11252" b="17322"/>
          <a:stretch/>
        </p:blipFill>
        <p:spPr bwMode="auto">
          <a:xfrm>
            <a:off x="323528" y="188640"/>
            <a:ext cx="5112568" cy="5751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3140968"/>
            <a:ext cx="27655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prstClr val="black"/>
                </a:solidFill>
              </a:rPr>
              <a:t>Хто  це?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17</a:t>
            </a:r>
            <a:endParaRPr lang="ru-RU" sz="8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5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18</a:t>
            </a:r>
            <a:endParaRPr lang="ru-RU" sz="80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5136" t="3787" b="3409"/>
          <a:stretch>
            <a:fillRect/>
          </a:stretch>
        </p:blipFill>
        <p:spPr bwMode="auto">
          <a:xfrm>
            <a:off x="2699792" y="300129"/>
            <a:ext cx="3352800" cy="4648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9552" y="5325308"/>
            <a:ext cx="8352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Скільки  років  прожив  Тарас  Шевченко?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448" y="908720"/>
            <a:ext cx="31242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19</a:t>
            </a:r>
            <a:endParaRPr lang="ru-RU" sz="80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1916832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Де  знаходиться  цей  пам'ятник?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7007" r="6193" b="6596"/>
          <a:stretch/>
        </p:blipFill>
        <p:spPr bwMode="auto">
          <a:xfrm>
            <a:off x="467544" y="1598258"/>
            <a:ext cx="5572968" cy="495159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44408" y="204683"/>
            <a:ext cx="432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2</a:t>
            </a:r>
            <a:endParaRPr lang="ru-RU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310055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У  якому  селі  народився </a:t>
            </a:r>
          </a:p>
          <a:p>
            <a:r>
              <a:rPr lang="uk-UA" sz="3600" b="1" dirty="0" smtClean="0"/>
              <a:t> Тарас  Шевченко?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t="11564" r="8054" b="10081"/>
          <a:stretch/>
        </p:blipFill>
        <p:spPr bwMode="auto">
          <a:xfrm>
            <a:off x="467544" y="476672"/>
            <a:ext cx="4176464" cy="5416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3140968"/>
            <a:ext cx="27655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800" b="1" dirty="0">
                <a:solidFill>
                  <a:prstClr val="black"/>
                </a:solidFill>
              </a:rPr>
              <a:t>Хто  це? 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20</a:t>
            </a:r>
            <a:endParaRPr lang="ru-RU" sz="8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48680"/>
            <a:ext cx="7486642" cy="583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3116"/>
            <a:ext cx="4643470" cy="235745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643314"/>
            <a:ext cx="4643440" cy="281464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" y="548680"/>
            <a:ext cx="745286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indent="174625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Скільки лауреатів </a:t>
            </a:r>
            <a:r>
              <a:rPr lang="uk-UA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Національної премії ім. Т. Г. </a:t>
            </a:r>
            <a:r>
              <a:rPr lang="uk-UA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Шевченка  на  </a:t>
            </a:r>
            <a:r>
              <a:rPr lang="uk-UA" sz="36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Решетилівщині</a:t>
            </a:r>
            <a:r>
              <a:rPr lang="uk-UA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uk-UA" sz="3600" b="1" dirty="0" smtClean="0"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81460" y="311351"/>
            <a:ext cx="1355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21</a:t>
            </a:r>
            <a:endParaRPr lang="ru-RU" sz="8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74074"/>
            <a:ext cx="3276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609600"/>
            <a:ext cx="3581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6394" y="3733800"/>
            <a:ext cx="2819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119" y="3190875"/>
            <a:ext cx="1905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080" y="4442619"/>
            <a:ext cx="2895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22</a:t>
            </a:r>
            <a:endParaRPr lang="ru-RU" sz="8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5867400"/>
            <a:ext cx="4556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Хто  автор  картин?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38139" y="214313"/>
            <a:ext cx="661012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chemeClr val="accent4">
                    <a:lumMod val="50000"/>
                  </a:schemeClr>
                </a:solidFill>
              </a:rPr>
              <a:t>Шевченко - художник</a:t>
            </a:r>
            <a:endParaRPr lang="ru-R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23233" name="Picture 1"/>
          <p:cNvPicPr>
            <a:picLocks noChangeAspect="1" noChangeArrowheads="1"/>
          </p:cNvPicPr>
          <p:nvPr/>
        </p:nvPicPr>
        <p:blipFill>
          <a:blip r:embed="rId2"/>
          <a:srcRect t="50980" r="53575" b="4704"/>
          <a:stretch>
            <a:fillRect/>
          </a:stretch>
        </p:blipFill>
        <p:spPr bwMode="auto">
          <a:xfrm>
            <a:off x="339829" y="1028700"/>
            <a:ext cx="260985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/>
            </a:r>
            <a:br>
              <a:rPr lang="ru-RU"/>
            </a:br>
            <a:endParaRPr lang="ru-RU"/>
          </a:p>
          <a:p>
            <a:pPr eaLnBrk="0" hangingPunct="0"/>
            <a:endParaRPr lang="ru-RU"/>
          </a:p>
        </p:txBody>
      </p:sp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3"/>
          <a:srcRect l="52623" t="51172" b="6862"/>
          <a:stretch>
            <a:fillRect/>
          </a:stretch>
        </p:blipFill>
        <p:spPr bwMode="auto">
          <a:xfrm>
            <a:off x="3388519" y="1093787"/>
            <a:ext cx="236696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/>
            </a:r>
            <a:br>
              <a:rPr lang="ru-RU"/>
            </a:br>
            <a:endParaRPr lang="ru-RU"/>
          </a:p>
          <a:p>
            <a:pPr eaLnBrk="0" hangingPunct="0"/>
            <a:endParaRPr lang="ru-RU"/>
          </a:p>
        </p:txBody>
      </p:sp>
      <p:pic>
        <p:nvPicPr>
          <p:cNvPr id="223237" name="Picture 5"/>
          <p:cNvPicPr>
            <a:picLocks noChangeAspect="1" noChangeArrowheads="1"/>
          </p:cNvPicPr>
          <p:nvPr/>
        </p:nvPicPr>
        <p:blipFill>
          <a:blip r:embed="rId4"/>
          <a:srcRect l="58824" t="53790" r="4657"/>
          <a:stretch>
            <a:fillRect/>
          </a:stretch>
        </p:blipFill>
        <p:spPr bwMode="auto">
          <a:xfrm>
            <a:off x="338138" y="3879850"/>
            <a:ext cx="257175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/>
            </a:r>
            <a:br>
              <a:rPr lang="ru-RU"/>
            </a:br>
            <a:endParaRPr lang="ru-RU"/>
          </a:p>
          <a:p>
            <a:pPr eaLnBrk="0" hangingPunct="0"/>
            <a:endParaRPr lang="ru-RU"/>
          </a:p>
        </p:txBody>
      </p:sp>
      <p:pic>
        <p:nvPicPr>
          <p:cNvPr id="223239" name="Picture 7"/>
          <p:cNvPicPr>
            <a:picLocks noChangeAspect="1" noChangeArrowheads="1"/>
          </p:cNvPicPr>
          <p:nvPr/>
        </p:nvPicPr>
        <p:blipFill>
          <a:blip r:embed="rId5"/>
          <a:srcRect b="4176"/>
          <a:stretch>
            <a:fillRect/>
          </a:stretch>
        </p:blipFill>
        <p:spPr bwMode="auto">
          <a:xfrm>
            <a:off x="3131840" y="4018443"/>
            <a:ext cx="252028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868144" y="1412776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Пригадайте назву хоча  б однієї  картини</a:t>
            </a:r>
            <a:endParaRPr lang="ru-RU" sz="3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452320" y="214313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23</a:t>
            </a:r>
            <a:endParaRPr lang="ru-RU" sz="8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24</a:t>
            </a:r>
            <a:endParaRPr lang="ru-RU" sz="8000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13" y="327893"/>
            <a:ext cx="3676650" cy="4267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43808" y="2071390"/>
            <a:ext cx="5976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І мене в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сім'ї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великій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,</a:t>
            </a:r>
          </a:p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В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сім'ї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вольній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новій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Не забудьте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пом'янути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незлим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, тихим словом.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8" y="501317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З  якого  твору  рядки?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25</a:t>
            </a:r>
            <a:endParaRPr lang="ru-RU" sz="8000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111359"/>
            <a:ext cx="5819140" cy="361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5531" y="4725144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/>
              <a:t>Реве  та  стогне  Дніпр  широкий,</a:t>
            </a:r>
          </a:p>
          <a:p>
            <a:r>
              <a:rPr lang="uk-UA" sz="3200" b="1" i="1" dirty="0" smtClean="0"/>
              <a:t>Сердитий  вітер  </a:t>
            </a:r>
            <a:r>
              <a:rPr lang="uk-UA" sz="3200" b="1" i="1" dirty="0" err="1" smtClean="0"/>
              <a:t>завива</a:t>
            </a:r>
            <a:r>
              <a:rPr lang="uk-UA" sz="3200" b="1" i="1" dirty="0" smtClean="0"/>
              <a:t>,</a:t>
            </a:r>
          </a:p>
          <a:p>
            <a:r>
              <a:rPr lang="uk-UA" sz="3200" b="1" i="1" dirty="0" smtClean="0"/>
              <a:t>Додолу  верби  гне  високі,</a:t>
            </a:r>
          </a:p>
          <a:p>
            <a:r>
              <a:rPr lang="uk-UA" sz="3200" b="1" i="1" dirty="0" smtClean="0"/>
              <a:t>Горами хвилю  </a:t>
            </a:r>
            <a:r>
              <a:rPr lang="uk-UA" sz="3200" b="1" i="1" dirty="0" err="1" smtClean="0"/>
              <a:t>підійма</a:t>
            </a:r>
            <a:r>
              <a:rPr lang="uk-UA" sz="3200" b="1" i="1" dirty="0" smtClean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646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З  якого  твору  рядки?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680" y="332656"/>
            <a:ext cx="4583360" cy="583264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26</a:t>
            </a:r>
            <a:endParaRPr lang="ru-RU" sz="8000" dirty="0">
              <a:solidFill>
                <a:prstClr val="black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4904"/>
            <a:ext cx="32924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8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38168" r="-1510"/>
          <a:stretch/>
        </p:blipFill>
        <p:spPr bwMode="auto">
          <a:xfrm>
            <a:off x="1691680" y="188640"/>
            <a:ext cx="525658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27</a:t>
            </a:r>
            <a:endParaRPr lang="ru-RU" sz="8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4581128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Яку  поезію  Т.Шевченка  нагадує  ця  картина?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7273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284922"/>
            <a:ext cx="6552728" cy="467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28</a:t>
            </a:r>
            <a:endParaRPr lang="ru-RU" sz="8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436" y="5085184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Це  ілюстрація  Т.Шевченка  до  одного з творів  відомого  письменника. Як  називається  твір  і  хто  його автор?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09657"/>
            <a:ext cx="388843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29</a:t>
            </a:r>
            <a:endParaRPr lang="ru-RU" sz="8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5976" y="1772816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Про  дитинство  Тараса Шевченка  Степан  Васильченко  написав  повість. Як вона  називається? 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2400" y="230673"/>
            <a:ext cx="432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3</a:t>
            </a:r>
            <a:endParaRPr lang="ru-RU" sz="8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t="4500" r="6686" b="6597"/>
          <a:stretch/>
        </p:blipFill>
        <p:spPr bwMode="auto">
          <a:xfrm>
            <a:off x="827584" y="1340768"/>
            <a:ext cx="7200800" cy="4972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230672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Яка  поезію  Т.Шевченка   нагадує  ця  картина? 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980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2795" t="4020" r="2225" b="3112"/>
          <a:stretch/>
        </p:blipFill>
        <p:spPr bwMode="auto">
          <a:xfrm>
            <a:off x="722669" y="188640"/>
            <a:ext cx="6223819" cy="488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452320" y="332656"/>
            <a:ext cx="1261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8000" dirty="0" smtClean="0">
                <a:solidFill>
                  <a:prstClr val="black"/>
                </a:solidFill>
              </a:rPr>
              <a:t>30</a:t>
            </a:r>
            <a:endParaRPr lang="ru-RU" sz="8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2669" y="5373216"/>
            <a:ext cx="7665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Як  називаються  подібні  картини? 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2360" y="332656"/>
            <a:ext cx="432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4</a:t>
            </a:r>
            <a:endParaRPr lang="ru-RU" sz="8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104456" cy="5510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0450" y="1699025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Тарас  Шевченко  був  козачком  цього  пана,  прізвище  якого …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013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8264" y="188639"/>
            <a:ext cx="432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5</a:t>
            </a:r>
            <a:endParaRPr lang="ru-RU" sz="8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9029"/>
            <a:ext cx="4176464" cy="59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1196752"/>
            <a:ext cx="4211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uk-UA" sz="2800" b="1" dirty="0" smtClean="0">
                <a:solidFill>
                  <a:prstClr val="black"/>
                </a:solidFill>
              </a:rPr>
              <a:t>З цим  художником  Тарас Шевченко  познайомився  у Петербурзі, коли  змальовував  статуї  в Літньому  саду. Як  звати  цього художника?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00392" y="260648"/>
            <a:ext cx="432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6</a:t>
            </a:r>
            <a:endParaRPr lang="ru-RU" sz="8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36657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50915" y="1969510"/>
            <a:ext cx="27655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800" b="1" dirty="0">
                <a:solidFill>
                  <a:prstClr val="black"/>
                </a:solidFill>
              </a:rPr>
              <a:t>Хто  це? </a:t>
            </a:r>
            <a:endParaRPr lang="ru-RU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5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56376" y="260648"/>
            <a:ext cx="432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7</a:t>
            </a:r>
            <a:endParaRPr lang="ru-RU" sz="8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3" y="296725"/>
            <a:ext cx="4732117" cy="559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25763" y="2284352"/>
            <a:ext cx="27655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800" b="1" dirty="0">
                <a:solidFill>
                  <a:prstClr val="black"/>
                </a:solidFill>
              </a:rPr>
              <a:t>Хто  це? </a:t>
            </a:r>
            <a:endParaRPr lang="ru-RU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00392" y="476671"/>
            <a:ext cx="432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8</a:t>
            </a:r>
            <a:endParaRPr lang="ru-RU" sz="8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1"/>
            <a:ext cx="4199355" cy="54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2484473"/>
            <a:ext cx="4104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800" b="1" dirty="0">
                <a:solidFill>
                  <a:srgbClr val="212745">
                    <a:lumMod val="75000"/>
                  </a:srgbClr>
                </a:solidFill>
              </a:rPr>
              <a:t>Титульна сторінка “Кобзаря</a:t>
            </a:r>
            <a:r>
              <a:rPr lang="uk-UA" sz="2800" b="1" dirty="0" smtClean="0">
                <a:solidFill>
                  <a:srgbClr val="212745">
                    <a:lumMod val="75000"/>
                  </a:srgbClr>
                </a:solidFill>
              </a:rPr>
              <a:t>”. У  якому  році  вийшло  перше видання </a:t>
            </a:r>
            <a:r>
              <a:rPr lang="uk-UA" sz="2800" b="1" dirty="0">
                <a:solidFill>
                  <a:srgbClr val="212745">
                    <a:lumMod val="75000"/>
                  </a:srgbClr>
                </a:solidFill>
              </a:rPr>
              <a:t>“Кобзаря</a:t>
            </a:r>
            <a:r>
              <a:rPr lang="uk-UA" sz="2800" b="1" dirty="0" smtClean="0">
                <a:solidFill>
                  <a:srgbClr val="212745">
                    <a:lumMod val="75000"/>
                  </a:srgbClr>
                </a:solidFill>
              </a:rPr>
              <a:t>”? </a:t>
            </a:r>
            <a:endParaRPr lang="ru-RU" sz="2800" b="1" dirty="0">
              <a:solidFill>
                <a:srgbClr val="21274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56376" y="260648"/>
            <a:ext cx="432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9</a:t>
            </a:r>
            <a:endParaRPr lang="ru-RU" sz="8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2736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56248"/>
            <a:ext cx="527367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4" y="1584087"/>
            <a:ext cx="3024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Скільки  творів  ввійшло  до першого  видання «Кобзаря»?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942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495</TotalTime>
  <Words>313</Words>
  <Application>Microsoft Office PowerPoint</Application>
  <PresentationFormat>Экран (4:3)</PresentationFormat>
  <Paragraphs>72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Т.Г. Шевченко</dc:title>
  <cp:lastModifiedBy>1</cp:lastModifiedBy>
  <cp:revision>74</cp:revision>
  <dcterms:modified xsi:type="dcterms:W3CDTF">2019-03-05T19:19:14Z</dcterms:modified>
</cp:coreProperties>
</file>