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5" r:id="rId9"/>
    <p:sldId id="259" r:id="rId10"/>
    <p:sldId id="267" r:id="rId11"/>
    <p:sldId id="266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12776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CC0099"/>
                </a:solidFill>
              </a:rPr>
              <a:t>Дієприслівник</a:t>
            </a:r>
            <a:r>
              <a:rPr lang="ru-RU" sz="4000" b="1" dirty="0">
                <a:solidFill>
                  <a:srgbClr val="CC0099"/>
                </a:solidFill>
              </a:rPr>
              <a:t> як </a:t>
            </a:r>
            <a:r>
              <a:rPr lang="ru-RU" sz="4000" b="1" dirty="0" err="1">
                <a:solidFill>
                  <a:srgbClr val="CC0099"/>
                </a:solidFill>
              </a:rPr>
              <a:t>особлива</a:t>
            </a:r>
            <a:r>
              <a:rPr lang="ru-RU" sz="4000" b="1" dirty="0">
                <a:solidFill>
                  <a:srgbClr val="CC0099"/>
                </a:solidFill>
              </a:rPr>
              <a:t> форма </a:t>
            </a:r>
            <a:r>
              <a:rPr lang="ru-RU" sz="4000" b="1" dirty="0" err="1">
                <a:solidFill>
                  <a:srgbClr val="CC0099"/>
                </a:solidFill>
              </a:rPr>
              <a:t>дієслова</a:t>
            </a:r>
            <a:r>
              <a:rPr lang="ru-RU" sz="4000" b="1" dirty="0">
                <a:solidFill>
                  <a:srgbClr val="CC0099"/>
                </a:solidFill>
              </a:rPr>
              <a:t>: </a:t>
            </a:r>
            <a:r>
              <a:rPr lang="ru-RU" sz="4000" b="1" dirty="0" err="1">
                <a:solidFill>
                  <a:srgbClr val="CC0099"/>
                </a:solidFill>
              </a:rPr>
              <a:t>загальне</a:t>
            </a:r>
            <a:r>
              <a:rPr lang="ru-RU" sz="4000" b="1" dirty="0">
                <a:solidFill>
                  <a:srgbClr val="CC0099"/>
                </a:solidFill>
              </a:rPr>
              <a:t> </a:t>
            </a:r>
            <a:r>
              <a:rPr lang="ru-RU" sz="4000" b="1" dirty="0" err="1">
                <a:solidFill>
                  <a:srgbClr val="CC0099"/>
                </a:solidFill>
              </a:rPr>
              <a:t>значення</a:t>
            </a:r>
            <a:r>
              <a:rPr lang="ru-RU" sz="4000" b="1" dirty="0">
                <a:solidFill>
                  <a:srgbClr val="CC0099"/>
                </a:solidFill>
              </a:rPr>
              <a:t>, </a:t>
            </a:r>
            <a:r>
              <a:rPr lang="ru-RU" sz="4000" b="1" dirty="0" err="1">
                <a:solidFill>
                  <a:srgbClr val="CC0099"/>
                </a:solidFill>
              </a:rPr>
              <a:t>морфологічні</a:t>
            </a:r>
            <a:r>
              <a:rPr lang="ru-RU" sz="4000" b="1" dirty="0">
                <a:solidFill>
                  <a:srgbClr val="CC0099"/>
                </a:solidFill>
              </a:rPr>
              <a:t> </a:t>
            </a:r>
            <a:r>
              <a:rPr lang="ru-RU" sz="4000" b="1" dirty="0" err="1">
                <a:solidFill>
                  <a:srgbClr val="CC0099"/>
                </a:solidFill>
              </a:rPr>
              <a:t>ознаки</a:t>
            </a:r>
            <a:r>
              <a:rPr lang="ru-RU" sz="4000" b="1" dirty="0">
                <a:solidFill>
                  <a:srgbClr val="CC0099"/>
                </a:solidFill>
              </a:rPr>
              <a:t>, </a:t>
            </a:r>
            <a:r>
              <a:rPr lang="ru-RU" sz="4000" b="1" dirty="0" err="1">
                <a:solidFill>
                  <a:srgbClr val="CC0099"/>
                </a:solidFill>
              </a:rPr>
              <a:t>синтаксична</a:t>
            </a:r>
            <a:r>
              <a:rPr lang="ru-RU" sz="4000" b="1" dirty="0">
                <a:solidFill>
                  <a:srgbClr val="CC0099"/>
                </a:solidFill>
              </a:rPr>
              <a:t> </a:t>
            </a:r>
            <a:r>
              <a:rPr lang="ru-RU" sz="4000" b="1" dirty="0" smtClean="0">
                <a:solidFill>
                  <a:srgbClr val="CC0099"/>
                </a:solidFill>
              </a:rPr>
              <a:t>роль</a:t>
            </a:r>
            <a:endParaRPr lang="ru-RU" sz="40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725144"/>
            <a:ext cx="475252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</a:rPr>
              <a:t>Куцевол С.Б., учитель української мови і літератури Шевченківського ЗЗСО І-ІІІ ст. імені академіка В.О.Пащенка Полтавського району Полтавської області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2875"/>
            <a:ext cx="2694870" cy="192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74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>
                <a:solidFill>
                  <a:srgbClr val="CC0099"/>
                </a:solidFill>
              </a:rPr>
              <a:t>Прочитайте. </a:t>
            </a:r>
            <a:r>
              <a:rPr lang="ru-RU" sz="2400" b="1" dirty="0" err="1">
                <a:solidFill>
                  <a:srgbClr val="CC0099"/>
                </a:solidFill>
              </a:rPr>
              <a:t>Випишіть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дієприслівники</a:t>
            </a:r>
            <a:r>
              <a:rPr lang="ru-RU" sz="2400" b="1" dirty="0">
                <a:solidFill>
                  <a:srgbClr val="CC0099"/>
                </a:solidFill>
              </a:rPr>
              <a:t> разом зі словами, до </a:t>
            </a:r>
            <a:r>
              <a:rPr lang="ru-RU" sz="2400" b="1" dirty="0" err="1">
                <a:solidFill>
                  <a:srgbClr val="CC0099"/>
                </a:solidFill>
              </a:rPr>
              <a:t>яких</a:t>
            </a:r>
            <a:r>
              <a:rPr lang="ru-RU" sz="2400" b="1" dirty="0">
                <a:solidFill>
                  <a:srgbClr val="CC0099"/>
                </a:solidFill>
              </a:rPr>
              <a:t> вони </a:t>
            </a:r>
            <a:r>
              <a:rPr lang="ru-RU" sz="2400" b="1" dirty="0" err="1">
                <a:solidFill>
                  <a:srgbClr val="CC0099"/>
                </a:solidFill>
              </a:rPr>
              <a:t>відносяться</a:t>
            </a:r>
            <a:r>
              <a:rPr lang="ru-RU" sz="2400" b="1" dirty="0">
                <a:solidFill>
                  <a:srgbClr val="CC0099"/>
                </a:solidFill>
              </a:rPr>
              <a:t>. </a:t>
            </a:r>
            <a:r>
              <a:rPr lang="ru-RU" sz="2400" b="1" dirty="0" err="1">
                <a:solidFill>
                  <a:srgbClr val="CC0099"/>
                </a:solidFill>
              </a:rPr>
              <a:t>Усно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поставте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питання</a:t>
            </a:r>
            <a:r>
              <a:rPr lang="ru-RU" sz="2400" b="1" dirty="0">
                <a:solidFill>
                  <a:srgbClr val="CC0099"/>
                </a:solidFill>
              </a:rPr>
              <a:t> та </a:t>
            </a:r>
            <a:r>
              <a:rPr lang="ru-RU" sz="2400" b="1" dirty="0" err="1">
                <a:solidFill>
                  <a:srgbClr val="CC0099"/>
                </a:solidFill>
              </a:rPr>
              <a:t>назвіть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ознаки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дієслова</a:t>
            </a:r>
            <a:r>
              <a:rPr lang="ru-RU" sz="2400" b="1" dirty="0">
                <a:solidFill>
                  <a:srgbClr val="CC0099"/>
                </a:solidFill>
              </a:rPr>
              <a:t> й </a:t>
            </a:r>
            <a:r>
              <a:rPr lang="ru-RU" sz="2400" b="1" dirty="0" err="1">
                <a:solidFill>
                  <a:srgbClr val="CC0099"/>
                </a:solidFill>
              </a:rPr>
              <a:t>прислівника</a:t>
            </a:r>
            <a:r>
              <a:rPr lang="ru-RU" sz="2400" b="1" dirty="0">
                <a:solidFill>
                  <a:srgbClr val="CC0099"/>
                </a:solidFill>
              </a:rPr>
              <a:t>.</a:t>
            </a:r>
          </a:p>
          <a:p>
            <a:pPr algn="just"/>
            <a:r>
              <a:rPr lang="ru-RU" sz="2400" dirty="0"/>
              <a:t>1) Я на гору </a:t>
            </a:r>
            <a:r>
              <a:rPr lang="ru-RU" sz="2400" dirty="0" err="1"/>
              <a:t>круту</a:t>
            </a:r>
            <a:r>
              <a:rPr lang="ru-RU" sz="2400" dirty="0"/>
              <a:t> </a:t>
            </a:r>
            <a:r>
              <a:rPr lang="ru-RU" sz="2400" dirty="0" err="1"/>
              <a:t>крем’яную</a:t>
            </a:r>
            <a:r>
              <a:rPr lang="ru-RU" sz="2400" dirty="0"/>
              <a:t> буду </a:t>
            </a:r>
            <a:r>
              <a:rPr lang="ru-RU" sz="2400" dirty="0" err="1"/>
              <a:t>камінь</a:t>
            </a:r>
            <a:r>
              <a:rPr lang="ru-RU" sz="2400" dirty="0"/>
              <a:t> </a:t>
            </a:r>
            <a:r>
              <a:rPr lang="ru-RU" sz="2400" dirty="0" err="1"/>
              <a:t>важкий</a:t>
            </a:r>
            <a:r>
              <a:rPr lang="ru-RU" sz="2400" dirty="0"/>
              <a:t> </a:t>
            </a:r>
            <a:r>
              <a:rPr lang="ru-RU" sz="2400" dirty="0" err="1"/>
              <a:t>підіймать</a:t>
            </a:r>
            <a:r>
              <a:rPr lang="ru-RU" sz="2400" dirty="0"/>
              <a:t> і, </a:t>
            </a:r>
            <a:r>
              <a:rPr lang="ru-RU" sz="2400" dirty="0" err="1"/>
              <a:t>несучи</a:t>
            </a:r>
            <a:r>
              <a:rPr lang="ru-RU" sz="2400" dirty="0"/>
              <a:t> вагу ту страшную, буду пісню </a:t>
            </a:r>
            <a:r>
              <a:rPr lang="ru-RU" sz="2400" dirty="0" err="1"/>
              <a:t>веселу</a:t>
            </a:r>
            <a:r>
              <a:rPr lang="ru-RU" sz="2400" dirty="0"/>
              <a:t> </a:t>
            </a:r>
            <a:r>
              <a:rPr lang="ru-RU" sz="2400" dirty="0" err="1"/>
              <a:t>співать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2)</a:t>
            </a:r>
            <a:r>
              <a:rPr lang="ru-RU" sz="2400" dirty="0" err="1"/>
              <a:t>Летять</a:t>
            </a:r>
            <a:r>
              <a:rPr lang="ru-RU" sz="2400" dirty="0"/>
              <a:t> </a:t>
            </a:r>
            <a:r>
              <a:rPr lang="ru-RU" sz="2400" dirty="0" err="1"/>
              <a:t>хмарки</a:t>
            </a:r>
            <a:r>
              <a:rPr lang="ru-RU" sz="2400" dirty="0"/>
              <a:t>, </a:t>
            </a:r>
            <a:r>
              <a:rPr lang="ru-RU" sz="2400" dirty="0" err="1"/>
              <a:t>летять</a:t>
            </a:r>
            <a:r>
              <a:rPr lang="ru-RU" sz="2400" dirty="0"/>
              <a:t> дороги, </a:t>
            </a:r>
            <a:r>
              <a:rPr lang="ru-RU" sz="2400" dirty="0" err="1"/>
              <a:t>зібгавши</a:t>
            </a:r>
            <a:r>
              <a:rPr lang="ru-RU" sz="2400" dirty="0"/>
              <a:t> </a:t>
            </a:r>
            <a:r>
              <a:rPr lang="ru-RU" sz="2400" dirty="0" err="1"/>
              <a:t>куряву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ноги.</a:t>
            </a:r>
          </a:p>
          <a:p>
            <a:pPr algn="just"/>
            <a:r>
              <a:rPr lang="ru-RU" sz="2400" dirty="0"/>
              <a:t>3) </a:t>
            </a:r>
            <a:r>
              <a:rPr lang="ru-RU" sz="2400" dirty="0" err="1"/>
              <a:t>Сонце</a:t>
            </a:r>
            <a:r>
              <a:rPr lang="ru-RU" sz="2400" dirty="0"/>
              <a:t> заходить, </a:t>
            </a:r>
            <a:r>
              <a:rPr lang="ru-RU" sz="2400" dirty="0" err="1"/>
              <a:t>цілуючи</a:t>
            </a:r>
            <a:r>
              <a:rPr lang="ru-RU" sz="2400" dirty="0"/>
              <a:t> гай.</a:t>
            </a:r>
          </a:p>
          <a:p>
            <a:pPr algn="just"/>
            <a:r>
              <a:rPr lang="ru-RU" sz="2400" dirty="0"/>
              <a:t>4) Далеко за </a:t>
            </a:r>
            <a:r>
              <a:rPr lang="ru-RU" sz="2400" dirty="0" err="1"/>
              <a:t>обрій</a:t>
            </a:r>
            <a:r>
              <a:rPr lang="ru-RU" sz="2400" dirty="0"/>
              <a:t> дорога </a:t>
            </a:r>
            <a:r>
              <a:rPr lang="ru-RU" sz="2400" dirty="0" err="1"/>
              <a:t>вигиналась</a:t>
            </a:r>
            <a:r>
              <a:rPr lang="ru-RU" sz="2400" dirty="0"/>
              <a:t>, </a:t>
            </a:r>
            <a:r>
              <a:rPr lang="ru-RU" sz="2400" dirty="0" err="1"/>
              <a:t>зникаючи</a:t>
            </a:r>
            <a:r>
              <a:rPr lang="ru-RU" sz="2400" dirty="0"/>
              <a:t> </a:t>
            </a:r>
            <a:r>
              <a:rPr lang="ru-RU" sz="2400" dirty="0" err="1"/>
              <a:t>десь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самим </a:t>
            </a:r>
            <a:r>
              <a:rPr lang="ru-RU" sz="2400" dirty="0" err="1"/>
              <a:t>сонцем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5) Запаливши </a:t>
            </a:r>
            <a:r>
              <a:rPr lang="ru-RU" sz="2400" dirty="0" err="1"/>
              <a:t>пожежу</a:t>
            </a:r>
            <a:r>
              <a:rPr lang="ru-RU" sz="2400" dirty="0"/>
              <a:t> на </a:t>
            </a:r>
            <a:r>
              <a:rPr lang="ru-RU" sz="2400" dirty="0" err="1"/>
              <a:t>сході</a:t>
            </a:r>
            <a:r>
              <a:rPr lang="ru-RU" sz="2400" dirty="0"/>
              <a:t>, </a:t>
            </a:r>
            <a:r>
              <a:rPr lang="ru-RU" sz="2400" dirty="0" err="1"/>
              <a:t>сонце</a:t>
            </a:r>
            <a:r>
              <a:rPr lang="ru-RU" sz="2400" dirty="0"/>
              <a:t> </a:t>
            </a:r>
            <a:r>
              <a:rPr lang="ru-RU" sz="2400" dirty="0" err="1"/>
              <a:t>довго</a:t>
            </a:r>
            <a:r>
              <a:rPr lang="ru-RU" sz="2400" dirty="0"/>
              <a:t> </a:t>
            </a:r>
            <a:r>
              <a:rPr lang="ru-RU" sz="2400" dirty="0" err="1"/>
              <a:t>вагалось</a:t>
            </a:r>
            <a:r>
              <a:rPr lang="ru-RU" sz="2400" dirty="0"/>
              <a:t> – </a:t>
            </a:r>
            <a:r>
              <a:rPr lang="ru-RU" sz="2400" dirty="0" err="1"/>
              <a:t>виходити</a:t>
            </a:r>
            <a:r>
              <a:rPr lang="ru-RU" sz="2400" dirty="0"/>
              <a:t> чи не </a:t>
            </a:r>
            <a:r>
              <a:rPr lang="ru-RU" sz="2400" dirty="0" err="1"/>
              <a:t>виходити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8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7408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C0099"/>
                </a:solidFill>
              </a:rPr>
              <a:t>Гра</a:t>
            </a:r>
            <a:r>
              <a:rPr lang="ru-RU" sz="2400" b="1" dirty="0">
                <a:solidFill>
                  <a:srgbClr val="CC0099"/>
                </a:solidFill>
              </a:rPr>
              <a:t> «Редактор</a:t>
            </a:r>
            <a:r>
              <a:rPr lang="ru-RU" sz="2400" b="1" dirty="0" smtClean="0">
                <a:solidFill>
                  <a:srgbClr val="CC0099"/>
                </a:solidFill>
              </a:rPr>
              <a:t>». </a:t>
            </a:r>
            <a:r>
              <a:rPr lang="ru-RU" sz="2400" b="1" dirty="0" err="1" smtClean="0">
                <a:solidFill>
                  <a:srgbClr val="CC0099"/>
                </a:solidFill>
              </a:rPr>
              <a:t>Відредагуйте</a:t>
            </a:r>
            <a:r>
              <a:rPr lang="ru-RU" sz="2400" b="1" dirty="0" smtClean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речення</a:t>
            </a:r>
            <a:r>
              <a:rPr lang="ru-RU" sz="2400" b="1" dirty="0">
                <a:solidFill>
                  <a:srgbClr val="CC0099"/>
                </a:solidFill>
              </a:rPr>
              <a:t> і </a:t>
            </a:r>
            <a:r>
              <a:rPr lang="ru-RU" sz="2400" b="1" dirty="0" err="1">
                <a:solidFill>
                  <a:srgbClr val="CC0099"/>
                </a:solidFill>
              </a:rPr>
              <a:t>запишіть</a:t>
            </a:r>
            <a:r>
              <a:rPr lang="ru-RU" sz="2400" b="1" dirty="0">
                <a:solidFill>
                  <a:srgbClr val="CC0099"/>
                </a:solidFill>
              </a:rPr>
              <a:t>.</a:t>
            </a:r>
          </a:p>
          <a:p>
            <a:pPr algn="just"/>
            <a:r>
              <a:rPr lang="ru-RU" sz="2400" b="1" dirty="0"/>
              <a:t>1) </a:t>
            </a:r>
            <a:r>
              <a:rPr lang="ru-RU" sz="2400" b="1" dirty="0" err="1"/>
              <a:t>Спускаючись</a:t>
            </a:r>
            <a:r>
              <a:rPr lang="ru-RU" sz="2400" b="1" dirty="0"/>
              <a:t> з гори, у мене </a:t>
            </a:r>
            <a:r>
              <a:rPr lang="ru-RU" sz="2400" b="1" dirty="0" err="1"/>
              <a:t>зламалась</a:t>
            </a:r>
            <a:r>
              <a:rPr lang="ru-RU" sz="2400" b="1" dirty="0"/>
              <a:t> лижа.</a:t>
            </a:r>
          </a:p>
          <a:p>
            <a:pPr algn="just"/>
            <a:r>
              <a:rPr lang="ru-RU" sz="2400" b="1" dirty="0"/>
              <a:t>2) </a:t>
            </a:r>
            <a:r>
              <a:rPr lang="ru-RU" sz="2400" b="1" dirty="0" err="1"/>
              <a:t>Міліціонер</a:t>
            </a:r>
            <a:r>
              <a:rPr lang="ru-RU" sz="2400" b="1" dirty="0"/>
              <a:t> </a:t>
            </a:r>
            <a:r>
              <a:rPr lang="ru-RU" sz="2400" b="1" dirty="0" err="1"/>
              <a:t>зупинив</a:t>
            </a:r>
            <a:r>
              <a:rPr lang="ru-RU" sz="2400" b="1" dirty="0"/>
              <a:t> </a:t>
            </a:r>
            <a:r>
              <a:rPr lang="ru-RU" sz="2400" b="1" dirty="0" err="1"/>
              <a:t>перебігаю</a:t>
            </a:r>
            <a:r>
              <a:rPr lang="ru-RU" sz="2400" b="1" dirty="0"/>
              <a:t> </a:t>
            </a:r>
            <a:r>
              <a:rPr lang="ru-RU" sz="2400" b="1" dirty="0" err="1"/>
              <a:t>чого</a:t>
            </a:r>
            <a:r>
              <a:rPr lang="ru-RU" sz="2400" b="1" dirty="0"/>
              <a:t> на </a:t>
            </a:r>
            <a:r>
              <a:rPr lang="ru-RU" sz="2400" b="1" dirty="0" err="1"/>
              <a:t>червоне</a:t>
            </a:r>
            <a:r>
              <a:rPr lang="ru-RU" sz="2400" b="1" dirty="0"/>
              <a:t> </a:t>
            </a:r>
            <a:r>
              <a:rPr lang="ru-RU" sz="2400" b="1" dirty="0" err="1"/>
              <a:t>світло</a:t>
            </a:r>
            <a:r>
              <a:rPr lang="ru-RU" sz="2400" b="1" dirty="0"/>
              <a:t> </a:t>
            </a:r>
            <a:r>
              <a:rPr lang="ru-RU" sz="2400" b="1" dirty="0" err="1"/>
              <a:t>пішохода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3) </a:t>
            </a:r>
            <a:r>
              <a:rPr lang="ru-RU" sz="2400" b="1" dirty="0" err="1"/>
              <a:t>Йдучи</a:t>
            </a:r>
            <a:r>
              <a:rPr lang="ru-RU" sz="2400" b="1" dirty="0"/>
              <a:t> по коридору, </a:t>
            </a:r>
            <a:r>
              <a:rPr lang="ru-RU" sz="2400" b="1" dirty="0" err="1"/>
              <a:t>двері</a:t>
            </a:r>
            <a:r>
              <a:rPr lang="ru-RU" sz="2400" b="1" dirty="0"/>
              <a:t> </a:t>
            </a:r>
            <a:r>
              <a:rPr lang="ru-RU" sz="2400" b="1" dirty="0" err="1"/>
              <a:t>прочинилися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4) </a:t>
            </a:r>
            <a:r>
              <a:rPr lang="ru-RU" sz="2400" b="1" dirty="0" err="1"/>
              <a:t>Увійшовши</a:t>
            </a:r>
            <a:r>
              <a:rPr lang="ru-RU" sz="2400" b="1" dirty="0"/>
              <a:t> в </a:t>
            </a:r>
            <a:r>
              <a:rPr lang="ru-RU" sz="2400" b="1" dirty="0" err="1"/>
              <a:t>ліс</a:t>
            </a:r>
            <a:r>
              <a:rPr lang="ru-RU" sz="2400" b="1" dirty="0"/>
              <a:t>, </a:t>
            </a:r>
            <a:r>
              <a:rPr lang="ru-RU" sz="2400" b="1" dirty="0" err="1"/>
              <a:t>сонце</a:t>
            </a:r>
            <a:r>
              <a:rPr lang="ru-RU" sz="2400" b="1" dirty="0"/>
              <a:t> </a:t>
            </a:r>
            <a:r>
              <a:rPr lang="ru-RU" sz="2400" b="1" dirty="0" err="1"/>
              <a:t>сіло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5) </a:t>
            </a:r>
            <a:r>
              <a:rPr lang="ru-RU" sz="2400" b="1" dirty="0" err="1"/>
              <a:t>Простягнувши</a:t>
            </a:r>
            <a:r>
              <a:rPr lang="ru-RU" sz="2400" b="1" dirty="0"/>
              <a:t> руку по ягоду, з куща </a:t>
            </a:r>
            <a:r>
              <a:rPr lang="ru-RU" sz="2400" b="1" dirty="0" err="1"/>
              <a:t>почулося</a:t>
            </a:r>
            <a:r>
              <a:rPr lang="ru-RU" sz="2400" b="1" dirty="0"/>
              <a:t> </a:t>
            </a:r>
            <a:r>
              <a:rPr lang="ru-RU" sz="2400" b="1" dirty="0" err="1"/>
              <a:t>шипіння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6) </a:t>
            </a:r>
            <a:r>
              <a:rPr lang="ru-RU" sz="2400" b="1" dirty="0" err="1"/>
              <a:t>Підбігаючи</a:t>
            </a:r>
            <a:r>
              <a:rPr lang="ru-RU" sz="2400" b="1" dirty="0"/>
              <a:t> до </a:t>
            </a:r>
            <a:r>
              <a:rPr lang="ru-RU" sz="2400" b="1" dirty="0" err="1"/>
              <a:t>фінішу</a:t>
            </a:r>
            <a:r>
              <a:rPr lang="ru-RU" sz="2400" b="1" dirty="0"/>
              <a:t>, нам </a:t>
            </a:r>
            <a:r>
              <a:rPr lang="ru-RU" sz="2400" b="1" dirty="0" err="1"/>
              <a:t>аплодували</a:t>
            </a:r>
            <a:r>
              <a:rPr lang="ru-RU" sz="2400" b="1" dirty="0"/>
              <a:t> </a:t>
            </a:r>
            <a:r>
              <a:rPr lang="ru-RU" sz="2400" b="1" dirty="0" err="1"/>
              <a:t>глядачі</a:t>
            </a:r>
            <a:r>
              <a:rPr lang="ru-RU" sz="2400" b="1" dirty="0"/>
              <a:t>.</a:t>
            </a:r>
          </a:p>
          <a:p>
            <a:pPr algn="just"/>
            <a:r>
              <a:rPr lang="ru-RU" sz="2400" b="1" dirty="0"/>
              <a:t>7) </a:t>
            </a:r>
            <a:r>
              <a:rPr lang="ru-RU" sz="2400" b="1" dirty="0" err="1"/>
              <a:t>Здавши</a:t>
            </a:r>
            <a:r>
              <a:rPr lang="ru-RU" sz="2400" b="1" dirty="0"/>
              <a:t> </a:t>
            </a:r>
            <a:r>
              <a:rPr lang="ru-RU" sz="2400" b="1" dirty="0" err="1"/>
              <a:t>прочитану</a:t>
            </a:r>
            <a:r>
              <a:rPr lang="ru-RU" sz="2400" b="1" dirty="0"/>
              <a:t> книжку, </a:t>
            </a:r>
            <a:r>
              <a:rPr lang="ru-RU" sz="2400" b="1" dirty="0" err="1"/>
              <a:t>бібліотекар</a:t>
            </a:r>
            <a:r>
              <a:rPr lang="ru-RU" sz="2400" b="1" dirty="0"/>
              <a:t> </a:t>
            </a:r>
            <a:r>
              <a:rPr lang="ru-RU" sz="2400" b="1" dirty="0" err="1"/>
              <a:t>порадив</a:t>
            </a:r>
            <a:r>
              <a:rPr lang="ru-RU" sz="2400" b="1" dirty="0"/>
              <a:t> </a:t>
            </a:r>
            <a:r>
              <a:rPr lang="ru-RU" sz="2400" b="1" dirty="0" err="1"/>
              <a:t>мені</a:t>
            </a:r>
            <a:r>
              <a:rPr lang="ru-RU" sz="2400" b="1" dirty="0"/>
              <a:t> </a:t>
            </a:r>
            <a:r>
              <a:rPr lang="ru-RU" sz="2400" b="1" dirty="0" err="1"/>
              <a:t>нову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34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C0099"/>
                </a:solidFill>
              </a:rPr>
              <a:t>Закріплення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вивченого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 smtClean="0">
                <a:solidFill>
                  <a:srgbClr val="CC0099"/>
                </a:solidFill>
              </a:rPr>
              <a:t>матеріалу</a:t>
            </a:r>
            <a:endParaRPr lang="ru-RU" sz="2400" b="1" dirty="0">
              <a:solidFill>
                <a:srgbClr val="CC0099"/>
              </a:solidFill>
            </a:endParaRP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1.Що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/>
              <a:t>дієприслівником</a:t>
            </a:r>
            <a:r>
              <a:rPr lang="ru-RU" sz="2400" b="1" dirty="0"/>
              <a:t>? Що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означає</a:t>
            </a:r>
            <a:r>
              <a:rPr lang="ru-RU" sz="2400" b="1" dirty="0"/>
              <a:t>?</a:t>
            </a:r>
          </a:p>
          <a:p>
            <a:pPr algn="just"/>
            <a:r>
              <a:rPr lang="ru-RU" sz="2400" b="1" dirty="0"/>
              <a:t>2.На які </a:t>
            </a:r>
            <a:r>
              <a:rPr lang="ru-RU" sz="2400" b="1" dirty="0" err="1"/>
              <a:t>запитання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</a:t>
            </a:r>
            <a:r>
              <a:rPr lang="ru-RU" sz="2400" b="1" dirty="0" err="1"/>
              <a:t>дієприслівник</a:t>
            </a:r>
            <a:r>
              <a:rPr lang="ru-RU" sz="2400" b="1" dirty="0"/>
              <a:t>?</a:t>
            </a:r>
          </a:p>
          <a:p>
            <a:pPr algn="just"/>
            <a:r>
              <a:rPr lang="ru-RU" sz="2400" b="1" dirty="0"/>
              <a:t>3.Що </a:t>
            </a:r>
            <a:r>
              <a:rPr lang="ru-RU" sz="2400" b="1" dirty="0" err="1"/>
              <a:t>спільного</a:t>
            </a:r>
            <a:r>
              <a:rPr lang="ru-RU" sz="2400" b="1" dirty="0"/>
              <a:t> має </a:t>
            </a:r>
            <a:r>
              <a:rPr lang="ru-RU" sz="2400" b="1" dirty="0" err="1"/>
              <a:t>дієприслівник</a:t>
            </a:r>
            <a:r>
              <a:rPr lang="ru-RU" sz="2400" b="1" dirty="0"/>
              <a:t> з </a:t>
            </a:r>
            <a:r>
              <a:rPr lang="ru-RU" sz="2400" b="1" dirty="0" err="1"/>
              <a:t>дієсловом</a:t>
            </a:r>
            <a:r>
              <a:rPr lang="ru-RU" sz="2400" b="1" dirty="0"/>
              <a:t>?</a:t>
            </a:r>
          </a:p>
          <a:p>
            <a:pPr algn="just"/>
            <a:r>
              <a:rPr lang="ru-RU" sz="2400" b="1" dirty="0"/>
              <a:t>4.Що </a:t>
            </a:r>
            <a:r>
              <a:rPr lang="ru-RU" sz="2400" b="1" dirty="0" err="1"/>
              <a:t>спільного</a:t>
            </a:r>
            <a:r>
              <a:rPr lang="ru-RU" sz="2400" b="1" dirty="0"/>
              <a:t> має </a:t>
            </a:r>
            <a:r>
              <a:rPr lang="ru-RU" sz="2400" b="1" dirty="0" err="1"/>
              <a:t>дієприслівник</a:t>
            </a:r>
            <a:r>
              <a:rPr lang="ru-RU" sz="2400" b="1" dirty="0"/>
              <a:t> з </a:t>
            </a:r>
            <a:r>
              <a:rPr lang="ru-RU" sz="2400" b="1" dirty="0" err="1"/>
              <a:t>прислівником</a:t>
            </a:r>
            <a:r>
              <a:rPr lang="ru-RU" sz="2400" b="1" dirty="0"/>
              <a:t>?</a:t>
            </a:r>
          </a:p>
          <a:p>
            <a:pPr algn="just"/>
            <a:r>
              <a:rPr lang="ru-RU" sz="2400" b="1" dirty="0"/>
              <a:t>5.Яку </a:t>
            </a:r>
            <a:r>
              <a:rPr lang="ru-RU" sz="2400" b="1" dirty="0" err="1"/>
              <a:t>синтаксичну</a:t>
            </a:r>
            <a:r>
              <a:rPr lang="ru-RU" sz="2400" b="1" dirty="0"/>
              <a:t> роль </a:t>
            </a:r>
            <a:r>
              <a:rPr lang="ru-RU" sz="2400" b="1" dirty="0" err="1"/>
              <a:t>виконує</a:t>
            </a:r>
            <a:r>
              <a:rPr lang="ru-RU" sz="2400" b="1" dirty="0"/>
              <a:t> </a:t>
            </a:r>
            <a:r>
              <a:rPr lang="ru-RU" sz="2400" b="1" dirty="0" err="1"/>
              <a:t>дієприслівник</a:t>
            </a:r>
            <a:endParaRPr lang="ru-RU" sz="2400" b="1" dirty="0"/>
          </a:p>
          <a:p>
            <a:pPr algn="just"/>
            <a:r>
              <a:rPr lang="ru-RU" sz="2400" b="1" dirty="0"/>
              <a:t>у </a:t>
            </a:r>
            <a:r>
              <a:rPr lang="ru-RU" sz="2400" b="1" dirty="0" err="1"/>
              <a:t>реченні</a:t>
            </a:r>
            <a:r>
              <a:rPr lang="ru-RU" sz="2400" b="1" dirty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58" y="4797152"/>
            <a:ext cx="2297733" cy="192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29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11248"/>
            <a:ext cx="3004592" cy="20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764704"/>
            <a:ext cx="5904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66"/>
                </a:solidFill>
              </a:rPr>
              <a:t>ЦІЛІ ДЛЯ </a:t>
            </a:r>
            <a:r>
              <a:rPr lang="ru-RU" sz="3600" b="1" dirty="0" smtClean="0">
                <a:solidFill>
                  <a:srgbClr val="FF0066"/>
                </a:solidFill>
              </a:rPr>
              <a:t>УЧНІВ</a:t>
            </a:r>
            <a:endParaRPr lang="ru-RU" sz="3600" b="1" dirty="0">
              <a:solidFill>
                <a:srgbClr val="FF0066"/>
              </a:solidFill>
            </a:endParaRPr>
          </a:p>
          <a:p>
            <a:r>
              <a:rPr lang="ru-RU" sz="2400" b="1" dirty="0" err="1" smtClean="0"/>
              <a:t>Учень</a:t>
            </a:r>
            <a:r>
              <a:rPr lang="ru-RU" sz="2400" b="1" dirty="0" smtClean="0"/>
              <a:t> повинен  знати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 smtClean="0"/>
              <a:t>загальне</a:t>
            </a:r>
            <a:r>
              <a:rPr lang="ru-RU" sz="2400" b="1" dirty="0" smtClean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, </a:t>
            </a:r>
            <a:r>
              <a:rPr lang="ru-RU" sz="2400" b="1" dirty="0" err="1"/>
              <a:t>морфологічні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, </a:t>
            </a:r>
            <a:r>
              <a:rPr lang="ru-RU" sz="2400" b="1" dirty="0" err="1" smtClean="0"/>
              <a:t>синтаксичну</a:t>
            </a:r>
            <a:r>
              <a:rPr lang="ru-RU" sz="2400" b="1" dirty="0" smtClean="0"/>
              <a:t> роль </a:t>
            </a:r>
            <a:r>
              <a:rPr lang="ru-RU" sz="2400" b="1" dirty="0" err="1" smtClean="0"/>
              <a:t>дієприслівника</a:t>
            </a:r>
            <a:r>
              <a:rPr lang="ru-RU" sz="2400" b="1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 smtClean="0"/>
              <a:t>знаходити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дієприслівник</a:t>
            </a:r>
            <a:r>
              <a:rPr lang="ru-RU" sz="2400" b="1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 smtClean="0"/>
              <a:t>відрізняти</a:t>
            </a:r>
            <a:r>
              <a:rPr lang="ru-RU" sz="2400" b="1" dirty="0" smtClean="0"/>
              <a:t> </a:t>
            </a:r>
            <a:r>
              <a:rPr lang="ru-RU" sz="2400" b="1" dirty="0" err="1"/>
              <a:t>дієприслівник</a:t>
            </a:r>
            <a:r>
              <a:rPr lang="ru-RU" sz="2400" b="1" dirty="0"/>
              <a:t> від </a:t>
            </a:r>
            <a:r>
              <a:rPr lang="ru-RU" sz="2400" b="1" dirty="0" err="1" smtClean="0"/>
              <a:t>дієприкметника</a:t>
            </a:r>
            <a:r>
              <a:rPr lang="ru-RU" sz="2400" b="1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 smtClean="0"/>
              <a:t>визначати</a:t>
            </a:r>
            <a:r>
              <a:rPr lang="ru-RU" sz="2400" b="1" dirty="0" smtClean="0"/>
              <a:t> </a:t>
            </a:r>
            <a:r>
              <a:rPr lang="ru-RU" sz="2400" b="1" dirty="0" err="1"/>
              <a:t>граматичні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 smtClean="0"/>
              <a:t>дієприслівника</a:t>
            </a:r>
            <a:r>
              <a:rPr lang="ru-RU" sz="2400" b="1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 smtClean="0"/>
              <a:t>писати</a:t>
            </a:r>
            <a:r>
              <a:rPr lang="ru-RU" sz="2400" b="1" dirty="0" smtClean="0"/>
              <a:t> </a:t>
            </a:r>
            <a:r>
              <a:rPr lang="ru-RU" sz="2400" b="1" dirty="0"/>
              <a:t>правильно </a:t>
            </a:r>
            <a:r>
              <a:rPr lang="ru-RU" sz="2400" b="1" dirty="0" err="1"/>
              <a:t>дієприслівники</a:t>
            </a:r>
            <a:r>
              <a:rPr lang="ru-RU" sz="2400" b="1" dirty="0"/>
              <a:t> з </a:t>
            </a:r>
            <a:r>
              <a:rPr lang="ru-RU" sz="2400" b="1" dirty="0" err="1"/>
              <a:t>вивченими</a:t>
            </a:r>
            <a:r>
              <a:rPr lang="ru-RU" sz="2400" b="1" dirty="0"/>
              <a:t> </a:t>
            </a:r>
            <a:r>
              <a:rPr lang="ru-RU" sz="2400" b="1" dirty="0" err="1" smtClean="0"/>
              <a:t>орфограмами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8452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27280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Дієприслівник</a:t>
            </a:r>
            <a:r>
              <a:rPr lang="ru-RU" sz="2400" b="1" dirty="0">
                <a:solidFill>
                  <a:srgbClr val="C00000"/>
                </a:solidFill>
              </a:rPr>
              <a:t> — </a:t>
            </a:r>
            <a:r>
              <a:rPr lang="ru-RU" sz="2400" b="1" dirty="0" err="1">
                <a:solidFill>
                  <a:srgbClr val="C00000"/>
                </a:solidFill>
              </a:rPr>
              <a:t>особлива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незмінна</a:t>
            </a:r>
            <a:r>
              <a:rPr lang="ru-RU" sz="2400" b="1" dirty="0">
                <a:solidFill>
                  <a:srgbClr val="C00000"/>
                </a:solidFill>
              </a:rPr>
              <a:t> форма </a:t>
            </a:r>
            <a:r>
              <a:rPr lang="ru-RU" sz="2400" b="1" dirty="0" err="1">
                <a:solidFill>
                  <a:srgbClr val="C00000"/>
                </a:solidFill>
              </a:rPr>
              <a:t>дієслова</a:t>
            </a:r>
            <a:r>
              <a:rPr lang="ru-RU" sz="2400" b="1" dirty="0">
                <a:solidFill>
                  <a:srgbClr val="C00000"/>
                </a:solidFill>
              </a:rPr>
              <a:t>, що </a:t>
            </a:r>
            <a:r>
              <a:rPr lang="ru-RU" sz="2400" b="1" dirty="0" err="1">
                <a:solidFill>
                  <a:srgbClr val="C00000"/>
                </a:solidFill>
              </a:rPr>
              <a:t>означає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додаткову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дію</a:t>
            </a:r>
            <a:r>
              <a:rPr lang="ru-RU" sz="2400" b="1" dirty="0">
                <a:solidFill>
                  <a:srgbClr val="C00000"/>
                </a:solidFill>
              </a:rPr>
              <a:t> або стан, яка </a:t>
            </a:r>
            <a:r>
              <a:rPr lang="ru-RU" sz="2400" b="1" dirty="0" err="1">
                <a:solidFill>
                  <a:srgbClr val="C00000"/>
                </a:solidFill>
              </a:rPr>
              <a:t>супроводить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іншу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основну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дію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2623778"/>
            <a:ext cx="352839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реченні</a:t>
            </a:r>
            <a:r>
              <a:rPr lang="ru-RU" b="1" dirty="0"/>
              <a:t> </a:t>
            </a:r>
            <a:r>
              <a:rPr lang="ru-RU" b="1" dirty="0" err="1"/>
              <a:t>дієприслівник</a:t>
            </a:r>
            <a:r>
              <a:rPr lang="ru-RU" b="1" dirty="0"/>
              <a:t> </a:t>
            </a:r>
            <a:r>
              <a:rPr lang="ru-RU" b="1" dirty="0" err="1"/>
              <a:t>найчастіше</a:t>
            </a:r>
            <a:r>
              <a:rPr lang="ru-RU" b="1" dirty="0"/>
              <a:t> </a:t>
            </a:r>
            <a:r>
              <a:rPr lang="ru-RU" b="1" dirty="0" err="1"/>
              <a:t>пов’язаний</a:t>
            </a:r>
            <a:r>
              <a:rPr lang="ru-RU" b="1" dirty="0"/>
              <a:t> із </a:t>
            </a:r>
            <a:r>
              <a:rPr lang="ru-RU" b="1" dirty="0" err="1"/>
              <a:t>дієсловом-присудком</a:t>
            </a:r>
            <a:r>
              <a:rPr lang="ru-RU" b="1" dirty="0"/>
              <a:t> і є </a:t>
            </a:r>
            <a:r>
              <a:rPr lang="ru-RU" b="1" dirty="0" err="1"/>
              <a:t>обставиною</a:t>
            </a:r>
            <a:r>
              <a:rPr lang="ru-RU" b="1" dirty="0"/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3348608"/>
            <a:ext cx="309634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Дієприслівники</a:t>
            </a:r>
            <a:r>
              <a:rPr lang="ru-RU" b="1" dirty="0"/>
              <a:t> </a:t>
            </a:r>
            <a:r>
              <a:rPr lang="ru-RU" b="1" dirty="0" err="1"/>
              <a:t>відповідають</a:t>
            </a:r>
            <a:r>
              <a:rPr lang="ru-RU" b="1" dirty="0"/>
              <a:t> на </a:t>
            </a:r>
            <a:r>
              <a:rPr lang="ru-RU" b="1" dirty="0" err="1"/>
              <a:t>питання</a:t>
            </a:r>
            <a:r>
              <a:rPr lang="ru-RU" b="1" dirty="0"/>
              <a:t> що </a:t>
            </a:r>
            <a:r>
              <a:rPr lang="ru-RU" b="1" dirty="0" err="1"/>
              <a:t>роблячи</a:t>
            </a:r>
            <a:r>
              <a:rPr lang="ru-RU" b="1" dirty="0"/>
              <a:t>? Що </a:t>
            </a:r>
            <a:r>
              <a:rPr lang="ru-RU" b="1" dirty="0" err="1"/>
              <a:t>зробивши</a:t>
            </a:r>
            <a:r>
              <a:rPr lang="ru-RU" b="1" dirty="0"/>
              <a:t>?: </a:t>
            </a:r>
            <a:r>
              <a:rPr lang="ru-RU" b="1" dirty="0" err="1"/>
              <a:t>захлинаючись</a:t>
            </a:r>
            <a:r>
              <a:rPr lang="ru-RU" b="1" dirty="0"/>
              <a:t>, </a:t>
            </a:r>
            <a:r>
              <a:rPr lang="ru-RU" b="1" dirty="0" err="1"/>
              <a:t>кажучи</a:t>
            </a:r>
            <a:r>
              <a:rPr lang="ru-RU" b="1" dirty="0"/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645532" y="1988840"/>
            <a:ext cx="558316" cy="5879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12160" y="1988840"/>
            <a:ext cx="576064" cy="122413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561306"/>
            <a:ext cx="2448272" cy="16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1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63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548680"/>
            <a:ext cx="765685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8843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6724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70892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Утворіть самостійно дієприслівники від дієслів :</a:t>
            </a: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Читати - ?</a:t>
            </a: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Гріти -?</a:t>
            </a: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Летіти -? </a:t>
            </a:r>
          </a:p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Знати -?</a:t>
            </a:r>
          </a:p>
          <a:p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</a:rPr>
              <a:t>Чекати-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18843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17" y="395782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6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43677"/>
            <a:ext cx="7200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C0099"/>
                </a:solidFill>
              </a:rPr>
              <a:t>Утворіть</a:t>
            </a:r>
            <a:r>
              <a:rPr lang="ru-RU" sz="2400" b="1" dirty="0">
                <a:solidFill>
                  <a:srgbClr val="CC0099"/>
                </a:solidFill>
              </a:rPr>
              <a:t> від </a:t>
            </a:r>
            <a:r>
              <a:rPr lang="ru-RU" sz="2400" b="1" dirty="0" err="1">
                <a:solidFill>
                  <a:srgbClr val="CC0099"/>
                </a:solidFill>
              </a:rPr>
              <a:t>поданих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дієслів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дієприкметники</a:t>
            </a:r>
            <a:r>
              <a:rPr lang="ru-RU" sz="2400" b="1" dirty="0">
                <a:solidFill>
                  <a:srgbClr val="CC0099"/>
                </a:solidFill>
              </a:rPr>
              <a:t> і </a:t>
            </a:r>
            <a:r>
              <a:rPr lang="ru-RU" sz="2400" b="1" dirty="0" err="1">
                <a:solidFill>
                  <a:srgbClr val="CC0099"/>
                </a:solidFill>
              </a:rPr>
              <a:t>дієприслівники</a:t>
            </a:r>
            <a:r>
              <a:rPr lang="ru-RU" sz="2400" b="1" dirty="0">
                <a:solidFill>
                  <a:srgbClr val="CC0099"/>
                </a:solidFill>
              </a:rPr>
              <a:t>. </a:t>
            </a:r>
            <a:r>
              <a:rPr lang="ru-RU" sz="2400" b="1" dirty="0" err="1">
                <a:solidFill>
                  <a:srgbClr val="CC0099"/>
                </a:solidFill>
              </a:rPr>
              <a:t>Запишіть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їх</a:t>
            </a:r>
            <a:r>
              <a:rPr lang="ru-RU" sz="2400" b="1" dirty="0">
                <a:solidFill>
                  <a:srgbClr val="CC0099"/>
                </a:solidFill>
              </a:rPr>
              <a:t> і </a:t>
            </a:r>
            <a:r>
              <a:rPr lang="ru-RU" sz="2400" b="1" dirty="0" err="1">
                <a:solidFill>
                  <a:srgbClr val="CC0099"/>
                </a:solidFill>
              </a:rPr>
              <a:t>поясніть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написання</a:t>
            </a:r>
            <a:r>
              <a:rPr lang="ru-RU" sz="2400" b="1" dirty="0">
                <a:solidFill>
                  <a:srgbClr val="CC0099"/>
                </a:solidFill>
              </a:rPr>
              <a:t>.</a:t>
            </a:r>
          </a:p>
          <a:p>
            <a:endParaRPr lang="ru-RU" sz="2400" dirty="0"/>
          </a:p>
          <a:p>
            <a:r>
              <a:rPr lang="ru-RU" sz="2400" dirty="0" err="1"/>
              <a:t>Наприклад</a:t>
            </a:r>
            <a:r>
              <a:rPr lang="ru-RU" sz="2400" dirty="0"/>
              <a:t>: </a:t>
            </a:r>
            <a:r>
              <a:rPr lang="ru-RU" sz="2400" dirty="0" err="1"/>
              <a:t>перетворювати</a:t>
            </a:r>
            <a:r>
              <a:rPr lang="ru-RU" sz="2400" dirty="0"/>
              <a:t> — </a:t>
            </a:r>
            <a:r>
              <a:rPr lang="ru-RU" sz="2400" dirty="0" err="1"/>
              <a:t>перетворюючий</a:t>
            </a:r>
            <a:r>
              <a:rPr lang="ru-RU" sz="2400" dirty="0"/>
              <a:t>, </a:t>
            </a:r>
            <a:r>
              <a:rPr lang="ru-RU" sz="2400" dirty="0" err="1"/>
              <a:t>перетворений</a:t>
            </a:r>
            <a:r>
              <a:rPr lang="ru-RU" sz="2400" dirty="0"/>
              <a:t>, </a:t>
            </a:r>
            <a:r>
              <a:rPr lang="ru-RU" sz="2400" dirty="0" err="1"/>
              <a:t>перетворюючи</a:t>
            </a:r>
            <a:r>
              <a:rPr lang="ru-RU" sz="2400" dirty="0"/>
              <a:t>, </a:t>
            </a:r>
            <a:r>
              <a:rPr lang="ru-RU" sz="2400" dirty="0" err="1"/>
              <a:t>перетворивши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r>
              <a:rPr lang="ru-RU" sz="2800" b="1" dirty="0" err="1" smtClean="0"/>
              <a:t>Виконувати</a:t>
            </a:r>
            <a:r>
              <a:rPr lang="ru-RU" sz="2800" b="1" dirty="0" smtClean="0"/>
              <a:t>-  </a:t>
            </a:r>
          </a:p>
          <a:p>
            <a:r>
              <a:rPr lang="ru-RU" sz="2800" b="1" dirty="0" err="1" smtClean="0"/>
              <a:t>Перевіряти</a:t>
            </a:r>
            <a:r>
              <a:rPr lang="ru-RU" sz="2800" b="1" dirty="0" smtClean="0"/>
              <a:t> –</a:t>
            </a:r>
          </a:p>
          <a:p>
            <a:r>
              <a:rPr lang="ru-RU" sz="2800" b="1" dirty="0" err="1" smtClean="0"/>
              <a:t>Ламати</a:t>
            </a:r>
            <a:r>
              <a:rPr lang="ru-RU" sz="2800" b="1" dirty="0" smtClean="0"/>
              <a:t> –</a:t>
            </a:r>
          </a:p>
          <a:p>
            <a:r>
              <a:rPr lang="ru-RU" sz="2800" b="1" dirty="0" err="1" smtClean="0"/>
              <a:t>Захоплювати</a:t>
            </a:r>
            <a:r>
              <a:rPr lang="ru-RU" sz="2800" b="1" dirty="0" smtClean="0"/>
              <a:t> –</a:t>
            </a:r>
          </a:p>
          <a:p>
            <a:r>
              <a:rPr lang="ru-RU" sz="2800" b="1" dirty="0" err="1" smtClean="0"/>
              <a:t>Повідомляти</a:t>
            </a:r>
            <a:r>
              <a:rPr lang="ru-RU" sz="2800" b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748459" cy="27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13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34481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CC0099"/>
                </a:solidFill>
              </a:rPr>
              <a:t>Спишіть</a:t>
            </a:r>
            <a:r>
              <a:rPr lang="ru-RU" sz="2800" b="1" dirty="0">
                <a:solidFill>
                  <a:srgbClr val="CC0099"/>
                </a:solidFill>
              </a:rPr>
              <a:t>, </a:t>
            </a:r>
            <a:r>
              <a:rPr lang="ru-RU" sz="2800" b="1" dirty="0" err="1">
                <a:solidFill>
                  <a:srgbClr val="CC0099"/>
                </a:solidFill>
              </a:rPr>
              <a:t>замінюючи</a:t>
            </a:r>
            <a:r>
              <a:rPr lang="ru-RU" sz="2800" b="1" dirty="0">
                <a:solidFill>
                  <a:srgbClr val="CC0099"/>
                </a:solidFill>
              </a:rPr>
              <a:t> </a:t>
            </a:r>
            <a:r>
              <a:rPr lang="ru-RU" sz="2800" b="1" dirty="0" err="1">
                <a:solidFill>
                  <a:srgbClr val="CC0099"/>
                </a:solidFill>
              </a:rPr>
              <a:t>взяті</a:t>
            </a:r>
            <a:r>
              <a:rPr lang="ru-RU" sz="2800" b="1" dirty="0">
                <a:solidFill>
                  <a:srgbClr val="CC0099"/>
                </a:solidFill>
              </a:rPr>
              <a:t> в дужки </a:t>
            </a:r>
            <a:r>
              <a:rPr lang="ru-RU" sz="2800" b="1" dirty="0" err="1">
                <a:solidFill>
                  <a:srgbClr val="CC0099"/>
                </a:solidFill>
              </a:rPr>
              <a:t>дієслова</a:t>
            </a:r>
            <a:r>
              <a:rPr lang="ru-RU" sz="2800" b="1" dirty="0">
                <a:solidFill>
                  <a:srgbClr val="CC0099"/>
                </a:solidFill>
              </a:rPr>
              <a:t> </a:t>
            </a:r>
            <a:r>
              <a:rPr lang="ru-RU" sz="2800" b="1" dirty="0" err="1">
                <a:solidFill>
                  <a:srgbClr val="CC0099"/>
                </a:solidFill>
              </a:rPr>
              <a:t>дієприслівниками</a:t>
            </a:r>
            <a:r>
              <a:rPr lang="ru-RU" sz="2800" b="1" dirty="0">
                <a:solidFill>
                  <a:srgbClr val="CC0099"/>
                </a:solidFill>
              </a:rPr>
              <a:t>. </a:t>
            </a:r>
            <a:r>
              <a:rPr lang="ru-RU" sz="2800" b="1" dirty="0" err="1">
                <a:solidFill>
                  <a:srgbClr val="CC0099"/>
                </a:solidFill>
              </a:rPr>
              <a:t>Поставте</a:t>
            </a:r>
            <a:r>
              <a:rPr lang="ru-RU" sz="2800" b="1" dirty="0">
                <a:solidFill>
                  <a:srgbClr val="CC0099"/>
                </a:solidFill>
              </a:rPr>
              <a:t>, де треба, коми.</a:t>
            </a:r>
          </a:p>
          <a:p>
            <a:endParaRPr lang="ru-RU" dirty="0"/>
          </a:p>
          <a:p>
            <a:pPr algn="just"/>
            <a:r>
              <a:rPr lang="ru-RU" sz="2400" b="1" dirty="0"/>
              <a:t>1. </a:t>
            </a:r>
            <a:r>
              <a:rPr lang="ru-RU" sz="2400" b="1" dirty="0" err="1"/>
              <a:t>Андрійко</a:t>
            </a:r>
            <a:r>
              <a:rPr lang="ru-RU" sz="2400" b="1" dirty="0"/>
              <a:t> село </a:t>
            </a:r>
            <a:r>
              <a:rPr lang="ru-RU" sz="2400" b="1" dirty="0" err="1"/>
              <a:t>оббіжить</a:t>
            </a:r>
            <a:r>
              <a:rPr lang="ru-RU" sz="2400" b="1" dirty="0"/>
              <a:t>, </a:t>
            </a:r>
            <a:r>
              <a:rPr lang="ru-RU" sz="2400" b="1" dirty="0" err="1"/>
              <a:t>вернеться</a:t>
            </a:r>
            <a:r>
              <a:rPr lang="ru-RU" sz="2400" b="1" dirty="0"/>
              <a:t> </a:t>
            </a:r>
            <a:r>
              <a:rPr lang="ru-RU" sz="2400" b="1" dirty="0" err="1"/>
              <a:t>червоний</a:t>
            </a:r>
            <a:r>
              <a:rPr lang="ru-RU" sz="2400" b="1" dirty="0"/>
              <a:t> (</a:t>
            </a:r>
            <a:r>
              <a:rPr lang="ru-RU" sz="2400" b="1" dirty="0" err="1"/>
              <a:t>сміятися</a:t>
            </a:r>
            <a:r>
              <a:rPr lang="ru-RU" sz="2400" b="1" dirty="0"/>
              <a:t>, </a:t>
            </a:r>
            <a:r>
              <a:rPr lang="ru-RU" sz="2400" b="1" dirty="0" err="1"/>
              <a:t>пустувати</a:t>
            </a:r>
            <a:r>
              <a:rPr lang="ru-RU" sz="2400" b="1" dirty="0"/>
              <a:t>). 2. А </a:t>
            </a:r>
            <a:r>
              <a:rPr lang="ru-RU" sz="2400" b="1" dirty="0" err="1"/>
              <a:t>Василько</a:t>
            </a:r>
            <a:r>
              <a:rPr lang="ru-RU" sz="2400" b="1" dirty="0"/>
              <a:t> буде </a:t>
            </a:r>
            <a:r>
              <a:rPr lang="ru-RU" sz="2400" b="1" dirty="0" err="1"/>
              <a:t>хоч</a:t>
            </a:r>
            <a:r>
              <a:rPr lang="ru-RU" sz="2400" b="1" dirty="0"/>
              <a:t> </a:t>
            </a:r>
            <a:r>
              <a:rPr lang="ru-RU" sz="2400" b="1" dirty="0" err="1"/>
              <a:t>ціленьку</a:t>
            </a:r>
            <a:r>
              <a:rPr lang="ru-RU" sz="2400" b="1" dirty="0"/>
              <a:t> </a:t>
            </a:r>
            <a:r>
              <a:rPr lang="ru-RU" sz="2400" b="1" dirty="0" err="1"/>
              <a:t>ніч</a:t>
            </a:r>
            <a:r>
              <a:rPr lang="ru-RU" sz="2400" b="1" dirty="0"/>
              <a:t> ту </a:t>
            </a:r>
            <a:r>
              <a:rPr lang="ru-RU" sz="2400" b="1" dirty="0" err="1"/>
              <a:t>довгу</a:t>
            </a:r>
            <a:r>
              <a:rPr lang="ru-RU" sz="2400" b="1" dirty="0"/>
              <a:t> зі мною </a:t>
            </a:r>
            <a:r>
              <a:rPr lang="ru-RU" sz="2400" b="1" dirty="0" err="1"/>
              <a:t>сидіти</a:t>
            </a:r>
            <a:r>
              <a:rPr lang="ru-RU" sz="2400" b="1" dirty="0"/>
              <a:t>, мене (</a:t>
            </a:r>
            <a:r>
              <a:rPr lang="ru-RU" sz="2400" b="1" dirty="0" err="1"/>
              <a:t>слухати</a:t>
            </a:r>
            <a:r>
              <a:rPr lang="ru-RU" sz="2400" b="1" dirty="0"/>
              <a:t>) та </a:t>
            </a:r>
            <a:r>
              <a:rPr lang="ru-RU" sz="2400" b="1" dirty="0" err="1"/>
              <a:t>мені</a:t>
            </a:r>
            <a:r>
              <a:rPr lang="ru-RU" sz="2400" b="1" dirty="0"/>
              <a:t> у </a:t>
            </a:r>
            <a:r>
              <a:rPr lang="ru-RU" sz="2400" b="1" dirty="0" err="1"/>
              <a:t>вічі</a:t>
            </a:r>
            <a:r>
              <a:rPr lang="ru-RU" sz="2400" b="1" dirty="0"/>
              <a:t> </a:t>
            </a:r>
            <a:r>
              <a:rPr lang="ru-RU" sz="2400" b="1" dirty="0" err="1"/>
              <a:t>пильненько</a:t>
            </a:r>
            <a:r>
              <a:rPr lang="ru-RU" sz="2400" b="1" dirty="0"/>
              <a:t> (</a:t>
            </a:r>
            <a:r>
              <a:rPr lang="ru-RU" sz="2400" b="1" dirty="0" err="1"/>
              <a:t>дивитися</a:t>
            </a:r>
            <a:r>
              <a:rPr lang="ru-RU" sz="2400" b="1" dirty="0"/>
              <a:t>). 3. Було як </a:t>
            </a:r>
            <a:r>
              <a:rPr lang="ru-RU" sz="2400" b="1" dirty="0" err="1"/>
              <a:t>місяць</a:t>
            </a:r>
            <a:r>
              <a:rPr lang="ru-RU" sz="2400" b="1" dirty="0"/>
              <a:t> у </a:t>
            </a:r>
            <a:r>
              <a:rPr lang="ru-RU" sz="2400" b="1" dirty="0" err="1"/>
              <a:t>віконечко</a:t>
            </a:r>
            <a:r>
              <a:rPr lang="ru-RU" sz="2400" b="1" dirty="0"/>
              <a:t> </a:t>
            </a:r>
            <a:r>
              <a:rPr lang="ru-RU" sz="2400" b="1" dirty="0" err="1"/>
              <a:t>засвітить</a:t>
            </a:r>
            <a:r>
              <a:rPr lang="ru-RU" sz="2400" b="1" dirty="0"/>
              <a:t>, </a:t>
            </a:r>
            <a:r>
              <a:rPr lang="ru-RU" sz="2400" b="1" dirty="0" err="1"/>
              <a:t>Василько</a:t>
            </a:r>
            <a:r>
              <a:rPr lang="ru-RU" sz="2400" b="1" dirty="0"/>
              <a:t> дивиться, очей не (</a:t>
            </a:r>
            <a:r>
              <a:rPr lang="ru-RU" sz="2400" b="1" dirty="0" err="1"/>
              <a:t>зводить</a:t>
            </a:r>
            <a:r>
              <a:rPr lang="ru-RU" sz="2400" b="1" dirty="0"/>
              <a:t>) (3 творів Марка </a:t>
            </a:r>
            <a:r>
              <a:rPr lang="ru-RU" sz="2400" b="1" dirty="0" err="1"/>
              <a:t>Вовчка</a:t>
            </a:r>
            <a:r>
              <a:rPr lang="ru-RU" sz="2400" b="1" dirty="0"/>
              <a:t>). 4. Часом Остап </a:t>
            </a:r>
            <a:r>
              <a:rPr lang="ru-RU" sz="2400" b="1" dirty="0" err="1"/>
              <a:t>зупинявся</a:t>
            </a:r>
            <a:r>
              <a:rPr lang="ru-RU" sz="2400" b="1" dirty="0"/>
              <a:t> (</a:t>
            </a:r>
            <a:r>
              <a:rPr lang="ru-RU" sz="2400" b="1" dirty="0" err="1"/>
              <a:t>прислухатися</a:t>
            </a:r>
            <a:r>
              <a:rPr lang="ru-RU" sz="2400" b="1" dirty="0"/>
              <a:t>, </a:t>
            </a:r>
            <a:r>
              <a:rPr lang="ru-RU" sz="2400" b="1" dirty="0" err="1"/>
              <a:t>придивлятися</a:t>
            </a:r>
            <a:r>
              <a:rPr lang="ru-RU" sz="2400" b="1" dirty="0"/>
              <a:t>) (</a:t>
            </a:r>
            <a:r>
              <a:rPr lang="ru-RU" sz="2400" b="1" dirty="0" err="1"/>
              <a:t>М.Коцюбинський</a:t>
            </a:r>
            <a:r>
              <a:rPr lang="ru-RU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6910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C0099"/>
                </a:solidFill>
              </a:rPr>
              <a:t>Змініть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виділені</a:t>
            </a:r>
            <a:r>
              <a:rPr lang="ru-RU" sz="2400" b="1" dirty="0">
                <a:solidFill>
                  <a:srgbClr val="CC0099"/>
                </a:solidFill>
              </a:rPr>
              <a:t> частини </a:t>
            </a:r>
            <a:r>
              <a:rPr lang="ru-RU" sz="2400" b="1" dirty="0" err="1">
                <a:solidFill>
                  <a:srgbClr val="CC0099"/>
                </a:solidFill>
              </a:rPr>
              <a:t>речення</a:t>
            </a:r>
            <a:r>
              <a:rPr lang="ru-RU" sz="2400" b="1" dirty="0">
                <a:solidFill>
                  <a:srgbClr val="CC0099"/>
                </a:solidFill>
              </a:rPr>
              <a:t> так, щоб </a:t>
            </a:r>
            <a:r>
              <a:rPr lang="ru-RU" sz="2400" b="1" dirty="0" err="1">
                <a:solidFill>
                  <a:srgbClr val="CC0099"/>
                </a:solidFill>
              </a:rPr>
              <a:t>замість</a:t>
            </a:r>
            <a:r>
              <a:rPr lang="ru-RU" sz="2400" b="1" dirty="0">
                <a:solidFill>
                  <a:srgbClr val="CC0099"/>
                </a:solidFill>
              </a:rPr>
              <a:t> </a:t>
            </a:r>
            <a:r>
              <a:rPr lang="ru-RU" sz="2400" b="1" dirty="0" err="1">
                <a:solidFill>
                  <a:srgbClr val="CC0099"/>
                </a:solidFill>
              </a:rPr>
              <a:t>дієслова</a:t>
            </a:r>
            <a:r>
              <a:rPr lang="ru-RU" sz="2400" b="1" dirty="0">
                <a:solidFill>
                  <a:srgbClr val="CC0099"/>
                </a:solidFill>
              </a:rPr>
              <a:t> стояв </a:t>
            </a:r>
            <a:r>
              <a:rPr lang="ru-RU" sz="2400" b="1" dirty="0" err="1">
                <a:solidFill>
                  <a:srgbClr val="CC0099"/>
                </a:solidFill>
              </a:rPr>
              <a:t>дієприслівник</a:t>
            </a:r>
            <a:r>
              <a:rPr lang="ru-RU" sz="2400" b="1" dirty="0">
                <a:solidFill>
                  <a:srgbClr val="CC0099"/>
                </a:solidFill>
              </a:rPr>
              <a:t>. </a:t>
            </a:r>
          </a:p>
          <a:p>
            <a:endParaRPr lang="ru-RU" dirty="0"/>
          </a:p>
          <a:p>
            <a:r>
              <a:rPr lang="ru-RU" sz="2400" i="1" dirty="0"/>
              <a:t>Зразок. </a:t>
            </a:r>
            <a:r>
              <a:rPr lang="ru-RU" sz="2400" i="1" dirty="0" err="1"/>
              <a:t>Якщо</a:t>
            </a:r>
            <a:r>
              <a:rPr lang="ru-RU" sz="2400" i="1" dirty="0"/>
              <a:t> </a:t>
            </a:r>
            <a:r>
              <a:rPr lang="ru-RU" sz="2400" i="1" dirty="0" err="1"/>
              <a:t>ти</a:t>
            </a:r>
            <a:r>
              <a:rPr lang="ru-RU" sz="2400" i="1" dirty="0"/>
              <a:t> не </a:t>
            </a:r>
            <a:r>
              <a:rPr lang="ru-RU" sz="2400" i="1" dirty="0" err="1"/>
              <a:t>знаєш</a:t>
            </a:r>
            <a:r>
              <a:rPr lang="ru-RU" sz="2400" i="1" dirty="0"/>
              <a:t> броду, то не </a:t>
            </a:r>
            <a:r>
              <a:rPr lang="ru-RU" sz="2400" i="1" dirty="0" err="1"/>
              <a:t>лізь</a:t>
            </a:r>
            <a:r>
              <a:rPr lang="ru-RU" sz="2400" i="1" dirty="0"/>
              <a:t> у воду. — Не </a:t>
            </a:r>
            <a:r>
              <a:rPr lang="ru-RU" sz="2400" i="1" dirty="0" err="1"/>
              <a:t>знаючи</a:t>
            </a:r>
            <a:r>
              <a:rPr lang="ru-RU" sz="2400" i="1" dirty="0"/>
              <a:t> броду, не </a:t>
            </a:r>
            <a:r>
              <a:rPr lang="ru-RU" sz="2400" i="1" dirty="0" err="1"/>
              <a:t>лізь</a:t>
            </a:r>
            <a:r>
              <a:rPr lang="ru-RU" sz="2400" i="1" dirty="0"/>
              <a:t> у воду.</a:t>
            </a:r>
          </a:p>
          <a:p>
            <a:endParaRPr lang="ru-RU" dirty="0"/>
          </a:p>
          <a:p>
            <a:pPr marL="457200" indent="-457200" algn="just">
              <a:buAutoNum type="arabicPeriod"/>
            </a:pPr>
            <a:r>
              <a:rPr lang="ru-RU" sz="2400" dirty="0" err="1" smtClean="0"/>
              <a:t>Незнайомець</a:t>
            </a:r>
            <a:r>
              <a:rPr lang="ru-RU" sz="2400" dirty="0" smtClean="0"/>
              <a:t> </a:t>
            </a:r>
            <a:r>
              <a:rPr lang="ru-RU" sz="2400" dirty="0" err="1"/>
              <a:t>пройшов</a:t>
            </a:r>
            <a:r>
              <a:rPr lang="ru-RU" sz="2400" dirty="0"/>
              <a:t> </a:t>
            </a:r>
            <a:r>
              <a:rPr lang="ru-RU" sz="2400" dirty="0" err="1"/>
              <a:t>повз</a:t>
            </a:r>
            <a:r>
              <a:rPr lang="ru-RU" sz="2400" dirty="0"/>
              <a:t>, не </a:t>
            </a:r>
            <a:r>
              <a:rPr lang="ru-RU" sz="2400" dirty="0" err="1"/>
              <a:t>помітив</a:t>
            </a:r>
            <a:r>
              <a:rPr lang="ru-RU" sz="2400" dirty="0"/>
              <a:t> нас</a:t>
            </a:r>
            <a:r>
              <a:rPr lang="ru-RU" sz="24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Все</a:t>
            </a:r>
            <a:r>
              <a:rPr lang="ru-RU" sz="2400" dirty="0"/>
              <a:t>, що можна, </a:t>
            </a:r>
            <a:r>
              <a:rPr lang="ru-RU" sz="2400" dirty="0" err="1"/>
              <a:t>зроби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, не </a:t>
            </a:r>
            <a:r>
              <a:rPr lang="ru-RU" sz="2400" dirty="0" err="1"/>
              <a:t>відкладай</a:t>
            </a:r>
            <a:r>
              <a:rPr lang="ru-RU" sz="2400" dirty="0"/>
              <a:t> на завтра. 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/>
              <a:t>Зроби</a:t>
            </a:r>
            <a:r>
              <a:rPr lang="ru-RU" sz="2400" dirty="0"/>
              <a:t> </a:t>
            </a:r>
            <a:r>
              <a:rPr lang="ru-RU" sz="2400" dirty="0" err="1"/>
              <a:t>діло</a:t>
            </a:r>
            <a:r>
              <a:rPr lang="ru-RU" sz="2400" dirty="0"/>
              <a:t>, гуляй </a:t>
            </a:r>
            <a:r>
              <a:rPr lang="ru-RU" sz="2400" dirty="0" err="1"/>
              <a:t>сміло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/>
              <a:t>Привчайся</a:t>
            </a:r>
            <a:r>
              <a:rPr lang="ru-RU" sz="2400" dirty="0"/>
              <a:t> </a:t>
            </a:r>
            <a:r>
              <a:rPr lang="ru-RU" sz="2400" dirty="0" err="1"/>
              <a:t>ходити</a:t>
            </a:r>
            <a:r>
              <a:rPr lang="ru-RU" sz="2400" dirty="0"/>
              <a:t> </a:t>
            </a:r>
            <a:r>
              <a:rPr lang="ru-RU" sz="2400" dirty="0" err="1"/>
              <a:t>рівно</a:t>
            </a:r>
            <a:r>
              <a:rPr lang="ru-RU" sz="2400" dirty="0"/>
              <a:t>, не </a:t>
            </a:r>
            <a:r>
              <a:rPr lang="ru-RU" sz="2400" dirty="0" err="1"/>
              <a:t>горбся</a:t>
            </a:r>
            <a:r>
              <a:rPr lang="ru-RU" sz="2400" dirty="0"/>
              <a:t> і не </a:t>
            </a:r>
            <a:r>
              <a:rPr lang="ru-RU" sz="2400" dirty="0" err="1"/>
              <a:t>засовуй</a:t>
            </a:r>
            <a:r>
              <a:rPr lang="ru-RU" sz="2400" dirty="0"/>
              <a:t> руки в </a:t>
            </a:r>
            <a:r>
              <a:rPr lang="ru-RU" sz="2400" dirty="0" err="1"/>
              <a:t>кишені</a:t>
            </a:r>
            <a:r>
              <a:rPr lang="ru-RU" sz="2400" dirty="0"/>
              <a:t>, — це некрасиво і </a:t>
            </a:r>
            <a:r>
              <a:rPr lang="ru-RU" sz="2400" dirty="0" err="1"/>
              <a:t>шкідливо</a:t>
            </a:r>
            <a:r>
              <a:rPr lang="ru-RU" sz="2400" dirty="0"/>
              <a:t> для </a:t>
            </a:r>
            <a:r>
              <a:rPr lang="ru-RU" sz="2400" dirty="0" err="1"/>
              <a:t>здоров’я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Сирена гула, не </a:t>
            </a:r>
            <a:r>
              <a:rPr lang="ru-RU" sz="2400" dirty="0" err="1"/>
              <a:t>вгавала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на </a:t>
            </a:r>
            <a:r>
              <a:rPr lang="ru-RU" sz="2400" dirty="0" err="1"/>
              <a:t>хвилину</a:t>
            </a:r>
            <a:r>
              <a:rPr lang="ru-RU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13538"/>
            <a:ext cx="1658758" cy="14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650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571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19</cp:revision>
  <dcterms:modified xsi:type="dcterms:W3CDTF">2021-12-27T08:46:59Z</dcterms:modified>
</cp:coreProperties>
</file>