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002250" cy="14401800"/>
  <p:notesSz cx="6858000" cy="9144000"/>
  <p:defaultTextStyle>
    <a:defPPr>
      <a:defRPr lang="uk-UA"/>
    </a:defPPr>
    <a:lvl1pPr marL="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2583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5166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7749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70332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62915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55498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8081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40664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0099"/>
    <a:srgbClr val="FB97AF"/>
    <a:srgbClr val="C0F89A"/>
    <a:srgbClr val="006386"/>
    <a:srgbClr val="A8C6EA"/>
    <a:srgbClr val="C6D9F1"/>
    <a:srgbClr val="99FFCC"/>
    <a:srgbClr val="D0FF71"/>
    <a:srgbClr val="FDB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7" autoAdjust="0"/>
    <p:restoredTop sz="94660"/>
  </p:normalViewPr>
  <p:slideViewPr>
    <p:cSldViewPr>
      <p:cViewPr varScale="1">
        <p:scale>
          <a:sx n="38" d="100"/>
          <a:sy n="38" d="100"/>
        </p:scale>
        <p:origin x="-306" y="-132"/>
      </p:cViewPr>
      <p:guideLst>
        <p:guide orient="horz" pos="4536"/>
        <p:guide pos="56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0169" y="4473893"/>
            <a:ext cx="15301913" cy="308705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0338" y="8161020"/>
            <a:ext cx="12601575" cy="36804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7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62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55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40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40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51631" y="576741"/>
            <a:ext cx="4050506" cy="122882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00113" y="576741"/>
            <a:ext cx="11851481" cy="122882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89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96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53" y="9254491"/>
            <a:ext cx="15301913" cy="2860358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053" y="6104098"/>
            <a:ext cx="15301913" cy="3150393"/>
          </a:xfrm>
        </p:spPr>
        <p:txBody>
          <a:bodyPr anchor="b"/>
          <a:lstStyle>
            <a:lvl1pPr marL="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1pPr>
            <a:lvl2pPr marL="92583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516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7749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7033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62915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5549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8081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40664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82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00112" y="3360421"/>
            <a:ext cx="7950994" cy="9504522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51144" y="3360421"/>
            <a:ext cx="7950994" cy="9504522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80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0113" y="3223737"/>
            <a:ext cx="7954120" cy="1343500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25830" indent="0">
              <a:buNone/>
              <a:defRPr sz="4100" b="1"/>
            </a:lvl2pPr>
            <a:lvl3pPr marL="1851660" indent="0">
              <a:buNone/>
              <a:defRPr sz="3600" b="1"/>
            </a:lvl3pPr>
            <a:lvl4pPr marL="2777490" indent="0">
              <a:buNone/>
              <a:defRPr sz="3200" b="1"/>
            </a:lvl4pPr>
            <a:lvl5pPr marL="3703320" indent="0">
              <a:buNone/>
              <a:defRPr sz="3200" b="1"/>
            </a:lvl5pPr>
            <a:lvl6pPr marL="4629150" indent="0">
              <a:buNone/>
              <a:defRPr sz="3200" b="1"/>
            </a:lvl6pPr>
            <a:lvl7pPr marL="5554980" indent="0">
              <a:buNone/>
              <a:defRPr sz="3200" b="1"/>
            </a:lvl7pPr>
            <a:lvl8pPr marL="6480810" indent="0">
              <a:buNone/>
              <a:defRPr sz="3200" b="1"/>
            </a:lvl8pPr>
            <a:lvl9pPr marL="740664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0113" y="4567237"/>
            <a:ext cx="7954120" cy="8297705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144894" y="3223737"/>
            <a:ext cx="7957245" cy="1343500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25830" indent="0">
              <a:buNone/>
              <a:defRPr sz="4100" b="1"/>
            </a:lvl2pPr>
            <a:lvl3pPr marL="1851660" indent="0">
              <a:buNone/>
              <a:defRPr sz="3600" b="1"/>
            </a:lvl3pPr>
            <a:lvl4pPr marL="2777490" indent="0">
              <a:buNone/>
              <a:defRPr sz="3200" b="1"/>
            </a:lvl4pPr>
            <a:lvl5pPr marL="3703320" indent="0">
              <a:buNone/>
              <a:defRPr sz="3200" b="1"/>
            </a:lvl5pPr>
            <a:lvl6pPr marL="4629150" indent="0">
              <a:buNone/>
              <a:defRPr sz="3200" b="1"/>
            </a:lvl6pPr>
            <a:lvl7pPr marL="5554980" indent="0">
              <a:buNone/>
              <a:defRPr sz="3200" b="1"/>
            </a:lvl7pPr>
            <a:lvl8pPr marL="6480810" indent="0">
              <a:buNone/>
              <a:defRPr sz="3200" b="1"/>
            </a:lvl8pPr>
            <a:lvl9pPr marL="740664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144894" y="4567237"/>
            <a:ext cx="7957245" cy="8297705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1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65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4" y="573405"/>
            <a:ext cx="5922616" cy="2440305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8380" y="573406"/>
            <a:ext cx="10063758" cy="12291537"/>
          </a:xfrm>
        </p:spPr>
        <p:txBody>
          <a:bodyPr/>
          <a:lstStyle>
            <a:lvl1pPr>
              <a:defRPr sz="6500"/>
            </a:lvl1pPr>
            <a:lvl2pPr>
              <a:defRPr sz="5700"/>
            </a:lvl2pPr>
            <a:lvl3pPr>
              <a:defRPr sz="49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0114" y="3013711"/>
            <a:ext cx="5922616" cy="9851232"/>
          </a:xfrm>
        </p:spPr>
        <p:txBody>
          <a:bodyPr/>
          <a:lstStyle>
            <a:lvl1pPr marL="0" indent="0">
              <a:buNone/>
              <a:defRPr sz="2800"/>
            </a:lvl1pPr>
            <a:lvl2pPr marL="925830" indent="0">
              <a:buNone/>
              <a:defRPr sz="2400"/>
            </a:lvl2pPr>
            <a:lvl3pPr marL="1851660" indent="0">
              <a:buNone/>
              <a:defRPr sz="2000"/>
            </a:lvl3pPr>
            <a:lvl4pPr marL="2777490" indent="0">
              <a:buNone/>
              <a:defRPr sz="1800"/>
            </a:lvl4pPr>
            <a:lvl5pPr marL="3703320" indent="0">
              <a:buNone/>
              <a:defRPr sz="1800"/>
            </a:lvl5pPr>
            <a:lvl6pPr marL="4629150" indent="0">
              <a:buNone/>
              <a:defRPr sz="1800"/>
            </a:lvl6pPr>
            <a:lvl7pPr marL="5554980" indent="0">
              <a:buNone/>
              <a:defRPr sz="1800"/>
            </a:lvl7pPr>
            <a:lvl8pPr marL="6480810" indent="0">
              <a:buNone/>
              <a:defRPr sz="1800"/>
            </a:lvl8pPr>
            <a:lvl9pPr marL="7406640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74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8567" y="10081260"/>
            <a:ext cx="10801350" cy="1190150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28567" y="1286828"/>
            <a:ext cx="10801350" cy="8641080"/>
          </a:xfrm>
        </p:spPr>
        <p:txBody>
          <a:bodyPr/>
          <a:lstStyle>
            <a:lvl1pPr marL="0" indent="0">
              <a:buNone/>
              <a:defRPr sz="6500"/>
            </a:lvl1pPr>
            <a:lvl2pPr marL="925830" indent="0">
              <a:buNone/>
              <a:defRPr sz="5700"/>
            </a:lvl2pPr>
            <a:lvl3pPr marL="1851660" indent="0">
              <a:buNone/>
              <a:defRPr sz="4900"/>
            </a:lvl3pPr>
            <a:lvl4pPr marL="2777490" indent="0">
              <a:buNone/>
              <a:defRPr sz="4100"/>
            </a:lvl4pPr>
            <a:lvl5pPr marL="3703320" indent="0">
              <a:buNone/>
              <a:defRPr sz="4100"/>
            </a:lvl5pPr>
            <a:lvl6pPr marL="4629150" indent="0">
              <a:buNone/>
              <a:defRPr sz="4100"/>
            </a:lvl6pPr>
            <a:lvl7pPr marL="5554980" indent="0">
              <a:buNone/>
              <a:defRPr sz="4100"/>
            </a:lvl7pPr>
            <a:lvl8pPr marL="6480810" indent="0">
              <a:buNone/>
              <a:defRPr sz="4100"/>
            </a:lvl8pPr>
            <a:lvl9pPr marL="7406640" indent="0">
              <a:buNone/>
              <a:defRPr sz="41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8567" y="11271410"/>
            <a:ext cx="10801350" cy="1690210"/>
          </a:xfrm>
        </p:spPr>
        <p:txBody>
          <a:bodyPr/>
          <a:lstStyle>
            <a:lvl1pPr marL="0" indent="0">
              <a:buNone/>
              <a:defRPr sz="2800"/>
            </a:lvl1pPr>
            <a:lvl2pPr marL="925830" indent="0">
              <a:buNone/>
              <a:defRPr sz="2400"/>
            </a:lvl2pPr>
            <a:lvl3pPr marL="1851660" indent="0">
              <a:buNone/>
              <a:defRPr sz="2000"/>
            </a:lvl3pPr>
            <a:lvl4pPr marL="2777490" indent="0">
              <a:buNone/>
              <a:defRPr sz="1800"/>
            </a:lvl4pPr>
            <a:lvl5pPr marL="3703320" indent="0">
              <a:buNone/>
              <a:defRPr sz="1800"/>
            </a:lvl5pPr>
            <a:lvl6pPr marL="4629150" indent="0">
              <a:buNone/>
              <a:defRPr sz="1800"/>
            </a:lvl6pPr>
            <a:lvl7pPr marL="5554980" indent="0">
              <a:buNone/>
              <a:defRPr sz="1800"/>
            </a:lvl7pPr>
            <a:lvl8pPr marL="6480810" indent="0">
              <a:buNone/>
              <a:defRPr sz="1800"/>
            </a:lvl8pPr>
            <a:lvl9pPr marL="7406640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60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576740"/>
            <a:ext cx="16202025" cy="2400300"/>
          </a:xfrm>
          <a:prstGeom prst="rect">
            <a:avLst/>
          </a:prstGeom>
        </p:spPr>
        <p:txBody>
          <a:bodyPr vert="horz" lIns="185166" tIns="92583" rIns="185166" bIns="925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0113" y="3360421"/>
            <a:ext cx="16202025" cy="9504522"/>
          </a:xfrm>
          <a:prstGeom prst="rect">
            <a:avLst/>
          </a:prstGeom>
        </p:spPr>
        <p:txBody>
          <a:bodyPr vert="horz" lIns="185166" tIns="92583" rIns="185166" bIns="925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00113" y="13348336"/>
            <a:ext cx="4200525" cy="76676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CFC2A-8FAE-42B3-ACC4-8610E8683A0B}" type="datetimeFigureOut">
              <a:rPr lang="uk-UA" smtClean="0"/>
              <a:t>08.04.2012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150769" y="13348336"/>
            <a:ext cx="5700713" cy="76676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01613" y="13348336"/>
            <a:ext cx="4200525" cy="76676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CE7FD-07C0-4D4F-AE0B-25CF984461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31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xStyles>
    <p:titleStyle>
      <a:lvl1pPr algn="ctr" defTabSz="1851660" rtl="0" eaLnBrk="1" latinLnBrk="0" hangingPunct="1">
        <a:spcBef>
          <a:spcPct val="0"/>
        </a:spcBef>
        <a:buNone/>
        <a:defRPr sz="8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4373" indent="-694373" algn="l" defTabSz="185166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504474" indent="-578644" algn="l" defTabSz="1851660" rtl="0" eaLnBrk="1" latinLnBrk="0" hangingPunct="1">
        <a:spcBef>
          <a:spcPct val="20000"/>
        </a:spcBef>
        <a:buFont typeface="Arial" pitchFamily="34" charset="0"/>
        <a:buChar char="–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31457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indent="-462915" algn="l" defTabSz="1851660" rtl="0" eaLnBrk="1" latinLnBrk="0" hangingPunct="1">
        <a:spcBef>
          <a:spcPct val="20000"/>
        </a:spcBef>
        <a:buFont typeface="Arial" pitchFamily="34" charset="0"/>
        <a:buChar char="–"/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66235" indent="-462915" algn="l" defTabSz="1851660" rtl="0" eaLnBrk="1" latinLnBrk="0" hangingPunct="1">
        <a:spcBef>
          <a:spcPct val="20000"/>
        </a:spcBef>
        <a:buFont typeface="Arial" pitchFamily="34" charset="0"/>
        <a:buChar char="»"/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09206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01789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694372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786955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5166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7749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2915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5498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81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0664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Backgrounds\Vol1\bv10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Мои документы\Мои рисунки\терор\Terroris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8" y="3661720"/>
            <a:ext cx="11017349" cy="6246423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97861" y="3096444"/>
            <a:ext cx="79546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630" dirty="0" smtClean="0">
                <a:ln w="12700">
                  <a:solidFill>
                    <a:srgbClr val="99FFCC"/>
                  </a:solidFill>
                </a:ln>
                <a:gradFill>
                  <a:gsLst>
                    <a:gs pos="41000">
                      <a:schemeClr val="accent1">
                        <a:lumMod val="40000"/>
                        <a:lumOff val="60000"/>
                      </a:schemeClr>
                    </a:gs>
                    <a:gs pos="64000">
                      <a:srgbClr val="FF0000"/>
                    </a:gs>
                    <a:gs pos="81000">
                      <a:schemeClr val="accent3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 уроку:</a:t>
            </a:r>
            <a:endParaRPr lang="ru-RU" sz="9600" b="1" cap="none" spc="630" dirty="0">
              <a:ln w="12700">
                <a:solidFill>
                  <a:srgbClr val="99FFCC"/>
                </a:solidFill>
              </a:ln>
              <a:gradFill>
                <a:gsLst>
                  <a:gs pos="41000">
                    <a:schemeClr val="accent1">
                      <a:lumMod val="40000"/>
                      <a:lumOff val="60000"/>
                    </a:schemeClr>
                  </a:gs>
                  <a:gs pos="64000">
                    <a:srgbClr val="FF0000"/>
                  </a:gs>
                  <a:gs pos="81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9505" y="7511670"/>
            <a:ext cx="1384323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cap="none" spc="2500" dirty="0" smtClean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ТЕРОРИЗМ</a:t>
            </a:r>
            <a:endParaRPr lang="ru-RU" sz="15000" b="1" cap="none" spc="2500" dirty="0">
              <a:ln w="11430">
                <a:solidFill>
                  <a:srgbClr val="FFFF0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тер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6325" y="689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562">
        <p14:flash/>
      </p:transition>
    </mc:Choice>
    <mc:Fallback xmlns="">
      <p:transition spd="slow" advTm="8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50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Backgrounds\Vol3\bv3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8789" y="576164"/>
            <a:ext cx="16868549" cy="63248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uk-UA" sz="5400" b="1" dirty="0" smtClean="0">
                <a:ln w="11430"/>
                <a:solidFill>
                  <a:srgbClr val="FDBA3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Нині світова громадськість робить спроби утворити новий міжнародний правопорядок. Так, у листопаді 2001 року Шостий комітет Генеральної Асамблеї ООН ухвалив резолюцію, яка передбачає низку заходів для ліквідації міжнародного тероризму.</a:t>
            </a:r>
            <a:endParaRPr lang="uk-UA" sz="5400" b="1" cap="none" spc="0" dirty="0">
              <a:ln w="11430"/>
              <a:solidFill>
                <a:srgbClr val="FDBA3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6" y="7476546"/>
            <a:ext cx="8248796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30" y="7476547"/>
            <a:ext cx="7872874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8">
        <p14:prism isContent="1" isInverted="1"/>
      </p:transition>
    </mc:Choice>
    <mc:Fallback xmlns="">
      <p:transition spd="slow" advTm="18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Backgrounds\Vol3\bv3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04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5" y="8563128"/>
            <a:ext cx="8132313" cy="54201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8197" y="648172"/>
            <a:ext cx="17065896" cy="84023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Сучасний тероризм відзначається масштабністю, залученням великої кількості людей і має добре структурований та організований характер. Діяльність терористичних організацій найчастіше спрямована не просто на загострення і дестабілізацію обстановки в конкретному регіоні, а на досягнення значно серйозніших цілей – захоплення чи перерозподіл влади, насильницької зміни державного устрою, нав’язування власних порядків, моралі і правил співжиття. </a:t>
            </a:r>
            <a:endParaRPr lang="uk-UA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73" y="8563128"/>
            <a:ext cx="8038236" cy="53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3814">
        <p14:flythrough/>
      </p:transition>
    </mc:Choice>
    <mc:Fallback xmlns="">
      <p:transition spd="slow" advTm="33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320"/>
                            </p:stCondLst>
                            <p:childTnLst>
                              <p:par>
                                <p:cTn id="10" presetID="35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7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Backgrounds\Vol3\bv30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7" cy="144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8550" y="648172"/>
            <a:ext cx="15769752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5400" b="1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Починаючи з 2001 року, коли в Україні було введено кримінальну відповідальність за здійснення терористичного акту, СБУ розслідувало 22 кримінальні справи стосовно 35 осіб, до суду направлено 9 справ. Засуджено 25 осіб, з них 2 — до довічного ув’язнення. Відповідно до моніторингу омбудсмена в Україні за роки незалежності внаслідок терактів постраждали 25 осіб, 2 — загинули. </a:t>
            </a:r>
            <a:endParaRPr lang="uk-UA" sz="5400" b="1" dirty="0">
              <a:ln w="3155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13" y="8219475"/>
            <a:ext cx="6713642" cy="5040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51" y="8219475"/>
            <a:ext cx="84681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00">
        <p:push dir="u"/>
      </p:transition>
    </mc:Choice>
    <mc:Fallback xmlns="">
      <p:transition spd="slow" advTm="341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Backgrounds\Vol3\bv30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6229" y="922258"/>
            <a:ext cx="16705857" cy="125572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17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rgbClr val="FFFF00"/>
                    </a:gs>
                    <a:gs pos="80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Розглянемо окремі аспекти, які додатково акцентують увагу на потенційних загрозах в Україні (як громадянам, так і інститутам державної влади). Це:</a:t>
            </a:r>
          </a:p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17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rgbClr val="FFFF00"/>
                    </a:gs>
                    <a:gs pos="80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диверсійні війни як засіб дестабілізації ситуації на території країни з боку окремих держав і антиукраїнських зарубіжних центрів;</a:t>
            </a:r>
          </a:p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17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rgbClr val="FFFF00"/>
                    </a:gs>
                    <a:gs pos="80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екологічний тероризм як реакція на незадовільний стан довкілля на території України;</a:t>
            </a:r>
          </a:p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17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rgbClr val="FFFF00"/>
                    </a:gs>
                    <a:gs pos="80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інформаційний тероризм як результат незахищеності інформаційного простору країни від негативного зовнішнього і внутрішнього впливу; </a:t>
            </a:r>
          </a:p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17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rgbClr val="FFFF00"/>
                    </a:gs>
                    <a:gs pos="80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ядерний тероризм як наслідок стратегічного розташування України на шляху транзиту нелегальних поставок радіоактивних компонентів, матеріалів та ізотопів, а також наявності АЕС на території країни;</a:t>
            </a:r>
            <a:endParaRPr lang="uk-UA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17000">
                    <a:schemeClr val="accent6">
                      <a:tint val="93000"/>
                      <a:satMod val="120000"/>
                    </a:schemeClr>
                  </a:gs>
                  <a:gs pos="50000">
                    <a:srgbClr val="FFFF00"/>
                  </a:gs>
                  <a:gs pos="80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6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4147">
        <p14:glitter pattern="hexagon"/>
      </p:transition>
    </mc:Choice>
    <mc:Fallback xmlns="">
      <p:transition spd="slow" advTm="541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Backgrounds\Vol3\bv30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7" cy="144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205" y="922257"/>
            <a:ext cx="16705856" cy="125572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rgbClr val="FFFF00"/>
                    </a:gs>
                    <a:gs pos="41000">
                      <a:srgbClr val="FFFF00"/>
                    </a:gs>
                    <a:gs pos="53000">
                      <a:schemeClr val="accent6">
                        <a:shade val="89000"/>
                        <a:satMod val="110000"/>
                      </a:schemeClr>
                    </a:gs>
                    <a:gs pos="70000">
                      <a:schemeClr val="accent6">
                        <a:tint val="93000"/>
                        <a:satMod val="120000"/>
                      </a:schemeClr>
                    </a:gs>
                    <a:gs pos="93000">
                      <a:srgbClr val="FFFF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хіміко-бактеріологічний тероризм як результат низького рівня санітарного й епідеміологічного контролю, системи сертифікації товарів, що перевозяться через кордони, а також того, що Україна не має матеріально-технічної бази для ліквідації наслідків можливих епідемій;</a:t>
            </a:r>
          </a:p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rgbClr val="FFFF00"/>
                    </a:gs>
                    <a:gs pos="41000">
                      <a:srgbClr val="FFFF00"/>
                    </a:gs>
                    <a:gs pos="53000">
                      <a:schemeClr val="accent6">
                        <a:shade val="89000"/>
                        <a:satMod val="110000"/>
                      </a:schemeClr>
                    </a:gs>
                    <a:gs pos="70000">
                      <a:schemeClr val="accent6">
                        <a:tint val="93000"/>
                        <a:satMod val="120000"/>
                      </a:schemeClr>
                    </a:gs>
                    <a:gs pos="93000">
                      <a:srgbClr val="FFFF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державний тероризм, що сприймається не як втручання іншої держави у внутрішні справи України, а як засіб вирішення внутрішньополітичних, міжкланових конфліктів усередині держави;</a:t>
            </a:r>
          </a:p>
          <a:p>
            <a:pPr indent="457200" algn="just"/>
            <a:r>
              <a:rPr lang="uk-UA" sz="5400" b="1" dirty="0" smtClean="0">
                <a:ln w="11430"/>
                <a:gradFill>
                  <a:gsLst>
                    <a:gs pos="0">
                      <a:srgbClr val="FFFF00"/>
                    </a:gs>
                    <a:gs pos="41000">
                      <a:srgbClr val="FFFF00"/>
                    </a:gs>
                    <a:gs pos="53000">
                      <a:schemeClr val="accent6">
                        <a:shade val="89000"/>
                        <a:satMod val="110000"/>
                      </a:schemeClr>
                    </a:gs>
                    <a:gs pos="70000">
                      <a:schemeClr val="accent6">
                        <a:tint val="93000"/>
                        <a:satMod val="120000"/>
                      </a:schemeClr>
                    </a:gs>
                    <a:gs pos="93000">
                      <a:srgbClr val="FFFF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 збройна боротьба з метою реалізації політичних прав і свобод (політичних, етнічних, конфесійних тощо), до якої належить терористична діяльність повстанців проти військових, міліцейських об’єктів та органів влади.</a:t>
            </a:r>
            <a:endParaRPr lang="uk-UA" sz="5400" b="1" dirty="0">
              <a:ln w="11430"/>
              <a:gradFill>
                <a:gsLst>
                  <a:gs pos="0">
                    <a:srgbClr val="FFFF00"/>
                  </a:gs>
                  <a:gs pos="41000">
                    <a:srgbClr val="FFFF00"/>
                  </a:gs>
                  <a:gs pos="53000">
                    <a:schemeClr val="accent6">
                      <a:shade val="89000"/>
                      <a:satMod val="110000"/>
                    </a:schemeClr>
                  </a:gs>
                  <a:gs pos="70000">
                    <a:schemeClr val="accent6">
                      <a:tint val="93000"/>
                      <a:satMod val="120000"/>
                    </a:schemeClr>
                  </a:gs>
                  <a:gs pos="93000">
                    <a:srgbClr val="FFFF0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2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2563">
        <p14:ripple/>
      </p:transition>
    </mc:Choice>
    <mc:Fallback xmlns="">
      <p:transition spd="slow" advTm="525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Backgrounds\Vol2\bv20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64" y="4615894"/>
            <a:ext cx="8268981" cy="9209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93" y="5102170"/>
            <a:ext cx="6985186" cy="44644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31486" y="1008212"/>
            <a:ext cx="1634581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uk-UA" sz="5400" b="1" dirty="0" smtClean="0">
                <a:ln w="315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80000">
                      <a:schemeClr val="accent3">
                        <a:lumMod val="40000"/>
                        <a:lumOff val="60000"/>
                      </a:schemeClr>
                    </a:gs>
                    <a:gs pos="57000">
                      <a:srgbClr val="FF0000"/>
                    </a:gs>
                    <a:gs pos="37000">
                      <a:schemeClr val="accent6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Поява нових загроз та нові пріоритети забезпечення національної безпеки впливають на кардинальні зміни в системах національного, регіонального, глобального рівнів і потребують визначення ступеня впливу цих змін на національну безпеку України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32" y="9210049"/>
            <a:ext cx="6985186" cy="464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726">
        <p:blinds dir="vert"/>
      </p:transition>
    </mc:Choice>
    <mc:Fallback xmlns="">
      <p:transition spd="slow" advTm="2172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Backgrounds\Vol1\bv10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5" y="1337757"/>
            <a:ext cx="16827221" cy="117262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5725" y="1388141"/>
            <a:ext cx="16550514" cy="11726287"/>
          </a:xfrm>
          <a:prstGeom prst="rect">
            <a:avLst/>
          </a:prstGeom>
          <a:solidFill>
            <a:srgbClr val="0000FF">
              <a:alpha val="25098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indent="457200" algn="just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bg1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Головною особливістю сучасного тероризму є наявність міжнародних та регіональних керівних  органів  для  вирішення  питань  планування  терористичної  діяльності,  управління нею, організації взаємодії між окремими групами та виконавцями акції.  </a:t>
            </a:r>
          </a:p>
          <a:p>
            <a:pPr indent="457200" algn="just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bg1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Сьогодні  у світі нараховуються близько 500 нелегальних  терористичних організацій. </a:t>
            </a:r>
          </a:p>
          <a:p>
            <a:pPr indent="457200" algn="just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bg1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Сукупний бюджет у сфері тероризму оцінюється щорічно від 5 до 20 млрд. доларів. </a:t>
            </a:r>
          </a:p>
          <a:p>
            <a:pPr indent="457200" algn="just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bg1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Тероризм  отримав  можливість  проводити  не  тільки  окремі  акції,  але  й  великомасштабні операції, чим відкрито кинув виклик світовій спільноті. </a:t>
            </a:r>
            <a:endParaRPr lang="uk-UA" sz="5400" b="1" dirty="0">
              <a:ln w="31550" cmpd="sng">
                <a:gradFill>
                  <a:gsLst>
                    <a:gs pos="70000">
                      <a:schemeClr val="bg1"/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2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338">
        <p:dissolve/>
      </p:transition>
    </mc:Choice>
    <mc:Fallback xmlns="">
      <p:transition spd="slow" advTm="5133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Backgrounds\Vol1\bv10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50006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10" y="2087364"/>
            <a:ext cx="15347585" cy="1022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69134" y="506760"/>
            <a:ext cx="16396888" cy="13378021"/>
          </a:xfrm>
          <a:prstGeom prst="rect">
            <a:avLst/>
          </a:prstGeom>
          <a:noFill/>
          <a:scene3d>
            <a:camera prst="orthographicFront"/>
            <a:lightRig rig="contrasting" dir="tl"/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720000" algn="just">
              <a:lnSpc>
                <a:spcPts val="7400"/>
              </a:lnSpc>
            </a:pPr>
            <a:r>
              <a:rPr lang="uk-UA" sz="5400" b="1" spc="100" dirty="0" smtClean="0">
                <a:ln w="11430"/>
                <a:gradFill>
                  <a:gsLst>
                    <a:gs pos="60400">
                      <a:srgbClr val="C22823"/>
                    </a:gs>
                    <a:gs pos="44000">
                      <a:srgbClr val="FFFF00"/>
                    </a:gs>
                    <a:gs pos="72000">
                      <a:srgbClr val="FFFF00"/>
                    </a:gs>
                  </a:gsLst>
                  <a:lin ang="5400000"/>
                </a:gradFill>
              </a:rPr>
              <a:t>Протистояти  новим  небезпекам  можливо  тільки  при  найтіснішому  співробітництві між всіма силами та структурами забезпечення національної безпеки. Необхідно усвідомити, що національна безпека вже не є особливою прерогативою тільки тих органів, які традиційно вважалися відповідальними за неї. </a:t>
            </a:r>
          </a:p>
          <a:p>
            <a:pPr indent="720000" algn="just">
              <a:lnSpc>
                <a:spcPts val="7400"/>
              </a:lnSpc>
            </a:pPr>
            <a:r>
              <a:rPr lang="uk-UA" sz="5400" b="1" spc="100" dirty="0" smtClean="0">
                <a:ln w="11430"/>
                <a:gradFill>
                  <a:gsLst>
                    <a:gs pos="60400">
                      <a:srgbClr val="C22823"/>
                    </a:gs>
                    <a:gs pos="44000">
                      <a:srgbClr val="FFFF00"/>
                    </a:gs>
                    <a:gs pos="72000">
                      <a:srgbClr val="FFFF00"/>
                    </a:gs>
                  </a:gsLst>
                  <a:lin ang="5400000"/>
                </a:gradFill>
              </a:rPr>
              <a:t>Необхідно залучати до системи забезпечення національної  безпеки  нових  дійових  осіб,  наприклад,  медичні  та  гуманітарні  служби, державні  і  місцеві  органи  влади,  представників  бізнесу  та  інфраструктури,  засоби масової інформації. Всі ресурси  треба  об’єднати  разом  та  ефективно  використовувати  на  всіх напрямках. </a:t>
            </a:r>
            <a:endParaRPr lang="uk-UA" sz="5400" b="1" cap="none" spc="100" dirty="0">
              <a:ln w="11430"/>
              <a:gradFill>
                <a:gsLst>
                  <a:gs pos="60400">
                    <a:srgbClr val="C22823"/>
                  </a:gs>
                  <a:gs pos="44000">
                    <a:srgbClr val="FFFF00"/>
                  </a:gs>
                  <a:gs pos="72000">
                    <a:srgbClr val="FFFF00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37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8099">
        <p:wheel spokes="1"/>
      </p:transition>
    </mc:Choice>
    <mc:Fallback xmlns="">
      <p:transition spd="slow" advTm="48099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Backgrounds\Vol1\bv1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6356" y="576164"/>
            <a:ext cx="16709538" cy="124033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FF0000"/>
              </a:contourClr>
            </a:sp3d>
          </a:bodyPr>
          <a:lstStyle/>
          <a:p>
            <a:pPr algn="just"/>
            <a:r>
              <a:rPr lang="uk-UA" sz="5000" b="1" spc="100" dirty="0" smtClean="0">
                <a:ln w="11430"/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25000">
                      <a:schemeClr val="tx1">
                        <a:lumMod val="95000"/>
                        <a:lumOff val="5000"/>
                      </a:schemeClr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Політику національної безпеки оборони України визначають законодавчі, нормативно-правові та концептуальні документи, а саме: Конституція України, Закони «Про оборону України»,  «Про  Збройні  Сили  України»,  «Про  державний  кордон України»,  «Про міліцію”, «Про службу безпеки України», „ Про культуру», «Про надзвичайний стан», «Про охорону навколишнього середовища», Концепція (Основи державної політики) національної безпеки України  (у  новій  редакції), Воєнна  доктрина України  та  ряд  інших. Ці  документи встановлюють керівні принципи  і погляди на забезпечення національної безпеки й оборони України  та пріоритетні цілі  держави:  сприяння миру  і  стабільності  в  регіоні; поглиблення воєнно-політичного  партнерства;  створення  надійних  механізмів  запобігання  можливій агресії. </a:t>
            </a:r>
            <a:endParaRPr lang="uk-UA" sz="5000" b="1" cap="none" spc="100" dirty="0">
              <a:ln w="11430"/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5000">
                    <a:schemeClr val="tx1">
                      <a:lumMod val="95000"/>
                      <a:lumOff val="5000"/>
                    </a:schemeClr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2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4874">
        <p:checker/>
      </p:transition>
    </mc:Choice>
    <mc:Fallback xmlns="">
      <p:transition spd="slow" advTm="6487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Backgrounds\Vol1\bv10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User\Мои документы\Мои рисунки\армія\581e7ac231_16854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21995" r="6544" b="23407"/>
          <a:stretch/>
        </p:blipFill>
        <p:spPr bwMode="auto">
          <a:xfrm rot="20833707">
            <a:off x="976698" y="3749888"/>
            <a:ext cx="16452602" cy="64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1393" y="363419"/>
            <a:ext cx="15985776" cy="136749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indent="720000" algn="just">
              <a:lnSpc>
                <a:spcPct val="150000"/>
              </a:lnSpc>
            </a:pP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1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70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Конституції України ті чи інші аспекти національної безпеки України розглядаються  в  7  розділах  та  17  статтях.  </a:t>
            </a:r>
          </a:p>
          <a:p>
            <a:pPr indent="720000" algn="just">
              <a:lnSpc>
                <a:spcPct val="150000"/>
              </a:lnSpc>
            </a:pP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1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70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 Конституцією  України,  безпека  людини,  її життя, здоров’я,  честь  і  гідність,  недоторканність  визначаються  найвищою  соціальною цінністю (стаття 3). </a:t>
            </a:r>
          </a:p>
          <a:p>
            <a:pPr indent="720000" algn="just">
              <a:lnSpc>
                <a:spcPct val="150000"/>
              </a:lnSpc>
            </a:pP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1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70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Безпосередньо конституційні норми стосуються таких видів безпеки, як національна безпека, державна, особиста, економічна, громадська,  інформаційна, екологічна.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1000">
                    <a:srgbClr val="000000">
                      <a:tint val="100000"/>
                      <a:shade val="75000"/>
                      <a:satMod val="150000"/>
                    </a:srgbClr>
                  </a:gs>
                  <a:gs pos="70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4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6278">
        <p14:ripple/>
      </p:transition>
    </mc:Choice>
    <mc:Fallback xmlns="">
      <p:transition spd="slow" advTm="36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Backgrounds\Vol2\bv2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1145" y="900841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 уроку: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Documents and Settings\User\Мои документы\Мои рисунки\терор\iraqi_sw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3" y="2664396"/>
            <a:ext cx="16345816" cy="10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436856" y="3232816"/>
            <a:ext cx="142121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spc="24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1. </a:t>
            </a:r>
            <a:r>
              <a:rPr lang="uk-UA" sz="7200" b="1" spc="43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Історичні аспекти тероризму</a:t>
            </a:r>
            <a:endParaRPr lang="uk-UA" sz="7200" b="1" spc="43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6856" y="5328692"/>
            <a:ext cx="146713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2. Особливості сучасного тероризму</a:t>
            </a:r>
            <a:endParaRPr lang="uk-UA" sz="72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6856" y="7488932"/>
            <a:ext cx="135032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24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3. Тероризм – українські реалії</a:t>
            </a:r>
            <a:endParaRPr lang="uk-UA" sz="7200" b="1" cap="none" spc="24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6856" y="9577164"/>
            <a:ext cx="146026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29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4. Система національної безпеки</a:t>
            </a:r>
            <a:endParaRPr lang="uk-UA" sz="7200" b="1" cap="none" spc="29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45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111">
        <p14:honeycomb/>
      </p:transition>
    </mc:Choice>
    <mc:Fallback xmlns="">
      <p:transition spd="slow" advTm="12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Рабочий стол\Backgrounds\Vol1\bv10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8" y="0"/>
            <a:ext cx="18050006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0245" y="792188"/>
            <a:ext cx="16273808" cy="123341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448425" algn="just">
              <a:lnSpc>
                <a:spcPct val="200000"/>
              </a:lnSpc>
            </a:pP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ВИСНОВОК</a:t>
            </a:r>
          </a:p>
          <a:p>
            <a:pPr indent="756000" algn="just">
              <a:lnSpc>
                <a:spcPts val="7500"/>
              </a:lnSpc>
            </a:pP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Отже, тероризм з’являється там, де утворюються геополітичні порожнини, </a:t>
            </a:r>
            <a:r>
              <a:rPr lang="uk-UA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„гарячі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точки”, де суттєво ослаблено владу, неспроможну професійно реалізовувати інтереси громадян і яку ці громадяни не зацікавлені підтримувати, де не працюють міжнародні механізми політичного і правового регулювання розвитку суспільства. </a:t>
            </a:r>
          </a:p>
          <a:p>
            <a:pPr indent="756000" algn="just">
              <a:lnSpc>
                <a:spcPts val="7500"/>
              </a:lnSpc>
            </a:pP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 сплесків тероризму не застраховані ні високорозвинені, ні малорозвинені в економічному й соціальному плані країни з будь-якими політичними режимами та державним ладом.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1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2179">
        <p:fade/>
      </p:transition>
    </mc:Choice>
    <mc:Fallback xmlns="">
      <p:transition spd="slow" advTm="421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002251" cy="14401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2373" y="1512268"/>
            <a:ext cx="14592713" cy="3231654"/>
          </a:xfrm>
          <a:prstGeom prst="rect">
            <a:avLst/>
          </a:prstGeom>
          <a:noFill/>
          <a:ln/>
          <a:scene3d>
            <a:camera prst="orthographicFront">
              <a:rot lat="0" lon="0" rev="0"/>
            </a:camera>
            <a:lightRig rig="sunset" dir="t"/>
          </a:scene3d>
          <a:sp3d>
            <a:bevelT w="63500" h="25400"/>
          </a:sp3d>
        </p:spPr>
        <p:style>
          <a:lnRef idx="0">
            <a:schemeClr val="accent5"/>
          </a:lnRef>
          <a:fillRef idx="1003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unset" dir="tl"/>
            </a:scene3d>
            <a:sp3d contourW="38100" prstMaterial="dkEdge">
              <a:bevelT w="50800" h="55880" prst="artDeco"/>
              <a:contourClr>
                <a:schemeClr val="bg1"/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3175"/>
                <a:gradFill>
                  <a:gsLst>
                    <a:gs pos="87000">
                      <a:srgbClr val="7030A0"/>
                    </a:gs>
                    <a:gs pos="41000">
                      <a:schemeClr val="accent1">
                        <a:lumMod val="75000"/>
                      </a:schemeClr>
                    </a:gs>
                    <a:gs pos="54000">
                      <a:srgbClr val="C00000"/>
                    </a:gs>
                  </a:gsLst>
                  <a:lin ang="5400000"/>
                </a:gradFill>
                <a:effectLst/>
              </a:rPr>
              <a:t>Урок підготував:</a:t>
            </a:r>
          </a:p>
          <a:p>
            <a:pPr algn="ctr"/>
            <a:r>
              <a:rPr lang="uk-UA" sz="6600" b="1" spc="50" dirty="0" smtClean="0">
                <a:ln w="3175"/>
                <a:gradFill>
                  <a:gsLst>
                    <a:gs pos="87000">
                      <a:srgbClr val="7030A0"/>
                    </a:gs>
                    <a:gs pos="41000">
                      <a:schemeClr val="accent1">
                        <a:lumMod val="75000"/>
                      </a:schemeClr>
                    </a:gs>
                    <a:gs pos="54000">
                      <a:srgbClr val="C00000"/>
                    </a:gs>
                  </a:gsLst>
                  <a:lin ang="5400000"/>
                </a:gradFill>
                <a:effectLst/>
              </a:rPr>
              <a:t>викладач предмета «Захист Вітчизни»</a:t>
            </a:r>
          </a:p>
          <a:p>
            <a:pPr algn="ctr"/>
            <a:r>
              <a:rPr lang="uk-UA" sz="7200" b="1" cap="none" spc="50" dirty="0" smtClean="0">
                <a:ln w="3175"/>
                <a:gradFill>
                  <a:gsLst>
                    <a:gs pos="87000">
                      <a:srgbClr val="7030A0"/>
                    </a:gs>
                    <a:gs pos="41000">
                      <a:schemeClr val="accent1">
                        <a:lumMod val="75000"/>
                      </a:schemeClr>
                    </a:gs>
                    <a:gs pos="54000">
                      <a:srgbClr val="C00000"/>
                    </a:gs>
                  </a:gsLst>
                  <a:lin ang="5400000"/>
                </a:gradFill>
                <a:effectLst/>
              </a:rPr>
              <a:t>Миронюк Володимир Іванович</a:t>
            </a:r>
            <a:endParaRPr lang="uk-UA" sz="7200" b="1" cap="none" spc="50" dirty="0">
              <a:ln w="3175"/>
              <a:gradFill>
                <a:gsLst>
                  <a:gs pos="87000">
                    <a:srgbClr val="7030A0"/>
                  </a:gs>
                  <a:gs pos="41000">
                    <a:schemeClr val="accent1">
                      <a:lumMod val="75000"/>
                    </a:schemeClr>
                  </a:gs>
                  <a:gs pos="54000">
                    <a:srgbClr val="C00000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92813" y="11737404"/>
            <a:ext cx="600933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Курси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ЗІППО – 2012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8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7">
        <p14:flash/>
      </p:transition>
    </mc:Choice>
    <mc:Fallback xmlns="">
      <p:transition spd="slow" advTm="15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25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Backgrounds\Vol3\bv30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"/>
          <a:stretch/>
        </p:blipFill>
        <p:spPr>
          <a:xfrm>
            <a:off x="288157" y="452976"/>
            <a:ext cx="17425936" cy="136486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0245" y="452975"/>
            <a:ext cx="16201801" cy="133882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30000">
                      <a:srgbClr val="FFFF00"/>
                    </a:gs>
                    <a:gs pos="7917">
                      <a:srgbClr val="00B050"/>
                    </a:gs>
                    <a:gs pos="62000">
                      <a:srgbClr val="FF0000"/>
                    </a:gs>
                    <a:gs pos="78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Тероризм здавна супроводжує розвиток цивілізації, однак за останні кілька  десятиліть  у  світі  кількість  злочинів  терористичного  характеру стрімко збільшилась. </a:t>
            </a:r>
          </a:p>
          <a:p>
            <a:pPr indent="457200" algn="just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30000">
                      <a:srgbClr val="FFFF00"/>
                    </a:gs>
                    <a:gs pos="7917">
                      <a:srgbClr val="00B050"/>
                    </a:gs>
                    <a:gs pos="62000">
                      <a:srgbClr val="FF0000"/>
                    </a:gs>
                    <a:gs pos="78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Тероризм — одне з найскладніших і найнебезпечніших явищ політичного життя як минулого, так  і сьогодення. Нині він набирає надто  загрозливого характеру  і  глобального масштабу. </a:t>
            </a:r>
          </a:p>
          <a:p>
            <a:pPr indent="457200" algn="just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30000">
                      <a:srgbClr val="FFFF00"/>
                    </a:gs>
                    <a:gs pos="7917">
                      <a:srgbClr val="00B050"/>
                    </a:gs>
                    <a:gs pos="62000">
                      <a:srgbClr val="FF0000"/>
                    </a:gs>
                    <a:gs pos="78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Результат жахливий — масова  загибель  людей,  величезні матеріальні  втрати, нівелювання  духовних  цінностей  і, що  найгірше,  створення  атмосфери жаху, взаємної недовіри, злоби і ненависті в суспільстві й державі.</a:t>
            </a:r>
            <a:endParaRPr lang="uk-UA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gradFill>
                <a:gsLst>
                  <a:gs pos="30000">
                    <a:srgbClr val="FFFF00"/>
                  </a:gs>
                  <a:gs pos="7917">
                    <a:srgbClr val="00B050"/>
                  </a:gs>
                  <a:gs pos="62000">
                    <a:srgbClr val="FF0000"/>
                  </a:gs>
                  <a:gs pos="78000">
                    <a:schemeClr val="tx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0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3">
        <p14:warp dir="in"/>
      </p:transition>
    </mc:Choice>
    <mc:Fallback xmlns="">
      <p:transition spd="slow" advTm="52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Backgrounds\Vol2\bv2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026127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0435" y="1224236"/>
            <a:ext cx="133452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ІСТОРИЧНІ АСПЕКТИ ТЕРОРИЗМУ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1845" y="3383201"/>
            <a:ext cx="14545616" cy="82305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7200" b="1" dirty="0" smtClean="0">
                <a:ln w="3175" cmpd="sng">
                  <a:solidFill>
                    <a:srgbClr val="99FFCC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Першим відомим в історії людства терористичним угрупованням можна вважати секту секаріїв, яка діяла в Палестині в 66-73 роках н.е.. У ХІ ст. на Сході діяли ассасіни.</a:t>
            </a:r>
            <a:endParaRPr lang="uk-UA" sz="7200" b="1" cap="none" spc="0" dirty="0">
              <a:ln w="3175" cmpd="sng">
                <a:solidFill>
                  <a:srgbClr val="99FFCC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70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210">
        <p14:doors dir="vert"/>
      </p:transition>
    </mc:Choice>
    <mc:Fallback xmlns="">
      <p:transition spd="slow" advTm="23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Backgrounds\Vol2\bv200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6127" cy="144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473" y="1280426"/>
            <a:ext cx="9451358" cy="118409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189" y="1686312"/>
            <a:ext cx="10225135" cy="110291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Таємницю секти, чия назва і досі вважається синонімом підступного вбивства, заснував Хасан </a:t>
            </a:r>
            <a:r>
              <a:rPr lang="uk-UA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аль-Саббаха</a:t>
            </a:r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, якого історики вважають основоположником ідеології тероризму. Його називали генієм зла.</a:t>
            </a:r>
            <a:endParaRPr lang="uk-UA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3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8338">
        <p14:switch dir="r"/>
      </p:transition>
    </mc:Choice>
    <mc:Fallback xmlns="">
      <p:transition spd="slow" advTm="18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Backgrounds\Vol2\bv20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8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4422" r="6760" b="6902"/>
          <a:stretch/>
        </p:blipFill>
        <p:spPr>
          <a:xfrm>
            <a:off x="9217149" y="788924"/>
            <a:ext cx="8400168" cy="12823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4181" y="432148"/>
            <a:ext cx="10441160" cy="133882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uk-UA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Таємні спільноти давніх терористів були відомі на Далекому Сході, Японії, в Індії. Дуже войовничими були вони в Китаї. Їхні члени займалися традиційним вимаганням, а професійні кілери, яких також було чимало, служили будь-кому, хто платив гроші. </a:t>
            </a:r>
          </a:p>
          <a:p>
            <a:pPr algn="just"/>
            <a:r>
              <a:rPr lang="uk-UA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Потужний поштовх поширенню тероризму дала Велика французька революція. Тут уперше у своїй історії людство зіткнулося з політичним терором (як різновидом тероризму). Починаючи з другої половини ХІХ століття, терористичні акції в Європі стали систематичними, однак вони не були такими глобальними, як у кінці ХХ століття.</a:t>
            </a:r>
            <a:endParaRPr lang="uk-UA" sz="4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9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3436">
        <p14:glitter pattern="hexagon"/>
      </p:transition>
    </mc:Choice>
    <mc:Fallback xmlns="">
      <p:transition spd="slow" advTm="43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Backgrounds\Vol1\bv1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" y="0"/>
            <a:ext cx="18026128" cy="144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8" y="1494191"/>
            <a:ext cx="16448527" cy="10801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6269" y="936204"/>
            <a:ext cx="16057784" cy="130189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5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Наприкінці ХІХ сторіччя особлива роль у пропаганді тероризму в Європі і США належить Іоганну Моста, що проповідував "варварські засоби боротьби з варварською системою". З цього часу тероризм був, в основному, спрямований проти коронованих осіб і державних діячів. Так, у цей період в Америці терористами були вбиті президенти США Мак-Кінлі і </a:t>
            </a:r>
            <a:r>
              <a:rPr lang="uk-UA" sz="5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Гарфілд</a:t>
            </a:r>
            <a:r>
              <a:rPr lang="uk-UA" sz="5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 Були здійснені замахи на Бісмарка. У 1894 році був убитий президент Франції </a:t>
            </a:r>
            <a:r>
              <a:rPr lang="uk-UA" sz="5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Карно</a:t>
            </a:r>
            <a:r>
              <a:rPr lang="uk-UA" sz="5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у 1897 році - прем'єр-міністр Іспанії </a:t>
            </a:r>
            <a:r>
              <a:rPr lang="uk-UA" sz="5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Кановас</a:t>
            </a:r>
            <a:r>
              <a:rPr lang="uk-UA" sz="5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у 1898 році - австро-угорська імператриця Єлизавета, в 1900 році - король Італії </a:t>
            </a:r>
            <a:r>
              <a:rPr lang="uk-UA" sz="5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Умберто</a:t>
            </a:r>
            <a:r>
              <a:rPr lang="uk-UA" sz="5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uk-UA" sz="5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158">
        <p14:ripple/>
      </p:transition>
    </mc:Choice>
    <mc:Fallback xmlns="">
      <p:transition spd="slow" advTm="60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Backgrounds\Vol3\bv3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0" y="0"/>
            <a:ext cx="1802612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0245" y="720180"/>
            <a:ext cx="163458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uk-UA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Терміни </a:t>
            </a:r>
            <a:r>
              <a:rPr lang="uk-UA" sz="5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„тероризм</a:t>
            </a:r>
            <a:r>
              <a:rPr lang="uk-UA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” і </a:t>
            </a:r>
            <a:r>
              <a:rPr lang="uk-UA" sz="5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„терор</a:t>
            </a:r>
            <a:r>
              <a:rPr lang="uk-UA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” стали широко вживатися з часів Французької революції 1789 – 1794 років. Пізніше, 1798 року, словник Французької академії наук визначить його як </a:t>
            </a:r>
            <a:r>
              <a:rPr lang="uk-UA" sz="5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„систему</a:t>
            </a:r>
            <a:r>
              <a:rPr lang="uk-UA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страху”.</a:t>
            </a:r>
            <a:endParaRPr lang="uk-UA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6329" y="4256503"/>
            <a:ext cx="148336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теорії світової практики відомі три основні види терору:</a:t>
            </a:r>
            <a:endParaRPr lang="uk-UA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750" y="6192788"/>
            <a:ext cx="168403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indent="457200" algn="just"/>
            <a:r>
              <a:rPr lang="uk-U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• внутрішній – відповідні дії громадян однієї держави проти співвітчизників на власній території;</a:t>
            </a:r>
            <a:endParaRPr lang="uk-U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749" y="7947114"/>
            <a:ext cx="168403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indent="457200" algn="just"/>
            <a:r>
              <a:rPr lang="uk-U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• транснаціональний – відповідні дії громадян однієї держави проти співвітчизників на території інших держав;</a:t>
            </a:r>
            <a:endParaRPr lang="uk-U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908" y="10532437"/>
            <a:ext cx="168403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indent="457200" algn="just"/>
            <a:r>
              <a:rPr lang="uk-U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• міжнародний – відповідні дії груп громадян, єдиних чи змішаних за національним складом, проти будь-яких осіб на території третіх країн. </a:t>
            </a:r>
            <a:endParaRPr lang="uk-U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7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213">
        <p:dissolve/>
      </p:transition>
    </mc:Choice>
    <mc:Fallback xmlns="">
      <p:transition spd="slow" advTm="5721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Backgrounds\Vol3\bv3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Мои документы\Мои рисунки\терор\SouthTowerH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189" y="955685"/>
            <a:ext cx="7927975" cy="11809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1032" y="980548"/>
            <a:ext cx="8749065" cy="117782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>
              <a:lnSpc>
                <a:spcPts val="9200"/>
              </a:lnSpc>
            </a:pP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Увага світової спільноти до питань міжнародного тероризму особливо посилилася після подій 11 вересня 2001 року, коли США, Росія, окремі країни НАТО запропонували стратегію превентивних дій проти терористичних організацій у всьому світі.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1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569">
        <p14:vortex dir="r"/>
      </p:transition>
    </mc:Choice>
    <mc:Fallback xmlns="">
      <p:transition spd="slow" advTm="20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1316</Words>
  <Application>Microsoft Office PowerPoint</Application>
  <PresentationFormat>Произвольный</PresentationFormat>
  <Paragraphs>51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mrwlad</dc:creator>
  <cp:lastModifiedBy>mrwlad</cp:lastModifiedBy>
  <cp:revision>72</cp:revision>
  <dcterms:created xsi:type="dcterms:W3CDTF">2012-04-05T10:31:52Z</dcterms:created>
  <dcterms:modified xsi:type="dcterms:W3CDTF">2012-04-08T13:24:37Z</dcterms:modified>
</cp:coreProperties>
</file>