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7" r:id="rId4"/>
    <p:sldId id="258" r:id="rId5"/>
    <p:sldId id="259" r:id="rId6"/>
    <p:sldId id="260" r:id="rId7"/>
    <p:sldId id="261" r:id="rId8"/>
    <p:sldId id="283" r:id="rId9"/>
    <p:sldId id="266" r:id="rId10"/>
    <p:sldId id="284" r:id="rId11"/>
    <p:sldId id="268" r:id="rId12"/>
    <p:sldId id="270" r:id="rId13"/>
    <p:sldId id="269" r:id="rId14"/>
    <p:sldId id="272" r:id="rId15"/>
    <p:sldId id="271" r:id="rId16"/>
    <p:sldId id="274" r:id="rId17"/>
    <p:sldId id="273" r:id="rId18"/>
    <p:sldId id="276" r:id="rId19"/>
    <p:sldId id="285" r:id="rId20"/>
    <p:sldId id="286" r:id="rId21"/>
    <p:sldId id="275" r:id="rId22"/>
    <p:sldId id="278" r:id="rId23"/>
    <p:sldId id="277" r:id="rId24"/>
    <p:sldId id="280" r:id="rId25"/>
    <p:sldId id="281" r:id="rId26"/>
    <p:sldId id="267" r:id="rId27"/>
    <p:sldId id="287" r:id="rId28"/>
    <p:sldId id="28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F82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2" autoAdjust="0"/>
    <p:restoredTop sz="94660"/>
  </p:normalViewPr>
  <p:slideViewPr>
    <p:cSldViewPr>
      <p:cViewPr>
        <p:scale>
          <a:sx n="50" d="100"/>
          <a:sy n="50" d="100"/>
        </p:scale>
        <p:origin x="-108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77;&#1088;&#1086;&#1085;&#1080;&#1095;&#1082;&#1072;\Desktop\&#1042;&#1080;&#1093;%20&#1079;&#1072;&#1093;&#1110;&#1076;\&#1057;&#1086;&#1085;&#1077;&#1095;&#1082;&#1086;%20&#1085;&#1072;%20&#1075;&#1072;&#1083;&#1103;&#1074;&#1080;&#1085;&#1110;\Fizkultminutka-saundtrek.mp3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77;&#1088;&#1086;&#1085;&#1080;&#1095;&#1082;&#1072;\Desktop\&#1042;&#1080;&#1093;%20&#1079;&#1072;&#1093;&#1110;&#1076;\&#1057;&#1086;&#1085;&#1077;&#1095;&#1082;&#1086;%20&#1085;&#1072;%20&#1075;&#1072;&#1083;&#1103;&#1074;&#1080;&#1085;&#1110;\api.play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77;&#1088;&#1086;&#1085;&#1080;&#1095;&#1082;&#1072;\Desktop\&#1042;&#1080;&#1093;%20&#1079;&#1072;&#1093;&#1110;&#1076;\&#1057;&#1086;&#1085;&#1077;&#1095;&#1082;&#1086;%20&#1085;&#1072;%20&#1075;&#1072;&#1083;&#1103;&#1074;&#1080;&#1085;&#1110;\030.mp3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6600" b="1" i="1" dirty="0" smtClean="0">
                <a:solidFill>
                  <a:schemeClr val="accent4">
                    <a:lumMod val="75000"/>
                  </a:schemeClr>
                </a:solidFill>
              </a:rPr>
              <a:t>В гостях у Сонечка на галявині Здоров'я</a:t>
            </a:r>
            <a:endParaRPr lang="uk-UA" sz="6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Fizkultminutka-saundtre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72400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09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рапеция 23"/>
          <p:cNvSpPr/>
          <p:nvPr/>
        </p:nvSpPr>
        <p:spPr>
          <a:xfrm flipV="1">
            <a:off x="3995936" y="0"/>
            <a:ext cx="1080120" cy="2996952"/>
          </a:xfrm>
          <a:prstGeom prst="trapezoid">
            <a:avLst>
              <a:gd name="adj" fmla="val 23018"/>
            </a:avLst>
          </a:prstGeom>
          <a:gradFill>
            <a:gsLst>
              <a:gs pos="50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none" rtlCol="0" anchor="ctr" anchorCtr="1"/>
          <a:lstStyle/>
          <a:p>
            <a:pPr algn="ctr"/>
            <a:endParaRPr lang="uk-UA" sz="2400" kern="600" dirty="0"/>
          </a:p>
        </p:txBody>
      </p:sp>
      <p:sp>
        <p:nvSpPr>
          <p:cNvPr id="3" name="Трапеция 2"/>
          <p:cNvSpPr/>
          <p:nvPr/>
        </p:nvSpPr>
        <p:spPr>
          <a:xfrm rot="18791422" flipV="1">
            <a:off x="2309652" y="-195606"/>
            <a:ext cx="1113192" cy="3821722"/>
          </a:xfrm>
          <a:prstGeom prst="trapezoid">
            <a:avLst>
              <a:gd name="adj" fmla="val 23018"/>
            </a:avLst>
          </a:prstGeom>
          <a:gradFill flip="none" rotWithShape="1">
            <a:gsLst>
              <a:gs pos="50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none" rtlCol="0" anchor="ctr" anchorCtr="1"/>
          <a:lstStyle/>
          <a:p>
            <a:pPr algn="ctr"/>
            <a:endParaRPr lang="uk-UA" sz="2400" kern="600" dirty="0"/>
          </a:p>
        </p:txBody>
      </p:sp>
      <p:sp>
        <p:nvSpPr>
          <p:cNvPr id="12" name="TextBox 11"/>
          <p:cNvSpPr txBox="1"/>
          <p:nvPr/>
        </p:nvSpPr>
        <p:spPr>
          <a:xfrm>
            <a:off x="4357636" y="281430"/>
            <a:ext cx="412292" cy="1818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</a:t>
            </a:r>
          </a:p>
          <a:p>
            <a:pPr algn="ctr">
              <a:lnSpc>
                <a:spcPct val="60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е</a:t>
            </a:r>
          </a:p>
          <a:p>
            <a:pPr algn="ctr">
              <a:lnSpc>
                <a:spcPct val="60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ж</a:t>
            </a:r>
          </a:p>
          <a:p>
            <a:pPr algn="ctr">
              <a:lnSpc>
                <a:spcPct val="60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</a:t>
            </a:r>
          </a:p>
          <a:p>
            <a:pPr algn="ctr">
              <a:lnSpc>
                <a:spcPct val="60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</a:t>
            </a:r>
          </a:p>
          <a:p>
            <a:pPr algn="ct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</a:t>
            </a:r>
          </a:p>
          <a:p>
            <a:pPr algn="ct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</a:t>
            </a:r>
          </a:p>
          <a:p>
            <a:pPr algn="ct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я</a:t>
            </a:r>
            <a:endParaRPr lang="uk-UA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639993">
            <a:off x="1091226" y="1350556"/>
            <a:ext cx="33292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Гімнастика. </a:t>
            </a:r>
          </a:p>
          <a:p>
            <a:pPr algn="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Активний відпочинок</a:t>
            </a:r>
            <a:endParaRPr lang="uk-UA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7" name="Picture 6" descr="http://wdesk.ru/_ph/73/2/5030666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492896"/>
            <a:ext cx="1815317" cy="1601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260648"/>
            <a:ext cx="8820472" cy="592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uk-UA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7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ранок, вуха, та, шию, мий, умивайся, кожний</a:t>
            </a:r>
            <a:endParaRPr kumimoji="0" lang="uk-UA" sz="2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uk-UA" sz="27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7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Кожний ранок умивайся, мий вуха та шию.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uk-UA" sz="27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і, вранці, ввечері, зуби, чисть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uk-UA" sz="27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Чисть зуби вранці і ввечері.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uk-UA" sz="27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руки, їжею, перед, мий, туалету, після</a:t>
            </a:r>
            <a:endParaRPr kumimoji="0" lang="uk-UA" sz="2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7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Мий руки перед їжею, після туалету.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uk-UA" sz="27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коротко, нігті, обстригай</a:t>
            </a:r>
            <a:endParaRPr kumimoji="0" lang="uk-UA" sz="2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7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Коротко обстригай нігті.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uk-UA" sz="27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в, школу, гребінець, хустинку, і, носову, носи</a:t>
            </a:r>
            <a:endParaRPr kumimoji="0" lang="uk-UA" sz="2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7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Носи в школу гребінець і носову хустинку.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uk-UA" sz="27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овочі, фрукти, та, ретельно, мий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7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Ретельно мий овочі та фрукти.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uk-UA" sz="27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різні, предмети, пальці, і, нігті, смокчи, не, гризи, та, не</a:t>
            </a:r>
            <a:endParaRPr kumimoji="0" lang="uk-UA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7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 смокчи та не гризи різні предмети, пальці і нігті.</a:t>
            </a:r>
            <a:endParaRPr kumimoji="0" lang="uk-UA" sz="27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556792"/>
            <a:ext cx="864096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764704"/>
            <a:ext cx="864096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420888"/>
            <a:ext cx="864096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284984"/>
            <a:ext cx="864096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077072"/>
            <a:ext cx="864096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869160"/>
            <a:ext cx="864096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5733256"/>
            <a:ext cx="864096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рапеция 23"/>
          <p:cNvSpPr/>
          <p:nvPr/>
        </p:nvSpPr>
        <p:spPr>
          <a:xfrm flipV="1">
            <a:off x="3995936" y="0"/>
            <a:ext cx="1080120" cy="2996952"/>
          </a:xfrm>
          <a:prstGeom prst="trapezoid">
            <a:avLst>
              <a:gd name="adj" fmla="val 23018"/>
            </a:avLst>
          </a:prstGeom>
          <a:gradFill>
            <a:gsLst>
              <a:gs pos="50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none" rtlCol="0" anchor="ctr" anchorCtr="1"/>
          <a:lstStyle/>
          <a:p>
            <a:pPr algn="ctr"/>
            <a:endParaRPr lang="uk-UA" sz="2400" kern="600" dirty="0"/>
          </a:p>
        </p:txBody>
      </p:sp>
      <p:sp>
        <p:nvSpPr>
          <p:cNvPr id="3" name="Трапеция 2"/>
          <p:cNvSpPr/>
          <p:nvPr/>
        </p:nvSpPr>
        <p:spPr>
          <a:xfrm rot="18791422" flipV="1">
            <a:off x="2309652" y="-195606"/>
            <a:ext cx="1113192" cy="3821722"/>
          </a:xfrm>
          <a:prstGeom prst="trapezoid">
            <a:avLst>
              <a:gd name="adj" fmla="val 23018"/>
            </a:avLst>
          </a:prstGeom>
          <a:gradFill flip="none" rotWithShape="1">
            <a:gsLst>
              <a:gs pos="50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none" rtlCol="0" anchor="ctr" anchorCtr="1"/>
          <a:lstStyle/>
          <a:p>
            <a:pPr algn="ctr"/>
            <a:endParaRPr lang="uk-UA" sz="2400" kern="600" dirty="0"/>
          </a:p>
        </p:txBody>
      </p:sp>
      <p:sp>
        <p:nvSpPr>
          <p:cNvPr id="7" name="Трапеция 6"/>
          <p:cNvSpPr/>
          <p:nvPr/>
        </p:nvSpPr>
        <p:spPr>
          <a:xfrm rot="13636070" flipV="1">
            <a:off x="2206274" y="3071848"/>
            <a:ext cx="1111246" cy="3928383"/>
          </a:xfrm>
          <a:prstGeom prst="trapezoid">
            <a:avLst>
              <a:gd name="adj" fmla="val 23018"/>
            </a:avLst>
          </a:prstGeom>
          <a:gradFill>
            <a:gsLst>
              <a:gs pos="50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none" rtlCol="0" anchor="ctr" anchorCtr="1"/>
          <a:lstStyle/>
          <a:p>
            <a:pPr algn="ctr"/>
            <a:endParaRPr lang="uk-UA" sz="2400" kern="600" dirty="0"/>
          </a:p>
        </p:txBody>
      </p:sp>
      <p:sp>
        <p:nvSpPr>
          <p:cNvPr id="12" name="TextBox 11"/>
          <p:cNvSpPr txBox="1"/>
          <p:nvPr/>
        </p:nvSpPr>
        <p:spPr>
          <a:xfrm>
            <a:off x="4357636" y="281430"/>
            <a:ext cx="412292" cy="1818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</a:t>
            </a:r>
          </a:p>
          <a:p>
            <a:pPr algn="ctr">
              <a:lnSpc>
                <a:spcPct val="60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е</a:t>
            </a:r>
          </a:p>
          <a:p>
            <a:pPr algn="ctr">
              <a:lnSpc>
                <a:spcPct val="60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ж</a:t>
            </a:r>
          </a:p>
          <a:p>
            <a:pPr algn="ctr">
              <a:lnSpc>
                <a:spcPct val="60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</a:t>
            </a:r>
          </a:p>
          <a:p>
            <a:pPr algn="ctr">
              <a:lnSpc>
                <a:spcPct val="60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</a:t>
            </a:r>
          </a:p>
          <a:p>
            <a:pPr algn="ct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</a:t>
            </a:r>
          </a:p>
          <a:p>
            <a:pPr algn="ct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</a:t>
            </a:r>
          </a:p>
          <a:p>
            <a:pPr algn="ct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я</a:t>
            </a:r>
            <a:endParaRPr lang="uk-UA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639993">
            <a:off x="1091226" y="1350556"/>
            <a:ext cx="33292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Гімнастика. </a:t>
            </a:r>
          </a:p>
          <a:p>
            <a:pPr algn="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Активний відпочинок</a:t>
            </a:r>
            <a:endParaRPr lang="uk-UA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8996062">
            <a:off x="891866" y="4979524"/>
            <a:ext cx="3463873" cy="49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Чистота -  </a:t>
            </a:r>
          </a:p>
          <a:p>
            <a:pPr algn="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запорука здоров’я</a:t>
            </a:r>
          </a:p>
        </p:txBody>
      </p:sp>
      <p:pic>
        <p:nvPicPr>
          <p:cNvPr id="27" name="Picture 6" descr="http://wdesk.ru/_ph/73/2/5030666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492896"/>
            <a:ext cx="1815317" cy="1601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visti.pro/sites/default/files/vita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848234"/>
            <a:ext cx="7992889" cy="4009766"/>
          </a:xfrm>
          <a:prstGeom prst="rect">
            <a:avLst/>
          </a:prstGeom>
          <a:noFill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1050" y="246717"/>
            <a:ext cx="5075406" cy="267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C:\Users\Вероничка\Desktop\00r6630\00r6630\2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620688"/>
            <a:ext cx="2484555" cy="2438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рапеция 23"/>
          <p:cNvSpPr/>
          <p:nvPr/>
        </p:nvSpPr>
        <p:spPr>
          <a:xfrm flipV="1">
            <a:off x="3995936" y="0"/>
            <a:ext cx="1080120" cy="2996952"/>
          </a:xfrm>
          <a:prstGeom prst="trapezoid">
            <a:avLst>
              <a:gd name="adj" fmla="val 23018"/>
            </a:avLst>
          </a:prstGeom>
          <a:gradFill>
            <a:gsLst>
              <a:gs pos="50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none" rtlCol="0" anchor="ctr" anchorCtr="1"/>
          <a:lstStyle/>
          <a:p>
            <a:pPr algn="ctr"/>
            <a:endParaRPr lang="uk-UA" sz="2400" kern="600" dirty="0"/>
          </a:p>
        </p:txBody>
      </p:sp>
      <p:sp>
        <p:nvSpPr>
          <p:cNvPr id="3" name="Трапеция 2"/>
          <p:cNvSpPr/>
          <p:nvPr/>
        </p:nvSpPr>
        <p:spPr>
          <a:xfrm rot="18791422" flipV="1">
            <a:off x="2309652" y="-195606"/>
            <a:ext cx="1113192" cy="3821722"/>
          </a:xfrm>
          <a:prstGeom prst="trapezoid">
            <a:avLst>
              <a:gd name="adj" fmla="val 23018"/>
            </a:avLst>
          </a:prstGeom>
          <a:gradFill flip="none" rotWithShape="1">
            <a:gsLst>
              <a:gs pos="50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none" rtlCol="0" anchor="ctr" anchorCtr="1"/>
          <a:lstStyle/>
          <a:p>
            <a:pPr algn="ctr"/>
            <a:endParaRPr lang="uk-UA" sz="2400" kern="600" dirty="0"/>
          </a:p>
        </p:txBody>
      </p:sp>
      <p:sp>
        <p:nvSpPr>
          <p:cNvPr id="7" name="Трапеция 6"/>
          <p:cNvSpPr/>
          <p:nvPr/>
        </p:nvSpPr>
        <p:spPr>
          <a:xfrm rot="13636070" flipV="1">
            <a:off x="2206274" y="3071848"/>
            <a:ext cx="1111246" cy="3928383"/>
          </a:xfrm>
          <a:prstGeom prst="trapezoid">
            <a:avLst>
              <a:gd name="adj" fmla="val 23018"/>
            </a:avLst>
          </a:prstGeom>
          <a:gradFill>
            <a:gsLst>
              <a:gs pos="50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none" rtlCol="0" anchor="ctr" anchorCtr="1"/>
          <a:lstStyle/>
          <a:p>
            <a:pPr algn="ctr"/>
            <a:endParaRPr lang="uk-UA" sz="2400" kern="600" dirty="0"/>
          </a:p>
        </p:txBody>
      </p:sp>
      <p:sp>
        <p:nvSpPr>
          <p:cNvPr id="9" name="Трапеция 8"/>
          <p:cNvSpPr/>
          <p:nvPr/>
        </p:nvSpPr>
        <p:spPr>
          <a:xfrm rot="16200000" flipV="1">
            <a:off x="1763687" y="1340767"/>
            <a:ext cx="1008112" cy="4032449"/>
          </a:xfrm>
          <a:prstGeom prst="trapezoid">
            <a:avLst>
              <a:gd name="adj" fmla="val 23018"/>
            </a:avLst>
          </a:prstGeom>
          <a:gradFill>
            <a:gsLst>
              <a:gs pos="50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none" rtlCol="0" anchor="ctr" anchorCtr="1"/>
          <a:lstStyle/>
          <a:p>
            <a:pPr algn="ctr"/>
            <a:endParaRPr lang="uk-UA" sz="2400" kern="600" dirty="0"/>
          </a:p>
        </p:txBody>
      </p:sp>
      <p:sp>
        <p:nvSpPr>
          <p:cNvPr id="12" name="TextBox 11"/>
          <p:cNvSpPr txBox="1"/>
          <p:nvPr/>
        </p:nvSpPr>
        <p:spPr>
          <a:xfrm>
            <a:off x="4357636" y="281430"/>
            <a:ext cx="412292" cy="1818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</a:t>
            </a:r>
          </a:p>
          <a:p>
            <a:pPr algn="ctr">
              <a:lnSpc>
                <a:spcPct val="60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е</a:t>
            </a:r>
          </a:p>
          <a:p>
            <a:pPr algn="ctr">
              <a:lnSpc>
                <a:spcPct val="60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ж</a:t>
            </a:r>
          </a:p>
          <a:p>
            <a:pPr algn="ctr">
              <a:lnSpc>
                <a:spcPct val="60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</a:t>
            </a:r>
          </a:p>
          <a:p>
            <a:pPr algn="ctr">
              <a:lnSpc>
                <a:spcPct val="60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</a:t>
            </a:r>
          </a:p>
          <a:p>
            <a:pPr algn="ct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</a:t>
            </a:r>
          </a:p>
          <a:p>
            <a:pPr algn="ct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</a:t>
            </a:r>
          </a:p>
          <a:p>
            <a:pPr algn="ct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я</a:t>
            </a:r>
            <a:endParaRPr lang="uk-UA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639993">
            <a:off x="1091226" y="1350556"/>
            <a:ext cx="33292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Гімнастика. </a:t>
            </a:r>
          </a:p>
          <a:p>
            <a:pPr algn="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Активний відпочинок</a:t>
            </a:r>
            <a:endParaRPr lang="uk-UA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8996062">
            <a:off x="891866" y="4979524"/>
            <a:ext cx="3463873" cy="49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Чистота -  </a:t>
            </a:r>
          </a:p>
          <a:p>
            <a:pPr algn="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запорука здоров’я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520" y="3068960"/>
            <a:ext cx="3384377" cy="49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Їжа - джерело </a:t>
            </a:r>
          </a:p>
          <a:p>
            <a:pPr algn="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росту і здоров’я</a:t>
            </a:r>
          </a:p>
        </p:txBody>
      </p:sp>
      <p:pic>
        <p:nvPicPr>
          <p:cNvPr id="27" name="Picture 6" descr="http://wdesk.ru/_ph/73/2/5030666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492896"/>
            <a:ext cx="1815317" cy="1601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trawka.ru/images/lechebnye_tra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670530"/>
            <a:ext cx="5220072" cy="3803048"/>
          </a:xfrm>
          <a:prstGeom prst="rect">
            <a:avLst/>
          </a:prstGeom>
          <a:noFill/>
        </p:spPr>
      </p:pic>
      <p:pic>
        <p:nvPicPr>
          <p:cNvPr id="27652" name="Picture 4" descr="http://gotovit-prosto.com/img/dlya-statey/kalina-poleznie-svoystva-prirodnogo-lekarya/kalina-poleznie-svoystva-prirodnogo-lekar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2857500" cy="1905000"/>
          </a:xfrm>
          <a:prstGeom prst="rect">
            <a:avLst/>
          </a:prstGeom>
          <a:noFill/>
        </p:spPr>
      </p:pic>
      <p:pic>
        <p:nvPicPr>
          <p:cNvPr id="27654" name="Picture 6" descr="http://www.likefoods.ru/wp-content/uploads/2013/07/poleznie_svoystva_mali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085184"/>
            <a:ext cx="1597334" cy="1368152"/>
          </a:xfrm>
          <a:prstGeom prst="rect">
            <a:avLst/>
          </a:prstGeom>
          <a:noFill/>
        </p:spPr>
      </p:pic>
      <p:pic>
        <p:nvPicPr>
          <p:cNvPr id="27656" name="Picture 8" descr="http://www.brd24.com/up/iblock/2dc/2dc11eeb25ffbe528d085c50499cb29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1632" y="332656"/>
            <a:ext cx="3312368" cy="2070230"/>
          </a:xfrm>
          <a:prstGeom prst="rect">
            <a:avLst/>
          </a:prstGeom>
          <a:noFill/>
        </p:spPr>
      </p:pic>
      <p:pic>
        <p:nvPicPr>
          <p:cNvPr id="27658" name="Picture 10" descr="http://edaplus.info/food_pictures/bri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924944"/>
            <a:ext cx="2304256" cy="1544408"/>
          </a:xfrm>
          <a:prstGeom prst="rect">
            <a:avLst/>
          </a:prstGeom>
          <a:noFill/>
        </p:spPr>
      </p:pic>
      <p:pic>
        <p:nvPicPr>
          <p:cNvPr id="27660" name="Picture 12" descr="http://speciesinfo.ru/images/stories/iagodi-i-frukti/limon/Lemon%5b1%5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1412776"/>
            <a:ext cx="2016224" cy="2016224"/>
          </a:xfrm>
          <a:prstGeom prst="rect">
            <a:avLst/>
          </a:prstGeom>
          <a:noFill/>
        </p:spPr>
      </p:pic>
      <p:pic>
        <p:nvPicPr>
          <p:cNvPr id="27662" name="Picture 14" descr="http://ourlife.in.ua/uploads/posts/2013-07/1374738986_luk-i-chesno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4005064"/>
            <a:ext cx="2165101" cy="1700807"/>
          </a:xfrm>
          <a:prstGeom prst="rect">
            <a:avLst/>
          </a:prstGeom>
          <a:noFill/>
        </p:spPr>
      </p:pic>
      <p:pic>
        <p:nvPicPr>
          <p:cNvPr id="27664" name="Picture 16" descr="http://domovouyasha.ru/wp-content/uploads/2012/11/jjj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332656"/>
            <a:ext cx="2016224" cy="134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рапеция 23"/>
          <p:cNvSpPr/>
          <p:nvPr/>
        </p:nvSpPr>
        <p:spPr>
          <a:xfrm flipV="1">
            <a:off x="3995936" y="0"/>
            <a:ext cx="1080120" cy="2996952"/>
          </a:xfrm>
          <a:prstGeom prst="trapezoid">
            <a:avLst>
              <a:gd name="adj" fmla="val 23018"/>
            </a:avLst>
          </a:prstGeom>
          <a:gradFill>
            <a:gsLst>
              <a:gs pos="50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none" rtlCol="0" anchor="ctr" anchorCtr="1"/>
          <a:lstStyle/>
          <a:p>
            <a:pPr algn="ctr"/>
            <a:endParaRPr lang="uk-UA" sz="2400" kern="600" dirty="0"/>
          </a:p>
        </p:txBody>
      </p:sp>
      <p:sp>
        <p:nvSpPr>
          <p:cNvPr id="3" name="Трапеция 2"/>
          <p:cNvSpPr/>
          <p:nvPr/>
        </p:nvSpPr>
        <p:spPr>
          <a:xfrm rot="18791422" flipV="1">
            <a:off x="2309652" y="-195606"/>
            <a:ext cx="1113192" cy="3821722"/>
          </a:xfrm>
          <a:prstGeom prst="trapezoid">
            <a:avLst>
              <a:gd name="adj" fmla="val 23018"/>
            </a:avLst>
          </a:prstGeom>
          <a:gradFill flip="none" rotWithShape="1">
            <a:gsLst>
              <a:gs pos="50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none" rtlCol="0" anchor="ctr" anchorCtr="1"/>
          <a:lstStyle/>
          <a:p>
            <a:pPr algn="ctr"/>
            <a:endParaRPr lang="uk-UA" sz="2400" kern="600" dirty="0"/>
          </a:p>
        </p:txBody>
      </p:sp>
      <p:sp>
        <p:nvSpPr>
          <p:cNvPr id="7" name="Трапеция 6"/>
          <p:cNvSpPr/>
          <p:nvPr/>
        </p:nvSpPr>
        <p:spPr>
          <a:xfrm rot="13636070" flipV="1">
            <a:off x="2206274" y="3071848"/>
            <a:ext cx="1111246" cy="3928383"/>
          </a:xfrm>
          <a:prstGeom prst="trapezoid">
            <a:avLst>
              <a:gd name="adj" fmla="val 23018"/>
            </a:avLst>
          </a:prstGeom>
          <a:gradFill>
            <a:gsLst>
              <a:gs pos="50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none" rtlCol="0" anchor="ctr" anchorCtr="1"/>
          <a:lstStyle/>
          <a:p>
            <a:pPr algn="ctr"/>
            <a:endParaRPr lang="uk-UA" sz="2400" kern="600" dirty="0"/>
          </a:p>
        </p:txBody>
      </p:sp>
      <p:sp>
        <p:nvSpPr>
          <p:cNvPr id="8" name="Трапеция 7"/>
          <p:cNvSpPr/>
          <p:nvPr/>
        </p:nvSpPr>
        <p:spPr>
          <a:xfrm rot="5400000" flipV="1">
            <a:off x="6372202" y="1412774"/>
            <a:ext cx="1152128" cy="3888435"/>
          </a:xfrm>
          <a:prstGeom prst="trapezoid">
            <a:avLst>
              <a:gd name="adj" fmla="val 23018"/>
            </a:avLst>
          </a:prstGeom>
          <a:gradFill>
            <a:gsLst>
              <a:gs pos="50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none" rtlCol="0" anchor="ctr" anchorCtr="1"/>
          <a:lstStyle/>
          <a:p>
            <a:pPr algn="ctr"/>
            <a:endParaRPr lang="uk-UA" sz="2400" kern="600" dirty="0"/>
          </a:p>
        </p:txBody>
      </p:sp>
      <p:sp>
        <p:nvSpPr>
          <p:cNvPr id="9" name="Трапеция 8"/>
          <p:cNvSpPr/>
          <p:nvPr/>
        </p:nvSpPr>
        <p:spPr>
          <a:xfrm rot="16200000" flipV="1">
            <a:off x="1763687" y="1340767"/>
            <a:ext cx="1008112" cy="4032449"/>
          </a:xfrm>
          <a:prstGeom prst="trapezoid">
            <a:avLst>
              <a:gd name="adj" fmla="val 23018"/>
            </a:avLst>
          </a:prstGeom>
          <a:gradFill>
            <a:gsLst>
              <a:gs pos="50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none" rtlCol="0" anchor="ctr" anchorCtr="1"/>
          <a:lstStyle/>
          <a:p>
            <a:pPr algn="ctr"/>
            <a:endParaRPr lang="uk-UA" sz="2400" kern="600" dirty="0"/>
          </a:p>
        </p:txBody>
      </p:sp>
      <p:sp>
        <p:nvSpPr>
          <p:cNvPr id="12" name="TextBox 11"/>
          <p:cNvSpPr txBox="1"/>
          <p:nvPr/>
        </p:nvSpPr>
        <p:spPr>
          <a:xfrm>
            <a:off x="4357636" y="281430"/>
            <a:ext cx="412292" cy="1818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</a:t>
            </a:r>
          </a:p>
          <a:p>
            <a:pPr algn="ctr">
              <a:lnSpc>
                <a:spcPct val="60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е</a:t>
            </a:r>
          </a:p>
          <a:p>
            <a:pPr algn="ctr">
              <a:lnSpc>
                <a:spcPct val="60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ж</a:t>
            </a:r>
          </a:p>
          <a:p>
            <a:pPr algn="ctr">
              <a:lnSpc>
                <a:spcPct val="60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</a:t>
            </a:r>
          </a:p>
          <a:p>
            <a:pPr algn="ctr">
              <a:lnSpc>
                <a:spcPct val="60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</a:t>
            </a:r>
          </a:p>
          <a:p>
            <a:pPr algn="ct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</a:t>
            </a:r>
          </a:p>
          <a:p>
            <a:pPr algn="ct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</a:t>
            </a:r>
          </a:p>
          <a:p>
            <a:pPr algn="ct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я</a:t>
            </a:r>
            <a:endParaRPr lang="uk-UA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639993">
            <a:off x="1091226" y="1350556"/>
            <a:ext cx="33292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Гімнастика. </a:t>
            </a:r>
          </a:p>
          <a:p>
            <a:pPr algn="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Активний відпочинок</a:t>
            </a:r>
            <a:endParaRPr lang="uk-UA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8996062">
            <a:off x="891866" y="4979524"/>
            <a:ext cx="3463873" cy="49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Чистота -  </a:t>
            </a:r>
          </a:p>
          <a:p>
            <a:pPr algn="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запорука здоров’я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520" y="3068960"/>
            <a:ext cx="3384377" cy="49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Їжа - джерело </a:t>
            </a:r>
          </a:p>
          <a:p>
            <a:pPr algn="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росту і здоров’я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36124" y="3126828"/>
            <a:ext cx="3222004" cy="49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Навколишнє природне середовище і здоров’я</a:t>
            </a:r>
          </a:p>
        </p:txBody>
      </p:sp>
      <p:pic>
        <p:nvPicPr>
          <p:cNvPr id="27" name="Picture 6" descr="http://wdesk.ru/_ph/73/2/5030666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492896"/>
            <a:ext cx="1815317" cy="1601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18school.ucoz.ru/kims/0_55aa4_2587f6c0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60648"/>
            <a:ext cx="4762500" cy="6343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041" y="332656"/>
            <a:ext cx="831743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AutoNum type="arabicPeriod"/>
            </a:pPr>
            <a:r>
              <a:rPr lang="uk-U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Пішохід має рухатися по</a:t>
            </a:r>
            <a:r>
              <a:rPr lang="uk-UA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тротуарах</a:t>
            </a:r>
            <a:r>
              <a:rPr lang="uk-U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тримаючись </a:t>
            </a:r>
            <a:r>
              <a:rPr lang="uk-UA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правої </a:t>
            </a:r>
            <a:r>
              <a:rPr lang="uk-U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сторони. </a:t>
            </a:r>
          </a:p>
          <a:p>
            <a:pPr marL="457200" indent="-457200"/>
            <a:endParaRPr lang="uk-UA" sz="8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1950" indent="-361950"/>
            <a:r>
              <a:rPr lang="uk-U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За містом, де немає тротуарів, пішохід може йти </a:t>
            </a:r>
            <a:r>
              <a:rPr lang="uk-UA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узбіччям назустріч </a:t>
            </a:r>
            <a:r>
              <a:rPr lang="uk-U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транспорту. </a:t>
            </a:r>
          </a:p>
          <a:p>
            <a:endParaRPr lang="uk-UA" sz="8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1950" indent="-361950"/>
            <a:r>
              <a:rPr lang="uk-U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Переходити дорогу слід по </a:t>
            </a:r>
            <a:r>
              <a:rPr lang="uk-UA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пішохідних переходах</a:t>
            </a:r>
            <a:r>
              <a:rPr lang="uk-U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а де їх немає, – на перехрестях по лінії тротуару або узбіччя. </a:t>
            </a:r>
          </a:p>
          <a:p>
            <a:pPr marL="361950" indent="-361950"/>
            <a:endParaRPr lang="uk-UA" sz="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1950" indent="-361950"/>
            <a:r>
              <a:rPr lang="uk-U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4. Якщо на переході встановлено світлофор, переходити</a:t>
            </a:r>
            <a:r>
              <a:rPr lang="uk-UA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uk-U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дорогу треба на його </a:t>
            </a:r>
            <a:r>
              <a:rPr lang="uk-UA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зелений </a:t>
            </a:r>
            <a:r>
              <a:rPr lang="uk-U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сигнал.</a:t>
            </a:r>
          </a:p>
          <a:p>
            <a:pPr marL="361950" indent="-361950"/>
            <a:endParaRPr lang="uk-UA" sz="8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1950" indent="-361950"/>
            <a:r>
              <a:rPr lang="uk-U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5. Переходячи дорогу, потрібно спочатку подивитися </a:t>
            </a:r>
            <a:r>
              <a:rPr lang="uk-UA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ліворуч</a:t>
            </a:r>
            <a:r>
              <a:rPr lang="uk-U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дійшовши до середини, – </a:t>
            </a:r>
            <a:r>
              <a:rPr lang="uk-UA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праворуч</a:t>
            </a:r>
            <a:r>
              <a:rPr lang="uk-U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якщо машин немає, – продовжити перехід.</a:t>
            </a:r>
          </a:p>
          <a:p>
            <a:pPr marL="361950" indent="-361950"/>
            <a:endParaRPr lang="uk-UA" sz="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1950" indent="-361950"/>
            <a:r>
              <a:rPr lang="uk-U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6. Не можна</a:t>
            </a:r>
            <a:r>
              <a:rPr lang="uk-UA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перебігати </a:t>
            </a:r>
            <a:r>
              <a:rPr lang="uk-U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дорогу перед машинами, що рухаються,</a:t>
            </a:r>
            <a:r>
              <a:rPr lang="uk-UA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гратися </a:t>
            </a:r>
            <a:r>
              <a:rPr lang="uk-U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проїзній частині, </a:t>
            </a:r>
            <a:r>
              <a:rPr lang="uk-UA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відволікатися </a:t>
            </a:r>
            <a:r>
              <a:rPr lang="uk-U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інші справи під час переходу вулиці.</a:t>
            </a:r>
            <a:endParaRPr lang="uk-UA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404664"/>
            <a:ext cx="13978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•   •   •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764704"/>
            <a:ext cx="100811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•   •   •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628800"/>
            <a:ext cx="136815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•   •   •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1628800"/>
            <a:ext cx="136815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•   •   •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2132856"/>
            <a:ext cx="158417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•   •   •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44208" y="2132856"/>
            <a:ext cx="149329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•   •   •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95936" y="3717032"/>
            <a:ext cx="122413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•   •   •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4581128"/>
            <a:ext cx="113240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•   •   •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96136" y="4581128"/>
            <a:ext cx="136815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•   •   •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11760" y="5445224"/>
            <a:ext cx="151216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•   •   •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83768" y="5805264"/>
            <a:ext cx="122413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•   •   •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16216" y="5805264"/>
            <a:ext cx="201622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•   •   •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348880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600" dirty="0" err="1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ордз’ояв</a:t>
            </a:r>
            <a:endParaRPr lang="uk-UA" sz="9600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18school.ucoz.ru/kims/0_55aa4_2587f6c0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60648"/>
            <a:ext cx="4762500" cy="6343651"/>
          </a:xfrm>
          <a:prstGeom prst="rect">
            <a:avLst/>
          </a:prstGeom>
          <a:noFill/>
        </p:spPr>
      </p:pic>
      <p:pic>
        <p:nvPicPr>
          <p:cNvPr id="3" name="api.pl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3244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6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рапеция 23"/>
          <p:cNvSpPr/>
          <p:nvPr/>
        </p:nvSpPr>
        <p:spPr>
          <a:xfrm flipV="1">
            <a:off x="3995936" y="0"/>
            <a:ext cx="1080120" cy="2996952"/>
          </a:xfrm>
          <a:prstGeom prst="trapezoid">
            <a:avLst>
              <a:gd name="adj" fmla="val 23018"/>
            </a:avLst>
          </a:prstGeom>
          <a:gradFill>
            <a:gsLst>
              <a:gs pos="50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none" rtlCol="0" anchor="ctr" anchorCtr="1"/>
          <a:lstStyle/>
          <a:p>
            <a:pPr algn="ctr"/>
            <a:endParaRPr lang="uk-UA" sz="2400" kern="600" dirty="0"/>
          </a:p>
        </p:txBody>
      </p:sp>
      <p:sp>
        <p:nvSpPr>
          <p:cNvPr id="22" name="Трапеция 21"/>
          <p:cNvSpPr/>
          <p:nvPr/>
        </p:nvSpPr>
        <p:spPr>
          <a:xfrm rot="10800000" flipV="1">
            <a:off x="3995936" y="3861048"/>
            <a:ext cx="1080120" cy="2996952"/>
          </a:xfrm>
          <a:prstGeom prst="trapezoid">
            <a:avLst>
              <a:gd name="adj" fmla="val 23018"/>
            </a:avLst>
          </a:prstGeom>
          <a:gradFill>
            <a:gsLst>
              <a:gs pos="50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none" rtlCol="0" anchor="ctr" anchorCtr="1"/>
          <a:lstStyle/>
          <a:p>
            <a:pPr algn="ctr"/>
            <a:endParaRPr lang="uk-UA" sz="2400" kern="600" dirty="0"/>
          </a:p>
        </p:txBody>
      </p:sp>
      <p:sp>
        <p:nvSpPr>
          <p:cNvPr id="3" name="Трапеция 2"/>
          <p:cNvSpPr/>
          <p:nvPr/>
        </p:nvSpPr>
        <p:spPr>
          <a:xfrm rot="18791422" flipV="1">
            <a:off x="2309652" y="-195606"/>
            <a:ext cx="1113192" cy="3821722"/>
          </a:xfrm>
          <a:prstGeom prst="trapezoid">
            <a:avLst>
              <a:gd name="adj" fmla="val 23018"/>
            </a:avLst>
          </a:prstGeom>
          <a:gradFill flip="none" rotWithShape="1">
            <a:gsLst>
              <a:gs pos="50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none" rtlCol="0" anchor="ctr" anchorCtr="1"/>
          <a:lstStyle/>
          <a:p>
            <a:pPr algn="ctr"/>
            <a:endParaRPr lang="uk-UA" sz="2400" kern="600" dirty="0"/>
          </a:p>
        </p:txBody>
      </p:sp>
      <p:sp>
        <p:nvSpPr>
          <p:cNvPr id="7" name="Трапеция 6"/>
          <p:cNvSpPr/>
          <p:nvPr/>
        </p:nvSpPr>
        <p:spPr>
          <a:xfrm rot="13636070" flipV="1">
            <a:off x="2206274" y="3071848"/>
            <a:ext cx="1111246" cy="3928383"/>
          </a:xfrm>
          <a:prstGeom prst="trapezoid">
            <a:avLst>
              <a:gd name="adj" fmla="val 23018"/>
            </a:avLst>
          </a:prstGeom>
          <a:gradFill>
            <a:gsLst>
              <a:gs pos="50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none" rtlCol="0" anchor="ctr" anchorCtr="1"/>
          <a:lstStyle/>
          <a:p>
            <a:pPr algn="ctr"/>
            <a:endParaRPr lang="uk-UA" sz="2400" kern="600" dirty="0"/>
          </a:p>
        </p:txBody>
      </p:sp>
      <p:sp>
        <p:nvSpPr>
          <p:cNvPr id="8" name="Трапеция 7"/>
          <p:cNvSpPr/>
          <p:nvPr/>
        </p:nvSpPr>
        <p:spPr>
          <a:xfrm rot="5400000" flipV="1">
            <a:off x="6372202" y="1412774"/>
            <a:ext cx="1152128" cy="3888435"/>
          </a:xfrm>
          <a:prstGeom prst="trapezoid">
            <a:avLst>
              <a:gd name="adj" fmla="val 23018"/>
            </a:avLst>
          </a:prstGeom>
          <a:gradFill>
            <a:gsLst>
              <a:gs pos="50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none" rtlCol="0" anchor="ctr" anchorCtr="1"/>
          <a:lstStyle/>
          <a:p>
            <a:pPr algn="ctr"/>
            <a:endParaRPr lang="uk-UA" sz="2400" kern="600" dirty="0"/>
          </a:p>
        </p:txBody>
      </p:sp>
      <p:sp>
        <p:nvSpPr>
          <p:cNvPr id="9" name="Трапеция 8"/>
          <p:cNvSpPr/>
          <p:nvPr/>
        </p:nvSpPr>
        <p:spPr>
          <a:xfrm rot="16200000" flipV="1">
            <a:off x="1763687" y="1340767"/>
            <a:ext cx="1008112" cy="4032449"/>
          </a:xfrm>
          <a:prstGeom prst="trapezoid">
            <a:avLst>
              <a:gd name="adj" fmla="val 23018"/>
            </a:avLst>
          </a:prstGeom>
          <a:gradFill>
            <a:gsLst>
              <a:gs pos="50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none" rtlCol="0" anchor="ctr" anchorCtr="1"/>
          <a:lstStyle/>
          <a:p>
            <a:pPr algn="ctr"/>
            <a:endParaRPr lang="uk-UA" sz="2400" kern="600" dirty="0"/>
          </a:p>
        </p:txBody>
      </p:sp>
      <p:sp>
        <p:nvSpPr>
          <p:cNvPr id="12" name="TextBox 11"/>
          <p:cNvSpPr txBox="1"/>
          <p:nvPr/>
        </p:nvSpPr>
        <p:spPr>
          <a:xfrm>
            <a:off x="4357636" y="281430"/>
            <a:ext cx="412292" cy="1818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</a:t>
            </a:r>
          </a:p>
          <a:p>
            <a:pPr algn="ctr">
              <a:lnSpc>
                <a:spcPct val="60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е</a:t>
            </a:r>
          </a:p>
          <a:p>
            <a:pPr algn="ctr">
              <a:lnSpc>
                <a:spcPct val="60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ж</a:t>
            </a:r>
          </a:p>
          <a:p>
            <a:pPr algn="ctr">
              <a:lnSpc>
                <a:spcPct val="60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</a:t>
            </a:r>
          </a:p>
          <a:p>
            <a:pPr algn="ctr">
              <a:lnSpc>
                <a:spcPct val="60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</a:t>
            </a:r>
          </a:p>
          <a:p>
            <a:pPr algn="ct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</a:t>
            </a:r>
          </a:p>
          <a:p>
            <a:pPr algn="ct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</a:t>
            </a:r>
          </a:p>
          <a:p>
            <a:pPr algn="ct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я</a:t>
            </a:r>
            <a:endParaRPr lang="uk-UA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639993">
            <a:off x="1091226" y="1350556"/>
            <a:ext cx="33292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Гімнастика. </a:t>
            </a:r>
          </a:p>
          <a:p>
            <a:pPr algn="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Активний відпочинок</a:t>
            </a:r>
            <a:endParaRPr lang="uk-UA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8996062">
            <a:off x="891866" y="4979524"/>
            <a:ext cx="3463873" cy="49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Чистота -  </a:t>
            </a:r>
          </a:p>
          <a:p>
            <a:pPr algn="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запорука здоров’я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520" y="3068960"/>
            <a:ext cx="3384377" cy="49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Їжа - джерело </a:t>
            </a:r>
          </a:p>
          <a:p>
            <a:pPr algn="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росту і здоров’я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36124" y="3126828"/>
            <a:ext cx="3222004" cy="49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Навколишнє природне середовище і здоров’я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1960" y="4293096"/>
            <a:ext cx="648072" cy="262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uk-U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</a:t>
            </a:r>
          </a:p>
          <a:p>
            <a:pPr algn="ctr">
              <a:lnSpc>
                <a:spcPct val="65000"/>
              </a:lnSpc>
            </a:pPr>
            <a:r>
              <a:rPr lang="uk-U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</a:t>
            </a:r>
          </a:p>
          <a:p>
            <a:pPr algn="ctr">
              <a:lnSpc>
                <a:spcPct val="65000"/>
              </a:lnSpc>
            </a:pPr>
            <a:r>
              <a:rPr lang="uk-U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</a:t>
            </a:r>
          </a:p>
          <a:p>
            <a:pPr algn="ctr">
              <a:lnSpc>
                <a:spcPct val="65000"/>
              </a:lnSpc>
            </a:pPr>
            <a:r>
              <a:rPr lang="uk-U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</a:t>
            </a:r>
          </a:p>
          <a:p>
            <a:pPr algn="ctr">
              <a:lnSpc>
                <a:spcPct val="65000"/>
              </a:lnSpc>
            </a:pPr>
            <a:r>
              <a:rPr lang="uk-U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</a:t>
            </a:r>
          </a:p>
          <a:p>
            <a:pPr algn="ctr">
              <a:lnSpc>
                <a:spcPct val="65000"/>
              </a:lnSpc>
            </a:pPr>
            <a:r>
              <a:rPr lang="uk-U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</a:t>
            </a:r>
          </a:p>
          <a:p>
            <a:pPr algn="ctr">
              <a:lnSpc>
                <a:spcPct val="65000"/>
              </a:lnSpc>
            </a:pPr>
            <a:r>
              <a:rPr lang="uk-UA" sz="15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‘я</a:t>
            </a:r>
            <a:endParaRPr lang="uk-UA" sz="15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65000"/>
              </a:lnSpc>
            </a:pPr>
            <a:endParaRPr lang="uk-UA" sz="15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65000"/>
              </a:lnSpc>
            </a:pPr>
            <a:r>
              <a:rPr lang="uk-U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</a:t>
            </a:r>
          </a:p>
          <a:p>
            <a:pPr algn="ctr">
              <a:lnSpc>
                <a:spcPct val="65000"/>
              </a:lnSpc>
            </a:pPr>
            <a:r>
              <a:rPr lang="uk-U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і</a:t>
            </a:r>
          </a:p>
          <a:p>
            <a:pPr algn="ctr">
              <a:lnSpc>
                <a:spcPct val="65000"/>
              </a:lnSpc>
            </a:pPr>
            <a:r>
              <a:rPr lang="uk-U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ш</a:t>
            </a:r>
          </a:p>
          <a:p>
            <a:pPr algn="ctr">
              <a:lnSpc>
                <a:spcPct val="65000"/>
              </a:lnSpc>
            </a:pPr>
            <a:r>
              <a:rPr lang="uk-U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</a:t>
            </a:r>
          </a:p>
          <a:p>
            <a:pPr algn="ctr">
              <a:lnSpc>
                <a:spcPct val="65000"/>
              </a:lnSpc>
            </a:pPr>
            <a:r>
              <a:rPr lang="uk-U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</a:t>
            </a:r>
          </a:p>
          <a:p>
            <a:pPr algn="ctr">
              <a:lnSpc>
                <a:spcPct val="65000"/>
              </a:lnSpc>
            </a:pPr>
            <a:r>
              <a:rPr lang="uk-U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</a:t>
            </a:r>
          </a:p>
          <a:p>
            <a:pPr algn="ctr">
              <a:lnSpc>
                <a:spcPct val="65000"/>
              </a:lnSpc>
            </a:pPr>
            <a:r>
              <a:rPr lang="uk-U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</a:t>
            </a:r>
          </a:p>
          <a:p>
            <a:pPr algn="ctr">
              <a:lnSpc>
                <a:spcPct val="65000"/>
              </a:lnSpc>
            </a:pPr>
            <a:r>
              <a:rPr lang="uk-U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</a:t>
            </a:r>
          </a:p>
          <a:p>
            <a:pPr algn="ctr">
              <a:lnSpc>
                <a:spcPct val="60000"/>
              </a:lnSpc>
            </a:pPr>
            <a:endParaRPr lang="uk-UA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7" name="Picture 6" descr="http://wdesk.ru/_ph/73/2/5030666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492896"/>
            <a:ext cx="1815317" cy="1601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836712"/>
            <a:ext cx="8395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Сонце, повітря та вода – наші найкращі друзі!</a:t>
            </a:r>
            <a:endParaRPr lang="uk-UA" sz="2800" b="1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628800"/>
            <a:ext cx="2803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Comic Sans MS" pitchFamily="66" charset="0"/>
              </a:rPr>
              <a:t>Корисні звички</a:t>
            </a:r>
            <a:endParaRPr lang="uk-UA" sz="28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6096" y="1628800"/>
            <a:ext cx="3017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Comic Sans MS" pitchFamily="66" charset="0"/>
              </a:rPr>
              <a:t>Шкідливі звички</a:t>
            </a:r>
            <a:endParaRPr lang="uk-UA" sz="2800" dirty="0">
              <a:latin typeface="Comic Sans MS" pitchFamily="66" charset="0"/>
            </a:endParaRP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276872"/>
            <a:ext cx="3396954" cy="1546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933056"/>
            <a:ext cx="1584176" cy="157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933056"/>
            <a:ext cx="169691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204864"/>
            <a:ext cx="3456384" cy="16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861048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3861048"/>
            <a:ext cx="1512168" cy="148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5358647"/>
            <a:ext cx="1512168" cy="149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рапеция 23"/>
          <p:cNvSpPr/>
          <p:nvPr/>
        </p:nvSpPr>
        <p:spPr>
          <a:xfrm flipV="1">
            <a:off x="3995936" y="0"/>
            <a:ext cx="1080120" cy="2996952"/>
          </a:xfrm>
          <a:prstGeom prst="trapezoid">
            <a:avLst>
              <a:gd name="adj" fmla="val 23018"/>
            </a:avLst>
          </a:prstGeom>
          <a:gradFill>
            <a:gsLst>
              <a:gs pos="50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none" rtlCol="0" anchor="ctr" anchorCtr="1"/>
          <a:lstStyle/>
          <a:p>
            <a:pPr algn="ctr"/>
            <a:endParaRPr lang="uk-UA" sz="2400" kern="600" dirty="0"/>
          </a:p>
        </p:txBody>
      </p:sp>
      <p:sp>
        <p:nvSpPr>
          <p:cNvPr id="22" name="Трапеция 21"/>
          <p:cNvSpPr/>
          <p:nvPr/>
        </p:nvSpPr>
        <p:spPr>
          <a:xfrm rot="10800000" flipV="1">
            <a:off x="3995936" y="3861048"/>
            <a:ext cx="1080120" cy="2996952"/>
          </a:xfrm>
          <a:prstGeom prst="trapezoid">
            <a:avLst>
              <a:gd name="adj" fmla="val 23018"/>
            </a:avLst>
          </a:prstGeom>
          <a:gradFill>
            <a:gsLst>
              <a:gs pos="50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none" rtlCol="0" anchor="ctr" anchorCtr="1"/>
          <a:lstStyle/>
          <a:p>
            <a:pPr algn="ctr"/>
            <a:endParaRPr lang="uk-UA" sz="2400" kern="600" dirty="0"/>
          </a:p>
        </p:txBody>
      </p:sp>
      <p:sp>
        <p:nvSpPr>
          <p:cNvPr id="3" name="Трапеция 2"/>
          <p:cNvSpPr/>
          <p:nvPr/>
        </p:nvSpPr>
        <p:spPr>
          <a:xfrm rot="18791422" flipV="1">
            <a:off x="2309652" y="-195606"/>
            <a:ext cx="1113192" cy="3821722"/>
          </a:xfrm>
          <a:prstGeom prst="trapezoid">
            <a:avLst>
              <a:gd name="adj" fmla="val 23018"/>
            </a:avLst>
          </a:prstGeom>
          <a:gradFill flip="none" rotWithShape="1">
            <a:gsLst>
              <a:gs pos="50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none" rtlCol="0" anchor="ctr" anchorCtr="1"/>
          <a:lstStyle/>
          <a:p>
            <a:pPr algn="ctr"/>
            <a:endParaRPr lang="uk-UA" sz="2400" kern="600" dirty="0"/>
          </a:p>
        </p:txBody>
      </p:sp>
      <p:sp>
        <p:nvSpPr>
          <p:cNvPr id="5" name="Трапеция 4"/>
          <p:cNvSpPr/>
          <p:nvPr/>
        </p:nvSpPr>
        <p:spPr>
          <a:xfrm rot="2807866" flipV="1">
            <a:off x="5736728" y="-158852"/>
            <a:ext cx="1168925" cy="3708591"/>
          </a:xfrm>
          <a:prstGeom prst="trapezoid">
            <a:avLst>
              <a:gd name="adj" fmla="val 23018"/>
            </a:avLst>
          </a:prstGeom>
          <a:gradFill>
            <a:gsLst>
              <a:gs pos="50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none" rtlCol="0" anchor="ctr" anchorCtr="1"/>
          <a:lstStyle/>
          <a:p>
            <a:pPr algn="ctr"/>
            <a:endParaRPr lang="uk-UA" sz="2400" kern="600" dirty="0"/>
          </a:p>
        </p:txBody>
      </p:sp>
      <p:sp>
        <p:nvSpPr>
          <p:cNvPr id="7" name="Трапеция 6"/>
          <p:cNvSpPr/>
          <p:nvPr/>
        </p:nvSpPr>
        <p:spPr>
          <a:xfrm rot="13636070" flipV="1">
            <a:off x="2206274" y="3071848"/>
            <a:ext cx="1111246" cy="3928383"/>
          </a:xfrm>
          <a:prstGeom prst="trapezoid">
            <a:avLst>
              <a:gd name="adj" fmla="val 23018"/>
            </a:avLst>
          </a:prstGeom>
          <a:gradFill>
            <a:gsLst>
              <a:gs pos="50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none" rtlCol="0" anchor="ctr" anchorCtr="1"/>
          <a:lstStyle/>
          <a:p>
            <a:pPr algn="ctr"/>
            <a:endParaRPr lang="uk-UA" sz="2400" kern="600" dirty="0"/>
          </a:p>
        </p:txBody>
      </p:sp>
      <p:sp>
        <p:nvSpPr>
          <p:cNvPr id="8" name="Трапеция 7"/>
          <p:cNvSpPr/>
          <p:nvPr/>
        </p:nvSpPr>
        <p:spPr>
          <a:xfrm rot="5400000" flipV="1">
            <a:off x="6372202" y="1412774"/>
            <a:ext cx="1152128" cy="3888435"/>
          </a:xfrm>
          <a:prstGeom prst="trapezoid">
            <a:avLst>
              <a:gd name="adj" fmla="val 23018"/>
            </a:avLst>
          </a:prstGeom>
          <a:gradFill>
            <a:gsLst>
              <a:gs pos="50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none" rtlCol="0" anchor="ctr" anchorCtr="1"/>
          <a:lstStyle/>
          <a:p>
            <a:pPr algn="ctr"/>
            <a:endParaRPr lang="uk-UA" sz="2400" kern="600" dirty="0"/>
          </a:p>
        </p:txBody>
      </p:sp>
      <p:sp>
        <p:nvSpPr>
          <p:cNvPr id="9" name="Трапеция 8"/>
          <p:cNvSpPr/>
          <p:nvPr/>
        </p:nvSpPr>
        <p:spPr>
          <a:xfrm rot="16200000" flipV="1">
            <a:off x="1763687" y="1340767"/>
            <a:ext cx="1008112" cy="4032449"/>
          </a:xfrm>
          <a:prstGeom prst="trapezoid">
            <a:avLst>
              <a:gd name="adj" fmla="val 23018"/>
            </a:avLst>
          </a:prstGeom>
          <a:gradFill>
            <a:gsLst>
              <a:gs pos="50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none" rtlCol="0" anchor="ctr" anchorCtr="1"/>
          <a:lstStyle/>
          <a:p>
            <a:pPr algn="ctr"/>
            <a:endParaRPr lang="uk-UA" sz="2400" kern="600" dirty="0"/>
          </a:p>
        </p:txBody>
      </p:sp>
      <p:sp>
        <p:nvSpPr>
          <p:cNvPr id="12" name="TextBox 11"/>
          <p:cNvSpPr txBox="1"/>
          <p:nvPr/>
        </p:nvSpPr>
        <p:spPr>
          <a:xfrm>
            <a:off x="4357636" y="281430"/>
            <a:ext cx="4122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</a:t>
            </a:r>
          </a:p>
          <a:p>
            <a:pPr algn="ctr">
              <a:lnSpc>
                <a:spcPct val="60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е</a:t>
            </a:r>
          </a:p>
          <a:p>
            <a:pPr algn="ctr">
              <a:lnSpc>
                <a:spcPct val="60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ж</a:t>
            </a:r>
          </a:p>
          <a:p>
            <a:pPr algn="ctr">
              <a:lnSpc>
                <a:spcPct val="60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</a:t>
            </a:r>
          </a:p>
          <a:p>
            <a:pPr algn="ctr">
              <a:lnSpc>
                <a:spcPct val="60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</a:t>
            </a:r>
          </a:p>
          <a:p>
            <a:pPr algn="ct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</a:t>
            </a:r>
          </a:p>
          <a:p>
            <a:pPr algn="ct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</a:t>
            </a:r>
          </a:p>
          <a:p>
            <a:pPr algn="ct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я</a:t>
            </a:r>
            <a:endParaRPr lang="uk-UA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639993">
            <a:off x="1091226" y="1350556"/>
            <a:ext cx="33292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Гімнастика. </a:t>
            </a:r>
          </a:p>
          <a:p>
            <a:pPr algn="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Активний відпочинок</a:t>
            </a:r>
            <a:endParaRPr lang="uk-UA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8996062">
            <a:off x="891866" y="4979524"/>
            <a:ext cx="3463873" cy="49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Чистота -  </a:t>
            </a:r>
          </a:p>
          <a:p>
            <a:pPr algn="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запорука здоров’я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520" y="3068960"/>
            <a:ext cx="3384377" cy="49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Їжа - джерело </a:t>
            </a:r>
          </a:p>
          <a:p>
            <a:pPr algn="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росту і здоров’я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36124" y="3126828"/>
            <a:ext cx="3222004" cy="49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Навколишнє природне середовище і здоров’я</a:t>
            </a:r>
          </a:p>
        </p:txBody>
      </p:sp>
      <p:sp>
        <p:nvSpPr>
          <p:cNvPr id="19" name="TextBox 18"/>
          <p:cNvSpPr txBox="1"/>
          <p:nvPr/>
        </p:nvSpPr>
        <p:spPr>
          <a:xfrm rot="18996062">
            <a:off x="5050328" y="1325221"/>
            <a:ext cx="3076935" cy="295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Корисні  звички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1960" y="4293096"/>
            <a:ext cx="648072" cy="262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uk-U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</a:t>
            </a:r>
          </a:p>
          <a:p>
            <a:pPr algn="ctr">
              <a:lnSpc>
                <a:spcPct val="65000"/>
              </a:lnSpc>
            </a:pPr>
            <a:r>
              <a:rPr lang="uk-U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</a:t>
            </a:r>
          </a:p>
          <a:p>
            <a:pPr algn="ctr">
              <a:lnSpc>
                <a:spcPct val="65000"/>
              </a:lnSpc>
            </a:pPr>
            <a:r>
              <a:rPr lang="uk-U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</a:t>
            </a:r>
          </a:p>
          <a:p>
            <a:pPr algn="ctr">
              <a:lnSpc>
                <a:spcPct val="65000"/>
              </a:lnSpc>
            </a:pPr>
            <a:r>
              <a:rPr lang="uk-U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</a:t>
            </a:r>
          </a:p>
          <a:p>
            <a:pPr algn="ctr">
              <a:lnSpc>
                <a:spcPct val="65000"/>
              </a:lnSpc>
            </a:pPr>
            <a:r>
              <a:rPr lang="uk-U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</a:t>
            </a:r>
          </a:p>
          <a:p>
            <a:pPr algn="ctr">
              <a:lnSpc>
                <a:spcPct val="65000"/>
              </a:lnSpc>
            </a:pPr>
            <a:r>
              <a:rPr lang="uk-U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</a:t>
            </a:r>
          </a:p>
          <a:p>
            <a:pPr algn="ctr">
              <a:lnSpc>
                <a:spcPct val="65000"/>
              </a:lnSpc>
            </a:pPr>
            <a:r>
              <a:rPr lang="uk-UA" sz="15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‘я</a:t>
            </a:r>
            <a:endParaRPr lang="uk-UA" sz="15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65000"/>
              </a:lnSpc>
            </a:pPr>
            <a:endParaRPr lang="uk-UA" sz="15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65000"/>
              </a:lnSpc>
            </a:pPr>
            <a:r>
              <a:rPr lang="uk-U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</a:t>
            </a:r>
          </a:p>
          <a:p>
            <a:pPr algn="ctr">
              <a:lnSpc>
                <a:spcPct val="65000"/>
              </a:lnSpc>
            </a:pPr>
            <a:r>
              <a:rPr lang="uk-U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і</a:t>
            </a:r>
          </a:p>
          <a:p>
            <a:pPr algn="ctr">
              <a:lnSpc>
                <a:spcPct val="65000"/>
              </a:lnSpc>
            </a:pPr>
            <a:r>
              <a:rPr lang="uk-U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ш</a:t>
            </a:r>
          </a:p>
          <a:p>
            <a:pPr algn="ctr">
              <a:lnSpc>
                <a:spcPct val="65000"/>
              </a:lnSpc>
            </a:pPr>
            <a:r>
              <a:rPr lang="uk-U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</a:t>
            </a:r>
          </a:p>
          <a:p>
            <a:pPr algn="ctr">
              <a:lnSpc>
                <a:spcPct val="65000"/>
              </a:lnSpc>
            </a:pPr>
            <a:r>
              <a:rPr lang="uk-U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</a:t>
            </a:r>
          </a:p>
          <a:p>
            <a:pPr algn="ctr">
              <a:lnSpc>
                <a:spcPct val="65000"/>
              </a:lnSpc>
            </a:pPr>
            <a:r>
              <a:rPr lang="uk-U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</a:t>
            </a:r>
          </a:p>
          <a:p>
            <a:pPr algn="ctr">
              <a:lnSpc>
                <a:spcPct val="65000"/>
              </a:lnSpc>
            </a:pPr>
            <a:r>
              <a:rPr lang="uk-U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</a:t>
            </a:r>
          </a:p>
          <a:p>
            <a:pPr algn="ctr">
              <a:lnSpc>
                <a:spcPct val="65000"/>
              </a:lnSpc>
            </a:pPr>
            <a:r>
              <a:rPr lang="uk-U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</a:t>
            </a:r>
          </a:p>
          <a:p>
            <a:pPr algn="ctr">
              <a:lnSpc>
                <a:spcPct val="60000"/>
              </a:lnSpc>
            </a:pPr>
            <a:endParaRPr lang="uk-UA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7" name="Picture 6" descr="http://wdesk.ru/_ph/73/2/5030666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492896"/>
            <a:ext cx="1815317" cy="1601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36912"/>
            <a:ext cx="23070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Comic Sans MS" pitchFamily="66" charset="0"/>
              </a:rPr>
              <a:t>ГАРНИЙ </a:t>
            </a:r>
          </a:p>
          <a:p>
            <a:r>
              <a:rPr lang="uk-UA" sz="3600" b="1" dirty="0" smtClean="0">
                <a:latin typeface="Comic Sans MS" pitchFamily="66" charset="0"/>
              </a:rPr>
              <a:t>НАСТРІЙ</a:t>
            </a:r>
            <a:endParaRPr lang="uk-UA" sz="36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2708920"/>
            <a:ext cx="52437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Comic Sans MS" pitchFamily="66" charset="0"/>
              </a:rPr>
              <a:t>+    </a:t>
            </a:r>
            <a:r>
              <a:rPr lang="uk-UA" sz="5400" b="1" dirty="0" smtClean="0">
                <a:solidFill>
                  <a:srgbClr val="FF0000"/>
                </a:solidFill>
                <a:latin typeface="Comic Sans MS" pitchFamily="66" charset="0"/>
              </a:rPr>
              <a:t>?</a:t>
            </a:r>
            <a:r>
              <a:rPr lang="uk-UA" sz="3600" b="1" dirty="0" smtClean="0">
                <a:latin typeface="Comic Sans MS" pitchFamily="66" charset="0"/>
              </a:rPr>
              <a:t>  =   ЗДОРОВ’Я</a:t>
            </a:r>
            <a:endParaRPr lang="uk-UA" sz="3600" b="1" dirty="0">
              <a:latin typeface="Comic Sans MS" pitchFamily="66" charset="0"/>
            </a:endParaRPr>
          </a:p>
        </p:txBody>
      </p:sp>
      <p:pic>
        <p:nvPicPr>
          <p:cNvPr id="35844" name="Picture 4" descr="http://fs00.infourok.ru/images/doc/245/249860/hello_html_me6555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348880"/>
            <a:ext cx="2121965" cy="1402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91683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Comic Sans MS" pitchFamily="66" charset="0"/>
              </a:rPr>
              <a:t>ИТСЕВ ЙИВОРОДЗ БІСОПС ЯТТИЖ </a:t>
            </a:r>
            <a:endParaRPr lang="uk-UA" sz="36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364502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  <a:latin typeface="Comic Sans MS" pitchFamily="66" charset="0"/>
              </a:rPr>
              <a:t>ВЕСТИ ЗДОРОВИЙ СПОСІБ ЖИТТЯ </a:t>
            </a:r>
            <a:endParaRPr lang="uk-UA" sz="3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рапеция 23"/>
          <p:cNvSpPr/>
          <p:nvPr/>
        </p:nvSpPr>
        <p:spPr>
          <a:xfrm flipV="1">
            <a:off x="3995936" y="0"/>
            <a:ext cx="1080120" cy="2996952"/>
          </a:xfrm>
          <a:prstGeom prst="trapezoid">
            <a:avLst>
              <a:gd name="adj" fmla="val 23018"/>
            </a:avLst>
          </a:prstGeom>
          <a:gradFill>
            <a:gsLst>
              <a:gs pos="50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none" rtlCol="0" anchor="ctr" anchorCtr="1"/>
          <a:lstStyle/>
          <a:p>
            <a:pPr algn="ctr"/>
            <a:endParaRPr lang="uk-UA" sz="2400" kern="600" dirty="0"/>
          </a:p>
        </p:txBody>
      </p:sp>
      <p:sp>
        <p:nvSpPr>
          <p:cNvPr id="22" name="Трапеция 21"/>
          <p:cNvSpPr/>
          <p:nvPr/>
        </p:nvSpPr>
        <p:spPr>
          <a:xfrm rot="10800000" flipV="1">
            <a:off x="3995936" y="3861048"/>
            <a:ext cx="1080120" cy="2996952"/>
          </a:xfrm>
          <a:prstGeom prst="trapezoid">
            <a:avLst>
              <a:gd name="adj" fmla="val 23018"/>
            </a:avLst>
          </a:prstGeom>
          <a:gradFill>
            <a:gsLst>
              <a:gs pos="50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none" rtlCol="0" anchor="ctr" anchorCtr="1"/>
          <a:lstStyle/>
          <a:p>
            <a:pPr algn="ctr"/>
            <a:endParaRPr lang="uk-UA" sz="2400" kern="600" dirty="0"/>
          </a:p>
        </p:txBody>
      </p:sp>
      <p:sp>
        <p:nvSpPr>
          <p:cNvPr id="3" name="Трапеция 2"/>
          <p:cNvSpPr/>
          <p:nvPr/>
        </p:nvSpPr>
        <p:spPr>
          <a:xfrm rot="18791422" flipV="1">
            <a:off x="2309652" y="-195606"/>
            <a:ext cx="1113192" cy="3821722"/>
          </a:xfrm>
          <a:prstGeom prst="trapezoid">
            <a:avLst>
              <a:gd name="adj" fmla="val 23018"/>
            </a:avLst>
          </a:prstGeom>
          <a:gradFill flip="none" rotWithShape="1">
            <a:gsLst>
              <a:gs pos="50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none" rtlCol="0" anchor="ctr" anchorCtr="1"/>
          <a:lstStyle/>
          <a:p>
            <a:pPr algn="ctr"/>
            <a:endParaRPr lang="uk-UA" sz="2400" kern="600" dirty="0"/>
          </a:p>
        </p:txBody>
      </p:sp>
      <p:sp>
        <p:nvSpPr>
          <p:cNvPr id="5" name="Трапеция 4"/>
          <p:cNvSpPr/>
          <p:nvPr/>
        </p:nvSpPr>
        <p:spPr>
          <a:xfrm rot="2807866" flipV="1">
            <a:off x="5736728" y="-158852"/>
            <a:ext cx="1168925" cy="3708591"/>
          </a:xfrm>
          <a:prstGeom prst="trapezoid">
            <a:avLst>
              <a:gd name="adj" fmla="val 23018"/>
            </a:avLst>
          </a:prstGeom>
          <a:gradFill>
            <a:gsLst>
              <a:gs pos="50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none" rtlCol="0" anchor="ctr" anchorCtr="1"/>
          <a:lstStyle/>
          <a:p>
            <a:pPr algn="ctr"/>
            <a:endParaRPr lang="uk-UA" sz="2400" kern="600" dirty="0"/>
          </a:p>
        </p:txBody>
      </p:sp>
      <p:sp>
        <p:nvSpPr>
          <p:cNvPr id="6" name="Трапеция 5"/>
          <p:cNvSpPr/>
          <p:nvPr/>
        </p:nvSpPr>
        <p:spPr>
          <a:xfrm rot="7742525" flipV="1">
            <a:off x="6056291" y="3023360"/>
            <a:ext cx="1068773" cy="4110058"/>
          </a:xfrm>
          <a:prstGeom prst="trapezoid">
            <a:avLst>
              <a:gd name="adj" fmla="val 23018"/>
            </a:avLst>
          </a:prstGeom>
          <a:gradFill flip="none" rotWithShape="1">
            <a:gsLst>
              <a:gs pos="50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none" rtlCol="0" anchor="ctr" anchorCtr="1"/>
          <a:lstStyle/>
          <a:p>
            <a:pPr algn="ctr"/>
            <a:endParaRPr lang="uk-UA" sz="2400" kern="600" dirty="0"/>
          </a:p>
        </p:txBody>
      </p:sp>
      <p:sp>
        <p:nvSpPr>
          <p:cNvPr id="7" name="Трапеция 6"/>
          <p:cNvSpPr/>
          <p:nvPr/>
        </p:nvSpPr>
        <p:spPr>
          <a:xfrm rot="13636070" flipV="1">
            <a:off x="2206274" y="3071848"/>
            <a:ext cx="1111246" cy="3928383"/>
          </a:xfrm>
          <a:prstGeom prst="trapezoid">
            <a:avLst>
              <a:gd name="adj" fmla="val 23018"/>
            </a:avLst>
          </a:prstGeom>
          <a:gradFill>
            <a:gsLst>
              <a:gs pos="50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none" rtlCol="0" anchor="ctr" anchorCtr="1"/>
          <a:lstStyle/>
          <a:p>
            <a:pPr algn="ctr"/>
            <a:endParaRPr lang="uk-UA" sz="2400" kern="600" dirty="0"/>
          </a:p>
        </p:txBody>
      </p:sp>
      <p:sp>
        <p:nvSpPr>
          <p:cNvPr id="8" name="Трапеция 7"/>
          <p:cNvSpPr/>
          <p:nvPr/>
        </p:nvSpPr>
        <p:spPr>
          <a:xfrm rot="5400000" flipV="1">
            <a:off x="6372202" y="1412774"/>
            <a:ext cx="1152128" cy="3888435"/>
          </a:xfrm>
          <a:prstGeom prst="trapezoid">
            <a:avLst>
              <a:gd name="adj" fmla="val 23018"/>
            </a:avLst>
          </a:prstGeom>
          <a:gradFill>
            <a:gsLst>
              <a:gs pos="50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none" rtlCol="0" anchor="ctr" anchorCtr="1"/>
          <a:lstStyle/>
          <a:p>
            <a:pPr algn="ctr"/>
            <a:endParaRPr lang="uk-UA" sz="2400" kern="600" dirty="0"/>
          </a:p>
        </p:txBody>
      </p:sp>
      <p:sp>
        <p:nvSpPr>
          <p:cNvPr id="9" name="Трапеция 8"/>
          <p:cNvSpPr/>
          <p:nvPr/>
        </p:nvSpPr>
        <p:spPr>
          <a:xfrm rot="16200000" flipV="1">
            <a:off x="1763687" y="1340767"/>
            <a:ext cx="1008112" cy="4032449"/>
          </a:xfrm>
          <a:prstGeom prst="trapezoid">
            <a:avLst>
              <a:gd name="adj" fmla="val 23018"/>
            </a:avLst>
          </a:prstGeom>
          <a:gradFill>
            <a:gsLst>
              <a:gs pos="50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none" rtlCol="0" anchor="ctr" anchorCtr="1"/>
          <a:lstStyle/>
          <a:p>
            <a:pPr algn="ctr"/>
            <a:endParaRPr lang="uk-UA" sz="2400" kern="600" dirty="0"/>
          </a:p>
        </p:txBody>
      </p:sp>
      <p:sp>
        <p:nvSpPr>
          <p:cNvPr id="12" name="TextBox 11"/>
          <p:cNvSpPr txBox="1"/>
          <p:nvPr/>
        </p:nvSpPr>
        <p:spPr>
          <a:xfrm>
            <a:off x="4357636" y="281430"/>
            <a:ext cx="41229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</a:t>
            </a:r>
          </a:p>
          <a:p>
            <a:pPr algn="ctr">
              <a:lnSpc>
                <a:spcPct val="60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е</a:t>
            </a:r>
          </a:p>
          <a:p>
            <a:pPr algn="ctr">
              <a:lnSpc>
                <a:spcPct val="60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ж</a:t>
            </a:r>
          </a:p>
          <a:p>
            <a:pPr algn="ctr">
              <a:lnSpc>
                <a:spcPct val="60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</a:t>
            </a:r>
          </a:p>
          <a:p>
            <a:pPr algn="ctr">
              <a:lnSpc>
                <a:spcPct val="60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</a:t>
            </a:r>
          </a:p>
          <a:p>
            <a:pPr algn="ct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</a:t>
            </a:r>
          </a:p>
          <a:p>
            <a:pPr algn="ct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</a:t>
            </a:r>
          </a:p>
          <a:p>
            <a:pPr algn="ct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я</a:t>
            </a:r>
            <a:endParaRPr lang="uk-UA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639993">
            <a:off x="1091226" y="1350556"/>
            <a:ext cx="33292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Гімнастика. </a:t>
            </a:r>
          </a:p>
          <a:p>
            <a:pPr algn="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Активний відпочинок</a:t>
            </a:r>
            <a:endParaRPr lang="uk-UA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8996062">
            <a:off x="891866" y="4979524"/>
            <a:ext cx="3463873" cy="49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Чистота -  </a:t>
            </a:r>
          </a:p>
          <a:p>
            <a:pPr algn="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запорука здоров’я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520" y="3068960"/>
            <a:ext cx="3384377" cy="49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Їжа - джерело </a:t>
            </a:r>
          </a:p>
          <a:p>
            <a:pPr algn="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росту і здоров’я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36124" y="3126828"/>
            <a:ext cx="3222004" cy="49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Навколишнє природне середовище і здоров’я</a:t>
            </a:r>
          </a:p>
        </p:txBody>
      </p:sp>
      <p:sp>
        <p:nvSpPr>
          <p:cNvPr id="19" name="TextBox 18"/>
          <p:cNvSpPr txBox="1"/>
          <p:nvPr/>
        </p:nvSpPr>
        <p:spPr>
          <a:xfrm rot="18996062">
            <a:off x="5095497" y="1307247"/>
            <a:ext cx="3024614" cy="295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Корисні звички</a:t>
            </a:r>
          </a:p>
        </p:txBody>
      </p:sp>
      <p:sp>
        <p:nvSpPr>
          <p:cNvPr id="20" name="TextBox 19"/>
          <p:cNvSpPr txBox="1"/>
          <p:nvPr/>
        </p:nvSpPr>
        <p:spPr>
          <a:xfrm rot="2286420">
            <a:off x="4909121" y="4924984"/>
            <a:ext cx="3667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Веселий </a:t>
            </a:r>
          </a:p>
          <a:p>
            <a:pPr>
              <a:lnSpc>
                <a:spcPct val="70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настрій і здоров’я</a:t>
            </a:r>
            <a:endParaRPr lang="uk-UA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3554" name="Picture 2" descr="http://wdesk.ru/_ph/73/2/14648755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360971"/>
            <a:ext cx="1728192" cy="185827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211960" y="4293096"/>
            <a:ext cx="648072" cy="262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uk-U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</a:t>
            </a:r>
          </a:p>
          <a:p>
            <a:pPr algn="ctr">
              <a:lnSpc>
                <a:spcPct val="65000"/>
              </a:lnSpc>
            </a:pPr>
            <a:r>
              <a:rPr lang="uk-U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</a:t>
            </a:r>
          </a:p>
          <a:p>
            <a:pPr algn="ctr">
              <a:lnSpc>
                <a:spcPct val="65000"/>
              </a:lnSpc>
            </a:pPr>
            <a:r>
              <a:rPr lang="uk-U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</a:t>
            </a:r>
          </a:p>
          <a:p>
            <a:pPr algn="ctr">
              <a:lnSpc>
                <a:spcPct val="65000"/>
              </a:lnSpc>
            </a:pPr>
            <a:r>
              <a:rPr lang="uk-U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</a:t>
            </a:r>
          </a:p>
          <a:p>
            <a:pPr algn="ctr">
              <a:lnSpc>
                <a:spcPct val="65000"/>
              </a:lnSpc>
            </a:pPr>
            <a:r>
              <a:rPr lang="uk-U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</a:t>
            </a:r>
          </a:p>
          <a:p>
            <a:pPr algn="ctr">
              <a:lnSpc>
                <a:spcPct val="65000"/>
              </a:lnSpc>
            </a:pPr>
            <a:r>
              <a:rPr lang="uk-U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</a:t>
            </a:r>
          </a:p>
          <a:p>
            <a:pPr algn="ctr">
              <a:lnSpc>
                <a:spcPct val="65000"/>
              </a:lnSpc>
            </a:pPr>
            <a:r>
              <a:rPr lang="uk-UA" sz="15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‘я</a:t>
            </a:r>
            <a:endParaRPr lang="uk-UA" sz="15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65000"/>
              </a:lnSpc>
            </a:pPr>
            <a:endParaRPr lang="uk-UA" sz="15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65000"/>
              </a:lnSpc>
            </a:pPr>
            <a:r>
              <a:rPr lang="uk-U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</a:t>
            </a:r>
          </a:p>
          <a:p>
            <a:pPr algn="ctr">
              <a:lnSpc>
                <a:spcPct val="65000"/>
              </a:lnSpc>
            </a:pPr>
            <a:r>
              <a:rPr lang="uk-U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і</a:t>
            </a:r>
          </a:p>
          <a:p>
            <a:pPr algn="ctr">
              <a:lnSpc>
                <a:spcPct val="65000"/>
              </a:lnSpc>
            </a:pPr>
            <a:r>
              <a:rPr lang="uk-U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ш</a:t>
            </a:r>
          </a:p>
          <a:p>
            <a:pPr algn="ctr">
              <a:lnSpc>
                <a:spcPct val="65000"/>
              </a:lnSpc>
            </a:pPr>
            <a:r>
              <a:rPr lang="uk-U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</a:t>
            </a:r>
          </a:p>
          <a:p>
            <a:pPr algn="ctr">
              <a:lnSpc>
                <a:spcPct val="65000"/>
              </a:lnSpc>
            </a:pPr>
            <a:r>
              <a:rPr lang="uk-U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</a:t>
            </a:r>
          </a:p>
          <a:p>
            <a:pPr algn="ctr">
              <a:lnSpc>
                <a:spcPct val="65000"/>
              </a:lnSpc>
            </a:pPr>
            <a:r>
              <a:rPr lang="uk-U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</a:t>
            </a:r>
          </a:p>
          <a:p>
            <a:pPr algn="ctr">
              <a:lnSpc>
                <a:spcPct val="65000"/>
              </a:lnSpc>
            </a:pPr>
            <a:r>
              <a:rPr lang="uk-U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</a:t>
            </a:r>
          </a:p>
          <a:p>
            <a:pPr algn="ctr">
              <a:lnSpc>
                <a:spcPct val="65000"/>
              </a:lnSpc>
            </a:pPr>
            <a:r>
              <a:rPr lang="uk-U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</a:t>
            </a:r>
          </a:p>
          <a:p>
            <a:pPr algn="ctr">
              <a:lnSpc>
                <a:spcPct val="60000"/>
              </a:lnSpc>
            </a:pPr>
            <a:endParaRPr lang="uk-UA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t="-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548680"/>
            <a:ext cx="6840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i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Здоров'я - це сила!</a:t>
            </a:r>
          </a:p>
          <a:p>
            <a:r>
              <a:rPr lang="uk-UA" sz="4800" b="1" i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Здоров'я - це клас!</a:t>
            </a:r>
          </a:p>
          <a:p>
            <a:r>
              <a:rPr lang="uk-UA" sz="4800" b="1" i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Хай буде здоров'я</a:t>
            </a:r>
          </a:p>
          <a:p>
            <a:r>
              <a:rPr lang="uk-UA" sz="4800" b="1" i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 вас і у нас!</a:t>
            </a:r>
          </a:p>
          <a:p>
            <a:r>
              <a:rPr lang="uk-UA" sz="4800" b="1" i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uk-UA" sz="4800" b="1" i="1" dirty="0">
              <a:solidFill>
                <a:schemeClr val="accent4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рапеция 23"/>
          <p:cNvSpPr/>
          <p:nvPr/>
        </p:nvSpPr>
        <p:spPr>
          <a:xfrm flipV="1">
            <a:off x="3995936" y="0"/>
            <a:ext cx="1080120" cy="2996952"/>
          </a:xfrm>
          <a:prstGeom prst="trapezoid">
            <a:avLst>
              <a:gd name="adj" fmla="val 23018"/>
            </a:avLst>
          </a:prstGeom>
          <a:gradFill>
            <a:gsLst>
              <a:gs pos="50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none" rtlCol="0" anchor="ctr" anchorCtr="1"/>
          <a:lstStyle/>
          <a:p>
            <a:pPr algn="ctr"/>
            <a:endParaRPr lang="uk-UA" sz="2400" kern="600" dirty="0"/>
          </a:p>
        </p:txBody>
      </p:sp>
      <p:sp>
        <p:nvSpPr>
          <p:cNvPr id="22" name="Трапеция 21"/>
          <p:cNvSpPr/>
          <p:nvPr/>
        </p:nvSpPr>
        <p:spPr>
          <a:xfrm rot="10800000" flipV="1">
            <a:off x="3995936" y="3861048"/>
            <a:ext cx="1080120" cy="2996952"/>
          </a:xfrm>
          <a:prstGeom prst="trapezoid">
            <a:avLst>
              <a:gd name="adj" fmla="val 23018"/>
            </a:avLst>
          </a:prstGeom>
          <a:gradFill>
            <a:gsLst>
              <a:gs pos="50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none" rtlCol="0" anchor="ctr" anchorCtr="1"/>
          <a:lstStyle/>
          <a:p>
            <a:pPr algn="ctr"/>
            <a:endParaRPr lang="uk-UA" sz="2400" kern="600" dirty="0"/>
          </a:p>
        </p:txBody>
      </p:sp>
      <p:sp>
        <p:nvSpPr>
          <p:cNvPr id="3" name="Трапеция 2"/>
          <p:cNvSpPr/>
          <p:nvPr/>
        </p:nvSpPr>
        <p:spPr>
          <a:xfrm rot="18791422" flipV="1">
            <a:off x="2309652" y="-195606"/>
            <a:ext cx="1113192" cy="3821722"/>
          </a:xfrm>
          <a:prstGeom prst="trapezoid">
            <a:avLst>
              <a:gd name="adj" fmla="val 23018"/>
            </a:avLst>
          </a:prstGeom>
          <a:gradFill flip="none" rotWithShape="1">
            <a:gsLst>
              <a:gs pos="50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none" rtlCol="0" anchor="ctr" anchorCtr="1"/>
          <a:lstStyle/>
          <a:p>
            <a:pPr algn="ctr"/>
            <a:endParaRPr lang="uk-UA" sz="2400" kern="600" dirty="0"/>
          </a:p>
        </p:txBody>
      </p:sp>
      <p:sp>
        <p:nvSpPr>
          <p:cNvPr id="5" name="Трапеция 4"/>
          <p:cNvSpPr/>
          <p:nvPr/>
        </p:nvSpPr>
        <p:spPr>
          <a:xfrm rot="2807866" flipV="1">
            <a:off x="5736728" y="-158852"/>
            <a:ext cx="1168925" cy="3708591"/>
          </a:xfrm>
          <a:prstGeom prst="trapezoid">
            <a:avLst>
              <a:gd name="adj" fmla="val 23018"/>
            </a:avLst>
          </a:prstGeom>
          <a:gradFill>
            <a:gsLst>
              <a:gs pos="50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none" rtlCol="0" anchor="ctr" anchorCtr="1"/>
          <a:lstStyle/>
          <a:p>
            <a:pPr algn="ctr"/>
            <a:endParaRPr lang="uk-UA" sz="2400" kern="600" dirty="0"/>
          </a:p>
        </p:txBody>
      </p:sp>
      <p:sp>
        <p:nvSpPr>
          <p:cNvPr id="6" name="Трапеция 5"/>
          <p:cNvSpPr/>
          <p:nvPr/>
        </p:nvSpPr>
        <p:spPr>
          <a:xfrm rot="7742525" flipV="1">
            <a:off x="6056291" y="3023360"/>
            <a:ext cx="1068773" cy="4110058"/>
          </a:xfrm>
          <a:prstGeom prst="trapezoid">
            <a:avLst>
              <a:gd name="adj" fmla="val 23018"/>
            </a:avLst>
          </a:prstGeom>
          <a:gradFill flip="none" rotWithShape="1">
            <a:gsLst>
              <a:gs pos="50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none" rtlCol="0" anchor="ctr" anchorCtr="1"/>
          <a:lstStyle/>
          <a:p>
            <a:pPr algn="ctr"/>
            <a:endParaRPr lang="uk-UA" sz="2400" kern="600" dirty="0"/>
          </a:p>
        </p:txBody>
      </p:sp>
      <p:sp>
        <p:nvSpPr>
          <p:cNvPr id="7" name="Трапеция 6"/>
          <p:cNvSpPr/>
          <p:nvPr/>
        </p:nvSpPr>
        <p:spPr>
          <a:xfrm rot="13636070" flipV="1">
            <a:off x="2206274" y="3071848"/>
            <a:ext cx="1111246" cy="3928383"/>
          </a:xfrm>
          <a:prstGeom prst="trapezoid">
            <a:avLst>
              <a:gd name="adj" fmla="val 23018"/>
            </a:avLst>
          </a:prstGeom>
          <a:gradFill>
            <a:gsLst>
              <a:gs pos="50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none" rtlCol="0" anchor="ctr" anchorCtr="1"/>
          <a:lstStyle/>
          <a:p>
            <a:pPr algn="ctr"/>
            <a:endParaRPr lang="uk-UA" sz="2400" kern="600" dirty="0"/>
          </a:p>
        </p:txBody>
      </p:sp>
      <p:sp>
        <p:nvSpPr>
          <p:cNvPr id="8" name="Трапеция 7"/>
          <p:cNvSpPr/>
          <p:nvPr/>
        </p:nvSpPr>
        <p:spPr>
          <a:xfrm rot="5400000" flipV="1">
            <a:off x="6372202" y="1412774"/>
            <a:ext cx="1152128" cy="3888435"/>
          </a:xfrm>
          <a:prstGeom prst="trapezoid">
            <a:avLst>
              <a:gd name="adj" fmla="val 23018"/>
            </a:avLst>
          </a:prstGeom>
          <a:gradFill>
            <a:gsLst>
              <a:gs pos="50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none" rtlCol="0" anchor="ctr" anchorCtr="1"/>
          <a:lstStyle/>
          <a:p>
            <a:pPr algn="ctr"/>
            <a:endParaRPr lang="uk-UA" sz="2400" kern="600" dirty="0"/>
          </a:p>
        </p:txBody>
      </p:sp>
      <p:sp>
        <p:nvSpPr>
          <p:cNvPr id="9" name="Трапеция 8"/>
          <p:cNvSpPr/>
          <p:nvPr/>
        </p:nvSpPr>
        <p:spPr>
          <a:xfrm rot="16200000" flipV="1">
            <a:off x="1763687" y="1340767"/>
            <a:ext cx="1008112" cy="4032449"/>
          </a:xfrm>
          <a:prstGeom prst="trapezoid">
            <a:avLst>
              <a:gd name="adj" fmla="val 23018"/>
            </a:avLst>
          </a:prstGeom>
          <a:gradFill>
            <a:gsLst>
              <a:gs pos="50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none" rtlCol="0" anchor="ctr" anchorCtr="1"/>
          <a:lstStyle/>
          <a:p>
            <a:pPr algn="ctr"/>
            <a:endParaRPr lang="uk-UA" sz="2400" kern="600" dirty="0"/>
          </a:p>
        </p:txBody>
      </p:sp>
      <p:sp>
        <p:nvSpPr>
          <p:cNvPr id="12" name="TextBox 11"/>
          <p:cNvSpPr txBox="1"/>
          <p:nvPr/>
        </p:nvSpPr>
        <p:spPr>
          <a:xfrm>
            <a:off x="4357636" y="281430"/>
            <a:ext cx="41229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</a:t>
            </a:r>
          </a:p>
          <a:p>
            <a:pPr algn="ctr">
              <a:lnSpc>
                <a:spcPct val="60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е</a:t>
            </a:r>
          </a:p>
          <a:p>
            <a:pPr algn="ctr">
              <a:lnSpc>
                <a:spcPct val="60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ж</a:t>
            </a:r>
          </a:p>
          <a:p>
            <a:pPr algn="ctr">
              <a:lnSpc>
                <a:spcPct val="60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</a:t>
            </a:r>
          </a:p>
          <a:p>
            <a:pPr algn="ctr">
              <a:lnSpc>
                <a:spcPct val="60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</a:t>
            </a:r>
          </a:p>
          <a:p>
            <a:pPr algn="ct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</a:t>
            </a:r>
          </a:p>
          <a:p>
            <a:pPr algn="ct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</a:t>
            </a:r>
          </a:p>
          <a:p>
            <a:pPr algn="ct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я</a:t>
            </a:r>
            <a:endParaRPr lang="uk-UA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639993">
            <a:off x="1091226" y="1350556"/>
            <a:ext cx="33292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Гімнастика. </a:t>
            </a:r>
          </a:p>
          <a:p>
            <a:pPr algn="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Активний відпочинок</a:t>
            </a:r>
            <a:endParaRPr lang="uk-UA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8996062">
            <a:off x="891866" y="4979524"/>
            <a:ext cx="3463873" cy="49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Чистота -  </a:t>
            </a:r>
          </a:p>
          <a:p>
            <a:pPr algn="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запорука здоров’я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520" y="3068960"/>
            <a:ext cx="3384377" cy="49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Їжа - джерело </a:t>
            </a:r>
          </a:p>
          <a:p>
            <a:pPr algn="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росту і здоров’я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36124" y="3126828"/>
            <a:ext cx="3222004" cy="49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Навколишнє природне середовище і здоров’я</a:t>
            </a:r>
          </a:p>
        </p:txBody>
      </p:sp>
      <p:sp>
        <p:nvSpPr>
          <p:cNvPr id="19" name="TextBox 18"/>
          <p:cNvSpPr txBox="1"/>
          <p:nvPr/>
        </p:nvSpPr>
        <p:spPr>
          <a:xfrm rot="18996062">
            <a:off x="5095497" y="1307247"/>
            <a:ext cx="3024614" cy="295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Корисні звички</a:t>
            </a:r>
          </a:p>
        </p:txBody>
      </p:sp>
      <p:sp>
        <p:nvSpPr>
          <p:cNvPr id="20" name="TextBox 19"/>
          <p:cNvSpPr txBox="1"/>
          <p:nvPr/>
        </p:nvSpPr>
        <p:spPr>
          <a:xfrm rot="2286420">
            <a:off x="4909121" y="4924984"/>
            <a:ext cx="3667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Веселий </a:t>
            </a:r>
          </a:p>
          <a:p>
            <a:pPr>
              <a:lnSpc>
                <a:spcPct val="70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настрій і здоров’я</a:t>
            </a:r>
            <a:endParaRPr lang="uk-UA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3554" name="Picture 2" descr="http://wdesk.ru/_ph/73/2/14648755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360971"/>
            <a:ext cx="1728192" cy="185827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211960" y="4293096"/>
            <a:ext cx="648072" cy="262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uk-U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</a:t>
            </a:r>
          </a:p>
          <a:p>
            <a:pPr algn="ctr">
              <a:lnSpc>
                <a:spcPct val="65000"/>
              </a:lnSpc>
            </a:pPr>
            <a:r>
              <a:rPr lang="uk-U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</a:t>
            </a:r>
          </a:p>
          <a:p>
            <a:pPr algn="ctr">
              <a:lnSpc>
                <a:spcPct val="65000"/>
              </a:lnSpc>
            </a:pPr>
            <a:r>
              <a:rPr lang="uk-U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</a:t>
            </a:r>
          </a:p>
          <a:p>
            <a:pPr algn="ctr">
              <a:lnSpc>
                <a:spcPct val="65000"/>
              </a:lnSpc>
            </a:pPr>
            <a:r>
              <a:rPr lang="uk-U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</a:t>
            </a:r>
          </a:p>
          <a:p>
            <a:pPr algn="ctr">
              <a:lnSpc>
                <a:spcPct val="65000"/>
              </a:lnSpc>
            </a:pPr>
            <a:r>
              <a:rPr lang="uk-U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</a:t>
            </a:r>
          </a:p>
          <a:p>
            <a:pPr algn="ctr">
              <a:lnSpc>
                <a:spcPct val="65000"/>
              </a:lnSpc>
            </a:pPr>
            <a:r>
              <a:rPr lang="uk-U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</a:t>
            </a:r>
          </a:p>
          <a:p>
            <a:pPr algn="ctr">
              <a:lnSpc>
                <a:spcPct val="65000"/>
              </a:lnSpc>
            </a:pPr>
            <a:r>
              <a:rPr lang="uk-UA" sz="15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‘я</a:t>
            </a:r>
            <a:endParaRPr lang="uk-UA" sz="15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65000"/>
              </a:lnSpc>
            </a:pPr>
            <a:endParaRPr lang="uk-UA" sz="15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65000"/>
              </a:lnSpc>
            </a:pPr>
            <a:r>
              <a:rPr lang="uk-U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</a:t>
            </a:r>
          </a:p>
          <a:p>
            <a:pPr algn="ctr">
              <a:lnSpc>
                <a:spcPct val="65000"/>
              </a:lnSpc>
            </a:pPr>
            <a:r>
              <a:rPr lang="uk-U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і</a:t>
            </a:r>
          </a:p>
          <a:p>
            <a:pPr algn="ctr">
              <a:lnSpc>
                <a:spcPct val="65000"/>
              </a:lnSpc>
            </a:pPr>
            <a:r>
              <a:rPr lang="uk-U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ш</a:t>
            </a:r>
          </a:p>
          <a:p>
            <a:pPr algn="ctr">
              <a:lnSpc>
                <a:spcPct val="65000"/>
              </a:lnSpc>
            </a:pPr>
            <a:r>
              <a:rPr lang="uk-U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</a:t>
            </a:r>
          </a:p>
          <a:p>
            <a:pPr algn="ctr">
              <a:lnSpc>
                <a:spcPct val="65000"/>
              </a:lnSpc>
            </a:pPr>
            <a:r>
              <a:rPr lang="uk-U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</a:t>
            </a:r>
          </a:p>
          <a:p>
            <a:pPr algn="ctr">
              <a:lnSpc>
                <a:spcPct val="65000"/>
              </a:lnSpc>
            </a:pPr>
            <a:r>
              <a:rPr lang="uk-U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</a:t>
            </a:r>
          </a:p>
          <a:p>
            <a:pPr algn="ctr">
              <a:lnSpc>
                <a:spcPct val="65000"/>
              </a:lnSpc>
            </a:pPr>
            <a:r>
              <a:rPr lang="uk-U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</a:t>
            </a:r>
          </a:p>
          <a:p>
            <a:pPr algn="ctr">
              <a:lnSpc>
                <a:spcPct val="65000"/>
              </a:lnSpc>
            </a:pPr>
            <a:r>
              <a:rPr lang="uk-U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</a:t>
            </a:r>
          </a:p>
          <a:p>
            <a:pPr algn="ctr">
              <a:lnSpc>
                <a:spcPct val="60000"/>
              </a:lnSpc>
            </a:pPr>
            <a:endParaRPr lang="uk-UA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1" name="03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88424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8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348880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6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здоров’я</a:t>
            </a:r>
            <a:endParaRPr lang="uk-UA" sz="9600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772816"/>
            <a:ext cx="69127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Без здоров’я немає щастя. Найбільше в світі багатство – це здоров’я. </a:t>
            </a:r>
            <a:endParaRPr lang="uk-UA" sz="6000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404664"/>
          <a:ext cx="8568952" cy="6048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84476"/>
                <a:gridCol w="4284476"/>
              </a:tblGrid>
              <a:tr h="864095">
                <a:tc>
                  <a:txBody>
                    <a:bodyPr/>
                    <a:lstStyle/>
                    <a:p>
                      <a:r>
                        <a:rPr lang="uk-UA" sz="3600" b="1" dirty="0" smtClean="0"/>
                        <a:t>Режим</a:t>
                      </a:r>
                      <a:endParaRPr lang="uk-UA" sz="36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sz="3600" b="1" dirty="0" smtClean="0"/>
                        <a:t>Рух</a:t>
                      </a:r>
                      <a:endParaRPr lang="uk-UA" sz="36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64095">
                <a:tc>
                  <a:txBody>
                    <a:bodyPr/>
                    <a:lstStyle/>
                    <a:p>
                      <a:r>
                        <a:rPr lang="uk-UA" sz="3600" b="1" dirty="0" smtClean="0"/>
                        <a:t>Загартовування</a:t>
                      </a:r>
                      <a:endParaRPr lang="uk-UA" sz="36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sz="3600" b="1" dirty="0" smtClean="0"/>
                        <a:t>Активність</a:t>
                      </a:r>
                      <a:endParaRPr lang="uk-UA" sz="36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64095">
                <a:tc>
                  <a:txBody>
                    <a:bodyPr/>
                    <a:lstStyle/>
                    <a:p>
                      <a:r>
                        <a:rPr lang="uk-UA" sz="3600" b="1" dirty="0" smtClean="0"/>
                        <a:t>Зарядка</a:t>
                      </a:r>
                      <a:endParaRPr lang="uk-UA" sz="36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sz="3600" b="1" dirty="0" smtClean="0"/>
                        <a:t>Плавання</a:t>
                      </a:r>
                      <a:endParaRPr lang="uk-UA" sz="36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64095">
                <a:tc>
                  <a:txBody>
                    <a:bodyPr/>
                    <a:lstStyle/>
                    <a:p>
                      <a:r>
                        <a:rPr lang="uk-UA" sz="3600" b="1" dirty="0" smtClean="0"/>
                        <a:t>Спорт</a:t>
                      </a:r>
                      <a:endParaRPr lang="uk-UA" sz="36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sz="3600" b="1" dirty="0" smtClean="0"/>
                        <a:t>Вітаміни</a:t>
                      </a:r>
                      <a:endParaRPr lang="uk-UA" sz="36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64095">
                <a:tc>
                  <a:txBody>
                    <a:bodyPr/>
                    <a:lstStyle/>
                    <a:p>
                      <a:r>
                        <a:rPr lang="uk-UA" sz="3600" b="1" dirty="0" smtClean="0"/>
                        <a:t>Сонце</a:t>
                      </a:r>
                      <a:endParaRPr lang="uk-UA" sz="36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sz="3600" b="1" dirty="0" smtClean="0"/>
                        <a:t>Здорове</a:t>
                      </a:r>
                      <a:r>
                        <a:rPr lang="uk-UA" sz="3600" b="1" baseline="0" dirty="0" smtClean="0"/>
                        <a:t> харчування</a:t>
                      </a:r>
                      <a:endParaRPr lang="uk-UA" sz="36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64095">
                <a:tc>
                  <a:txBody>
                    <a:bodyPr/>
                    <a:lstStyle/>
                    <a:p>
                      <a:r>
                        <a:rPr lang="uk-UA" sz="3600" b="1" dirty="0" smtClean="0"/>
                        <a:t>Вода</a:t>
                      </a:r>
                      <a:endParaRPr lang="uk-UA" sz="36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sz="3600" b="1" dirty="0" smtClean="0"/>
                        <a:t>Гарний настрій</a:t>
                      </a:r>
                      <a:endParaRPr lang="uk-UA" sz="36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64095">
                <a:tc>
                  <a:txBody>
                    <a:bodyPr/>
                    <a:lstStyle/>
                    <a:p>
                      <a:r>
                        <a:rPr lang="uk-UA" sz="3600" b="1" dirty="0" smtClean="0"/>
                        <a:t>Повітря</a:t>
                      </a:r>
                      <a:endParaRPr lang="uk-UA" sz="36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sz="3600" b="1" dirty="0" smtClean="0"/>
                        <a:t>Безпека</a:t>
                      </a:r>
                      <a:endParaRPr lang="uk-UA" sz="36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desk.ru/_ph/73/2/5030666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060848"/>
            <a:ext cx="2736304" cy="2414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548680"/>
            <a:ext cx="691276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Девіз уроку</a:t>
            </a:r>
            <a:r>
              <a:rPr lang="uk-UA" sz="4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:</a:t>
            </a:r>
          </a:p>
          <a:p>
            <a:pPr algn="ctr"/>
            <a:endParaRPr lang="uk-UA" sz="4400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uk-UA" sz="6000" b="1" dirty="0" err="1" smtClean="0">
                <a:solidFill>
                  <a:srgbClr val="C00000"/>
                </a:solidFill>
                <a:latin typeface="Comic Sans MS" pitchFamily="66" charset="0"/>
              </a:rPr>
              <a:t>“Щоб</a:t>
            </a:r>
            <a:r>
              <a:rPr lang="uk-UA" sz="6000" b="1" dirty="0" smtClean="0">
                <a:solidFill>
                  <a:srgbClr val="C00000"/>
                </a:solidFill>
                <a:latin typeface="Comic Sans MS" pitchFamily="66" charset="0"/>
              </a:rPr>
              <a:t> міцне здоров’я мати, треба промінці </a:t>
            </a:r>
            <a:r>
              <a:rPr lang="uk-UA" sz="6000" b="1" dirty="0" err="1" smtClean="0">
                <a:solidFill>
                  <a:srgbClr val="C00000"/>
                </a:solidFill>
                <a:latin typeface="Comic Sans MS" pitchFamily="66" charset="0"/>
              </a:rPr>
              <a:t>зібрати”</a:t>
            </a:r>
            <a:r>
              <a:rPr lang="uk-UA" sz="60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uk-UA" sz="6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988840"/>
            <a:ext cx="5812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i="1" dirty="0" smtClean="0">
                <a:latin typeface="Comic Sans MS" pitchFamily="66" charset="0"/>
              </a:rPr>
              <a:t>Презентація </a:t>
            </a:r>
            <a:r>
              <a:rPr lang="uk-UA" sz="3200" b="1" i="1" dirty="0" err="1" smtClean="0">
                <a:latin typeface="Comic Sans MS" pitchFamily="66" charset="0"/>
              </a:rPr>
              <a:t>Гаркавки</a:t>
            </a:r>
            <a:r>
              <a:rPr lang="uk-UA" sz="3200" b="1" i="1" dirty="0" smtClean="0">
                <a:latin typeface="Comic Sans MS" pitchFamily="66" charset="0"/>
              </a:rPr>
              <a:t> Марії</a:t>
            </a:r>
            <a:endParaRPr lang="uk-UA" sz="3200" b="1" i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3068960"/>
            <a:ext cx="6551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i="1" dirty="0" smtClean="0">
                <a:latin typeface="Comic Sans MS" pitchFamily="66" charset="0"/>
              </a:rPr>
              <a:t>Презентація </a:t>
            </a:r>
            <a:r>
              <a:rPr lang="uk-UA" sz="3200" b="1" i="1" dirty="0" err="1" smtClean="0">
                <a:latin typeface="Comic Sans MS" pitchFamily="66" charset="0"/>
              </a:rPr>
              <a:t>Дубовицької</a:t>
            </a:r>
            <a:r>
              <a:rPr lang="uk-UA" sz="3200" b="1" i="1" dirty="0" smtClean="0">
                <a:latin typeface="Comic Sans MS" pitchFamily="66" charset="0"/>
              </a:rPr>
              <a:t> </a:t>
            </a:r>
            <a:r>
              <a:rPr lang="uk-UA" sz="3200" b="1" i="1" dirty="0" smtClean="0">
                <a:latin typeface="Comic Sans MS" pitchFamily="66" charset="0"/>
              </a:rPr>
              <a:t>Марії</a:t>
            </a:r>
            <a:endParaRPr lang="uk-UA" sz="3200" b="1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рапеция 23"/>
          <p:cNvSpPr/>
          <p:nvPr/>
        </p:nvSpPr>
        <p:spPr>
          <a:xfrm flipV="1">
            <a:off x="3995936" y="0"/>
            <a:ext cx="1080120" cy="2996952"/>
          </a:xfrm>
          <a:prstGeom prst="trapezoid">
            <a:avLst>
              <a:gd name="adj" fmla="val 23018"/>
            </a:avLst>
          </a:prstGeom>
          <a:gradFill>
            <a:gsLst>
              <a:gs pos="50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none" rtlCol="0" anchor="ctr" anchorCtr="1"/>
          <a:lstStyle/>
          <a:p>
            <a:pPr algn="ctr"/>
            <a:endParaRPr lang="uk-UA" sz="2400" kern="600" dirty="0"/>
          </a:p>
        </p:txBody>
      </p:sp>
      <p:sp>
        <p:nvSpPr>
          <p:cNvPr id="12" name="TextBox 11"/>
          <p:cNvSpPr txBox="1"/>
          <p:nvPr/>
        </p:nvSpPr>
        <p:spPr>
          <a:xfrm>
            <a:off x="4357636" y="281430"/>
            <a:ext cx="412292" cy="1818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</a:t>
            </a:r>
          </a:p>
          <a:p>
            <a:pPr algn="ctr">
              <a:lnSpc>
                <a:spcPct val="60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е</a:t>
            </a:r>
          </a:p>
          <a:p>
            <a:pPr algn="ctr">
              <a:lnSpc>
                <a:spcPct val="60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ж</a:t>
            </a:r>
          </a:p>
          <a:p>
            <a:pPr algn="ctr">
              <a:lnSpc>
                <a:spcPct val="60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</a:t>
            </a:r>
          </a:p>
          <a:p>
            <a:pPr algn="ctr">
              <a:lnSpc>
                <a:spcPct val="60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</a:t>
            </a:r>
          </a:p>
          <a:p>
            <a:pPr algn="ct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</a:t>
            </a:r>
          </a:p>
          <a:p>
            <a:pPr algn="ct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</a:t>
            </a:r>
          </a:p>
          <a:p>
            <a:pPr algn="ctr">
              <a:lnSpc>
                <a:spcPct val="65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я</a:t>
            </a:r>
            <a:endParaRPr lang="uk-UA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7" name="Picture 6" descr="http://wdesk.ru/_ph/73/2/5030666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492896"/>
            <a:ext cx="1815317" cy="1601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683</Words>
  <Application>Microsoft Office PowerPoint</Application>
  <PresentationFormat>Экран (4:3)</PresentationFormat>
  <Paragraphs>272</Paragraphs>
  <Slides>28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В гостях у Сонечка на галявині Здоров'я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Вероничка</dc:creator>
  <cp:lastModifiedBy>Вероничка</cp:lastModifiedBy>
  <cp:revision>101</cp:revision>
  <dcterms:created xsi:type="dcterms:W3CDTF">2016-03-04T20:53:57Z</dcterms:created>
  <dcterms:modified xsi:type="dcterms:W3CDTF">2016-03-08T22:45:05Z</dcterms:modified>
</cp:coreProperties>
</file>