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0" r:id="rId3"/>
    <p:sldMasterId id="2147483708" r:id="rId4"/>
    <p:sldMasterId id="2147483726" r:id="rId5"/>
  </p:sldMasterIdLst>
  <p:sldIdLst>
    <p:sldId id="256" r:id="rId6"/>
    <p:sldId id="261" r:id="rId7"/>
    <p:sldId id="262" r:id="rId8"/>
    <p:sldId id="263" r:id="rId9"/>
    <p:sldId id="264" r:id="rId10"/>
    <p:sldId id="257" r:id="rId11"/>
    <p:sldId id="259" r:id="rId12"/>
    <p:sldId id="258" r:id="rId13"/>
    <p:sldId id="265" r:id="rId14"/>
    <p:sldId id="267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E2D2-864B-4766-A1C5-3D7C35F1BF44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F09D-8F91-4592-A57C-4CC6E393E5C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E2D2-864B-4766-A1C5-3D7C35F1BF44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F09D-8F91-4592-A57C-4CC6E393E5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E2D2-864B-4766-A1C5-3D7C35F1BF44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F09D-8F91-4592-A57C-4CC6E393E5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8" y="1447819"/>
            <a:ext cx="6619244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8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706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733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26" y="2861736"/>
            <a:ext cx="6619243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8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020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7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2" y="2056093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4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3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3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46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29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53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24" y="3129299"/>
            <a:ext cx="255079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0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E2D2-864B-4766-A1C5-3D7C35F1BF44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F09D-8F91-4592-A57C-4CC6E393E5C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2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14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26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8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7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12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9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7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4594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8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349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2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56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54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34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34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0787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9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9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9" y="4827230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2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25" y="4827229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34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34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27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01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12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68" y="430232"/>
            <a:ext cx="131445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428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8" y="1447815"/>
            <a:ext cx="6619244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8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35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E2D2-864B-4766-A1C5-3D7C35F1BF44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F09D-8F91-4592-A57C-4CC6E393E5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4434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24" y="2861736"/>
            <a:ext cx="6619243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8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284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7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2" y="2056093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2390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3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3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693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2467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4947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22" y="3129295"/>
            <a:ext cx="255079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6941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2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046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24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8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73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93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E2D2-864B-4766-A1C5-3D7C35F1BF44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F09D-8F91-4592-A57C-4CC6E393E5C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7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7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91731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8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8065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2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54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52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32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32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912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9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9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9" y="482722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2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23" y="482722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32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32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2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074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701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66" y="430228"/>
            <a:ext cx="131445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073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8" y="1447809"/>
            <a:ext cx="6619244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8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0062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274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21" y="2861736"/>
            <a:ext cx="6619243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8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5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7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2" y="2056093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26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E2D2-864B-4766-A1C5-3D7C35F1BF44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F09D-8F91-4592-A57C-4CC6E393E5C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3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3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6332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047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7264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9" y="3129289"/>
            <a:ext cx="255079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776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2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135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21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8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0677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663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4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7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08654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8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046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2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51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9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9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9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606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E2D2-864B-4766-A1C5-3D7C35F1BF44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F09D-8F91-4592-A57C-4CC6E393E5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9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9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9" y="4827220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2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20" y="4827219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9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9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17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5615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99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63" y="430222"/>
            <a:ext cx="131445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495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10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6589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8105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7508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75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50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75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E2D2-864B-4766-A1C5-3D7C35F1BF44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F09D-8F91-4592-A57C-4CC6E393E5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3129281"/>
            <a:ext cx="255079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3322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742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7456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5097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7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08164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9096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146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547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025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0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E2D2-864B-4766-A1C5-3D7C35F1BF44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F09D-8F91-4592-A57C-4CC6E393E5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E2D2-864B-4766-A1C5-3D7C35F1BF44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F09D-8F91-4592-A57C-4CC6E393E5C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B9E2D2-864B-4766-A1C5-3D7C35F1BF44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92CF09D-8F91-4592-A57C-4CC6E393E5C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2" y="2669704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2" y="2892353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9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17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5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25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14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15" y="3263416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15" y="295748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004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2" y="2669700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2" y="2892353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5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15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5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25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12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13" y="3263412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13" y="295744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827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2" y="2669694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2" y="2892353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9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12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5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25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9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10" y="3263406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10" y="295738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583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5800BC3-47F3-4CA0-8F9C-9CEFD5DA837D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24.04.2021</a:t>
            </a:fld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F18F1-3755-4C79-8BDA-7EEDB8C4FCD9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5505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4" y="980737"/>
            <a:ext cx="7272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0" dirty="0" smtClean="0">
                <a:solidFill>
                  <a:srgbClr val="FF0000"/>
                </a:solidFill>
                <a:effectLst/>
                <a:latin typeface="lato"/>
              </a:rPr>
              <a:t>Особові займенники, їх </a:t>
            </a:r>
            <a:r>
              <a:rPr lang="ru-RU" sz="4000" b="1" i="0" dirty="0" err="1" smtClean="0">
                <a:solidFill>
                  <a:srgbClr val="FF0000"/>
                </a:solidFill>
                <a:effectLst/>
                <a:latin typeface="lato"/>
              </a:rPr>
              <a:t>відмінювання</a:t>
            </a:r>
            <a:r>
              <a:rPr lang="ru-RU" sz="4000" b="1" i="0" dirty="0" smtClean="0">
                <a:solidFill>
                  <a:srgbClr val="FF0000"/>
                </a:solidFill>
                <a:effectLst/>
                <a:latin typeface="lato"/>
              </a:rPr>
              <a:t>. </a:t>
            </a:r>
            <a:r>
              <a:rPr lang="ru-RU" sz="4000" b="1" i="0" dirty="0" err="1" smtClean="0">
                <a:solidFill>
                  <a:srgbClr val="FF0000"/>
                </a:solidFill>
                <a:effectLst/>
                <a:latin typeface="lato"/>
              </a:rPr>
              <a:t>Приставний</a:t>
            </a:r>
            <a:r>
              <a:rPr lang="ru-RU" sz="4000" b="1" i="0" dirty="0" smtClean="0">
                <a:solidFill>
                  <a:srgbClr val="FF0000"/>
                </a:solidFill>
                <a:effectLst/>
                <a:latin typeface="lato"/>
              </a:rPr>
              <a:t> </a:t>
            </a:r>
            <a:r>
              <a:rPr lang="ru-RU" sz="4000" b="1" i="0" u="sng" dirty="0" smtClean="0">
                <a:solidFill>
                  <a:srgbClr val="FF0000"/>
                </a:solidFill>
                <a:effectLst/>
                <a:latin typeface="lato"/>
              </a:rPr>
              <a:t>н</a:t>
            </a:r>
            <a:r>
              <a:rPr lang="ru-RU" sz="4000" b="1" i="0" dirty="0" smtClean="0">
                <a:solidFill>
                  <a:srgbClr val="FF0000"/>
                </a:solidFill>
                <a:effectLst/>
                <a:latin typeface="lato"/>
              </a:rPr>
              <a:t> у формах </a:t>
            </a:r>
            <a:r>
              <a:rPr lang="ru-RU" sz="4000" b="1" i="0" dirty="0" err="1" smtClean="0">
                <a:solidFill>
                  <a:srgbClr val="FF0000"/>
                </a:solidFill>
                <a:effectLst/>
                <a:latin typeface="lato"/>
              </a:rPr>
              <a:t>особових</a:t>
            </a:r>
            <a:r>
              <a:rPr lang="ru-RU" sz="4000" b="1" i="0" dirty="0" smtClean="0">
                <a:solidFill>
                  <a:srgbClr val="FF0000"/>
                </a:solidFill>
                <a:effectLst/>
                <a:latin typeface="lato"/>
              </a:rPr>
              <a:t> </a:t>
            </a:r>
            <a:r>
              <a:rPr lang="ru-RU" sz="4000" b="1" i="0" dirty="0" err="1" smtClean="0">
                <a:solidFill>
                  <a:srgbClr val="FF0000"/>
                </a:solidFill>
                <a:effectLst/>
                <a:latin typeface="lato"/>
              </a:rPr>
              <a:t>займенниках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949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82013"/>
            <a:ext cx="87849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effectLst/>
                <a:latin typeface="Roboto"/>
              </a:rPr>
              <a:t>9. Тобою 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Roboto"/>
              </a:rPr>
              <a:t>- це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Roboto"/>
              </a:rPr>
              <a:t>займенник</a:t>
            </a:r>
            <a:endParaRPr lang="ru-RU" sz="2400" b="1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А  І особи </a:t>
            </a:r>
            <a:r>
              <a:rPr lang="ru-RU" sz="2400" b="1" i="0" dirty="0" err="1" smtClean="0">
                <a:solidFill>
                  <a:srgbClr val="333333"/>
                </a:solidFill>
                <a:effectLst/>
                <a:latin typeface="Roboto"/>
              </a:rPr>
              <a:t>однини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в Р.В</a:t>
            </a: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Б  ІІІ особи </a:t>
            </a:r>
            <a:r>
              <a:rPr lang="ru-RU" sz="2400" b="1" i="0" dirty="0" err="1" smtClean="0">
                <a:solidFill>
                  <a:srgbClr val="333333"/>
                </a:solidFill>
                <a:effectLst/>
                <a:latin typeface="Roboto"/>
              </a:rPr>
              <a:t>множини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 , Н.В.</a:t>
            </a: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В ІІ особи </a:t>
            </a:r>
            <a:r>
              <a:rPr lang="ru-RU" sz="2400" b="1" i="0" dirty="0" err="1" smtClean="0">
                <a:solidFill>
                  <a:srgbClr val="333333"/>
                </a:solidFill>
                <a:effectLst/>
                <a:latin typeface="Roboto"/>
              </a:rPr>
              <a:t>однини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, Ор. В.</a:t>
            </a:r>
          </a:p>
          <a:p>
            <a:pPr fontAlgn="t"/>
            <a:endParaRPr lang="ru-RU" sz="2400" b="1" dirty="0">
              <a:solidFill>
                <a:srgbClr val="333333"/>
              </a:solidFill>
              <a:latin typeface="Roboto"/>
            </a:endParaRPr>
          </a:p>
          <a:p>
            <a:r>
              <a:rPr lang="ru-RU" sz="2400" b="1" i="0" dirty="0" smtClean="0">
                <a:solidFill>
                  <a:srgbClr val="FF0000"/>
                </a:solidFill>
                <a:effectLst/>
                <a:latin typeface="Roboto"/>
              </a:rPr>
              <a:t>10. Ох, яка краса!</a:t>
            </a:r>
          </a:p>
          <a:p>
            <a:r>
              <a:rPr lang="ru-RU" sz="2400" b="1" i="0" dirty="0" smtClean="0">
                <a:solidFill>
                  <a:srgbClr val="FF0000"/>
                </a:solidFill>
                <a:effectLst/>
                <a:latin typeface="Roboto"/>
              </a:rPr>
              <a:t>Сад увесь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Roboto"/>
              </a:rPr>
              <a:t>убрався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Roboto"/>
              </a:rPr>
              <a:t> в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Roboto"/>
              </a:rPr>
              <a:t>іній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Roboto"/>
              </a:rPr>
              <a:t>,</a:t>
            </a:r>
          </a:p>
          <a:p>
            <a:r>
              <a:rPr lang="ru-RU" sz="2400" b="1" i="0" dirty="0" err="1" smtClean="0">
                <a:solidFill>
                  <a:srgbClr val="FF0000"/>
                </a:solidFill>
                <a:effectLst/>
                <a:latin typeface="Roboto"/>
              </a:rPr>
              <a:t>проти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Roboto"/>
              </a:rPr>
              <a:t> сонця він - як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Roboto"/>
              </a:rPr>
              <a:t>синій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Roboto"/>
              </a:rPr>
              <a:t>.</a:t>
            </a:r>
          </a:p>
          <a:p>
            <a:r>
              <a:rPr lang="ru-RU" sz="2400" b="1" i="0" dirty="0" err="1" smtClean="0">
                <a:solidFill>
                  <a:srgbClr val="FF0000"/>
                </a:solidFill>
                <a:effectLst/>
                <a:latin typeface="Roboto"/>
              </a:rPr>
              <a:t>гілля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Roboto"/>
              </a:rPr>
              <a:t> до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Roboto"/>
              </a:rPr>
              <a:t>землі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Roboto"/>
              </a:rPr>
              <a:t>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Roboto"/>
              </a:rPr>
              <a:t>звиса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Roboto"/>
              </a:rPr>
              <a:t>, --</a:t>
            </a:r>
          </a:p>
          <a:p>
            <a:r>
              <a:rPr lang="ru-RU" sz="2400" b="1" i="0" dirty="0" err="1" smtClean="0">
                <a:solidFill>
                  <a:srgbClr val="FF0000"/>
                </a:solidFill>
                <a:effectLst/>
                <a:latin typeface="Roboto"/>
              </a:rPr>
              <a:t>дим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Roboto"/>
              </a:rPr>
              <a:t> же в небеса... (П.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Roboto"/>
              </a:rPr>
              <a:t>Тичина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Roboto"/>
              </a:rPr>
              <a:t>."Сонце і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Roboto"/>
              </a:rPr>
              <a:t>дим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Roboto"/>
              </a:rPr>
              <a:t>")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effectLst/>
                <a:latin typeface="Roboto"/>
              </a:rPr>
              <a:t>Скільки </a:t>
            </a:r>
            <a:r>
              <a:rPr lang="ru-RU" sz="2400" b="1" i="1" dirty="0" err="1" smtClean="0">
                <a:solidFill>
                  <a:srgbClr val="FF0000"/>
                </a:solidFill>
                <a:effectLst/>
                <a:latin typeface="Roboto"/>
              </a:rPr>
              <a:t>особових</a:t>
            </a:r>
            <a:r>
              <a:rPr lang="ru-RU" sz="2400" b="1" i="1" dirty="0" smtClean="0">
                <a:solidFill>
                  <a:srgbClr val="FF0000"/>
                </a:solidFill>
                <a:effectLst/>
                <a:latin typeface="Roboto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/>
                <a:latin typeface="Roboto"/>
              </a:rPr>
              <a:t>займенників</a:t>
            </a:r>
            <a:r>
              <a:rPr lang="ru-RU" sz="2400" b="1" i="1" dirty="0" smtClean="0">
                <a:solidFill>
                  <a:srgbClr val="FF0000"/>
                </a:solidFill>
                <a:effectLst/>
                <a:latin typeface="Roboto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/>
                <a:latin typeface="Roboto"/>
              </a:rPr>
              <a:t>зустрілось</a:t>
            </a:r>
            <a:r>
              <a:rPr lang="ru-RU" sz="2400" b="1" i="1" dirty="0" smtClean="0">
                <a:solidFill>
                  <a:srgbClr val="FF0000"/>
                </a:solidFill>
                <a:effectLst/>
                <a:latin typeface="Roboto"/>
              </a:rPr>
              <a:t> у </a:t>
            </a:r>
            <a:r>
              <a:rPr lang="ru-RU" sz="2400" b="1" i="1" dirty="0" err="1" smtClean="0">
                <a:solidFill>
                  <a:srgbClr val="FF0000"/>
                </a:solidFill>
                <a:effectLst/>
                <a:latin typeface="Roboto"/>
              </a:rPr>
              <a:t>даному</a:t>
            </a:r>
            <a:r>
              <a:rPr lang="ru-RU" sz="2400" b="1" i="1" dirty="0" smtClean="0">
                <a:solidFill>
                  <a:srgbClr val="FF0000"/>
                </a:solidFill>
                <a:effectLst/>
                <a:latin typeface="Roboto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/>
                <a:latin typeface="Roboto"/>
              </a:rPr>
              <a:t>вірші</a:t>
            </a:r>
            <a:r>
              <a:rPr lang="ru-RU" sz="2400" b="1" i="1" dirty="0" smtClean="0">
                <a:solidFill>
                  <a:srgbClr val="FF0000"/>
                </a:solidFill>
                <a:effectLst/>
                <a:latin typeface="Roboto"/>
              </a:rPr>
              <a:t>?</a:t>
            </a:r>
            <a:endParaRPr lang="ru-RU" sz="2400" b="1" i="0" dirty="0" smtClean="0">
              <a:solidFill>
                <a:srgbClr val="FF0000"/>
              </a:solidFill>
              <a:effectLst/>
              <a:latin typeface="Roboto"/>
            </a:endParaRP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 А 3</a:t>
            </a: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Б 2</a:t>
            </a: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В 1</a:t>
            </a:r>
          </a:p>
          <a:p>
            <a:pPr fontAlgn="t"/>
            <a:endParaRPr lang="ru-RU" b="0" i="0" dirty="0">
              <a:solidFill>
                <a:srgbClr val="333333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06956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FF0000"/>
                </a:solidFill>
                <a:effectLst/>
                <a:latin typeface="Roboto"/>
              </a:rPr>
              <a:t>11. В якому рядку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Roboto"/>
              </a:rPr>
              <a:t>записані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Roboto"/>
              </a:rPr>
              <a:t> тільки займенники?</a:t>
            </a: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А один, я, ми, вони, нами</a:t>
            </a: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Б  нас, його, ти, другий</a:t>
            </a: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В я, ними, </a:t>
            </a:r>
            <a:r>
              <a:rPr lang="ru-RU" sz="2400" b="1" i="0" dirty="0" err="1" smtClean="0">
                <a:solidFill>
                  <a:srgbClr val="333333"/>
                </a:solidFill>
                <a:effectLst/>
                <a:latin typeface="Roboto"/>
              </a:rPr>
              <a:t>її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, них</a:t>
            </a:r>
            <a:r>
              <a:rPr lang="ru-RU" sz="2400" b="1" i="0" smtClean="0">
                <a:solidFill>
                  <a:srgbClr val="333333"/>
                </a:solidFill>
                <a:effectLst/>
                <a:latin typeface="Roboto"/>
              </a:rPr>
              <a:t>, він</a:t>
            </a:r>
            <a:endParaRPr lang="ru-RU" sz="2400" b="1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Г  </a:t>
            </a:r>
            <a:r>
              <a:rPr lang="ru-RU" sz="2400" b="1" i="0" dirty="0" err="1" smtClean="0">
                <a:solidFill>
                  <a:srgbClr val="333333"/>
                </a:solidFill>
                <a:effectLst/>
                <a:latin typeface="Roboto"/>
              </a:rPr>
              <a:t>багато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, скільки, сім, десять</a:t>
            </a:r>
          </a:p>
          <a:p>
            <a:pPr fontAlgn="t"/>
            <a:endParaRPr lang="ru-RU" sz="2400" b="1" dirty="0">
              <a:solidFill>
                <a:srgbClr val="333333"/>
              </a:solidFill>
              <a:latin typeface="Roboto"/>
            </a:endParaRPr>
          </a:p>
          <a:p>
            <a:r>
              <a:rPr lang="ru-RU" sz="2400" b="1" i="0" dirty="0" smtClean="0">
                <a:solidFill>
                  <a:srgbClr val="FF0000"/>
                </a:solidFill>
                <a:effectLst/>
                <a:latin typeface="Roboto"/>
              </a:rPr>
              <a:t>12.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Roboto"/>
              </a:rPr>
              <a:t>Познач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Roboto"/>
              </a:rPr>
              <a:t> речення із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Roboto"/>
              </a:rPr>
              <a:t>займенниками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Roboto"/>
              </a:rPr>
              <a:t>.</a:t>
            </a:r>
          </a:p>
          <a:p>
            <a:pPr fontAlgn="t"/>
            <a:endParaRPr lang="ru-RU" sz="2400" b="1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 fontAlgn="t"/>
            <a:r>
              <a:rPr lang="ru-RU" sz="2400" b="1" dirty="0" smtClean="0">
                <a:solidFill>
                  <a:srgbClr val="333333"/>
                </a:solidFill>
                <a:latin typeface="Roboto"/>
              </a:rPr>
              <a:t>А 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</a:t>
            </a:r>
            <a:r>
              <a:rPr lang="ru-RU" sz="2400" b="1" i="0" dirty="0" err="1" smtClean="0">
                <a:solidFill>
                  <a:srgbClr val="333333"/>
                </a:solidFill>
                <a:effectLst/>
                <a:latin typeface="Roboto"/>
              </a:rPr>
              <a:t>Четвертий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sz="2400" b="1" i="0" dirty="0" err="1" smtClean="0">
                <a:solidFill>
                  <a:srgbClr val="333333"/>
                </a:solidFill>
                <a:effectLst/>
                <a:latin typeface="Roboto"/>
              </a:rPr>
              <a:t>рік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 ми </a:t>
            </a:r>
            <a:r>
              <a:rPr lang="ru-RU" sz="2400" b="1" i="0" dirty="0" err="1" smtClean="0">
                <a:solidFill>
                  <a:srgbClr val="333333"/>
                </a:solidFill>
                <a:effectLst/>
                <a:latin typeface="Roboto"/>
              </a:rPr>
              <a:t>вчимося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 в школі.</a:t>
            </a: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</a:t>
            </a: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Б Водолаз </a:t>
            </a:r>
            <a:r>
              <a:rPr lang="ru-RU" sz="2400" b="1" i="0" dirty="0" err="1" smtClean="0">
                <a:solidFill>
                  <a:srgbClr val="333333"/>
                </a:solidFill>
                <a:effectLst/>
                <a:latin typeface="Roboto"/>
              </a:rPr>
              <a:t>пройшов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 під водою два </a:t>
            </a:r>
            <a:r>
              <a:rPr lang="ru-RU" sz="2400" b="1" i="0" dirty="0" err="1" smtClean="0">
                <a:solidFill>
                  <a:srgbClr val="333333"/>
                </a:solidFill>
                <a:effectLst/>
                <a:latin typeface="Roboto"/>
              </a:rPr>
              <a:t>кілометри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.</a:t>
            </a: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</a:t>
            </a: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В Дві </a:t>
            </a:r>
            <a:r>
              <a:rPr lang="ru-RU" sz="2400" b="1" i="0" dirty="0" err="1" smtClean="0">
                <a:solidFill>
                  <a:srgbClr val="333333"/>
                </a:solidFill>
                <a:effectLst/>
                <a:latin typeface="Roboto"/>
              </a:rPr>
              <a:t>берези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sz="2400" b="1" i="0" dirty="0" err="1" smtClean="0">
                <a:solidFill>
                  <a:srgbClr val="333333"/>
                </a:solidFill>
                <a:effectLst/>
                <a:latin typeface="Roboto"/>
              </a:rPr>
              <a:t>біля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 двору </a:t>
            </a:r>
            <a:r>
              <a:rPr lang="ru-RU" sz="2400" b="1" i="0" dirty="0" err="1" smtClean="0">
                <a:solidFill>
                  <a:srgbClr val="333333"/>
                </a:solidFill>
                <a:effectLst/>
                <a:latin typeface="Roboto"/>
              </a:rPr>
              <a:t>поклонилися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 до </a:t>
            </a:r>
            <a:r>
              <a:rPr lang="ru-RU" sz="2400" b="1" i="0" dirty="0" err="1" smtClean="0">
                <a:solidFill>
                  <a:srgbClr val="333333"/>
                </a:solidFill>
                <a:effectLst/>
                <a:latin typeface="Roboto"/>
              </a:rPr>
              <a:t>ніг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.</a:t>
            </a:r>
          </a:p>
          <a:p>
            <a:pPr fontAlgn="t"/>
            <a:endParaRPr lang="ru-RU" sz="2400" b="1" i="0" dirty="0">
              <a:solidFill>
                <a:srgbClr val="333333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6907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9058" y="374072"/>
            <a:ext cx="8624780" cy="1525220"/>
          </a:xfrm>
        </p:spPr>
        <p:txBody>
          <a:bodyPr/>
          <a:lstStyle/>
          <a:p>
            <a:r>
              <a:rPr lang="uk-UA" sz="5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ПРИГАДАЙТЕ !</a:t>
            </a:r>
            <a:br>
              <a:rPr lang="uk-UA" sz="5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</a:t>
            </a:r>
            <a:r>
              <a:rPr lang="uk-U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Особові займенники</a:t>
            </a:r>
            <a:endParaRPr lang="uk-UA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264" y="2093276"/>
            <a:ext cx="4696574" cy="44460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58" y="1580641"/>
            <a:ext cx="3716582" cy="371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47" y="644235"/>
            <a:ext cx="5410202" cy="560416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985166" y="1122220"/>
            <a:ext cx="2961410" cy="5126181"/>
          </a:xfrm>
        </p:spPr>
        <p:txBody>
          <a:bodyPr/>
          <a:lstStyle/>
          <a:p>
            <a:r>
              <a:rPr lang="uk-UA" sz="2800" b="1" dirty="0" smtClean="0"/>
              <a:t>Особові займенники змінюються за </a:t>
            </a:r>
            <a:r>
              <a:rPr lang="uk-UA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відмінками та числами.</a:t>
            </a:r>
            <a:br>
              <a:rPr lang="uk-UA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/>
              <a:t>Займенник </a:t>
            </a:r>
            <a:r>
              <a:rPr lang="uk-UA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uk-UA" sz="2800" b="1" dirty="0" smtClean="0"/>
              <a:t> </a:t>
            </a:r>
            <a:br>
              <a:rPr lang="uk-UA" sz="2800" b="1" dirty="0" smtClean="0"/>
            </a:br>
            <a:r>
              <a:rPr lang="uk-UA" sz="2800" b="1" dirty="0" smtClean="0"/>
              <a:t>ще й </a:t>
            </a:r>
            <a:r>
              <a:rPr lang="uk-UA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родами</a:t>
            </a:r>
            <a:r>
              <a:rPr lang="uk-UA" sz="2800" b="1" dirty="0" smtClean="0"/>
              <a:t>.</a:t>
            </a:r>
            <a:br>
              <a:rPr lang="uk-UA" sz="2800" b="1" dirty="0" smtClean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>У реченні особові займенники  -</a:t>
            </a:r>
            <a:r>
              <a:rPr lang="uk-UA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підмети </a:t>
            </a:r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 </a:t>
            </a:r>
            <a:r>
              <a:rPr lang="uk-UA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додатки</a:t>
            </a:r>
            <a:r>
              <a:rPr lang="uk-UA" sz="2800" b="1" dirty="0" smtClean="0"/>
              <a:t>.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1526176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4" y="623455"/>
            <a:ext cx="8226147" cy="566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94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05" y="410661"/>
            <a:ext cx="6068293" cy="60682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050" y="1241343"/>
            <a:ext cx="1633825" cy="18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09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386" y="188640"/>
            <a:ext cx="777686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FF0000"/>
                </a:solidFill>
                <a:effectLst/>
                <a:latin typeface="Roboto"/>
              </a:rPr>
              <a:t>1.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Roboto"/>
              </a:rPr>
              <a:t>Продовжіть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Roboto"/>
              </a:rPr>
              <a:t> речення. Займенник – це…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</a:t>
            </a: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А </a:t>
            </a:r>
            <a:r>
              <a:rPr lang="ru-RU" sz="2400" b="1" i="0" dirty="0" err="1" smtClean="0">
                <a:solidFill>
                  <a:srgbClr val="333333"/>
                </a:solidFill>
                <a:effectLst/>
                <a:latin typeface="Roboto"/>
              </a:rPr>
              <a:t>самостійна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sz="2400" b="1" i="0" dirty="0" err="1" smtClean="0">
                <a:solidFill>
                  <a:srgbClr val="333333"/>
                </a:solidFill>
                <a:effectLst/>
                <a:latin typeface="Roboto"/>
              </a:rPr>
              <a:t>частина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 мови, яка </a:t>
            </a:r>
            <a:r>
              <a:rPr lang="ru-RU" sz="2400" b="1" i="0" dirty="0" err="1" smtClean="0">
                <a:solidFill>
                  <a:srgbClr val="333333"/>
                </a:solidFill>
                <a:effectLst/>
                <a:latin typeface="Roboto"/>
              </a:rPr>
              <a:t>вказує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 на </a:t>
            </a:r>
            <a:r>
              <a:rPr lang="ru-RU" sz="2400" b="1" i="0" dirty="0" err="1" smtClean="0">
                <a:solidFill>
                  <a:srgbClr val="333333"/>
                </a:solidFill>
                <a:effectLst/>
                <a:latin typeface="Roboto"/>
              </a:rPr>
              <a:t>предмети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, але не </a:t>
            </a:r>
            <a:r>
              <a:rPr lang="ru-RU" sz="2400" b="1" i="0" dirty="0" err="1" smtClean="0">
                <a:solidFill>
                  <a:srgbClr val="333333"/>
                </a:solidFill>
                <a:effectLst/>
                <a:latin typeface="Roboto"/>
              </a:rPr>
              <a:t>називає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 їх; </a:t>
            </a:r>
          </a:p>
          <a:p>
            <a:pPr fontAlgn="t"/>
            <a:endParaRPr lang="ru-RU" sz="2400" b="1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Б це </a:t>
            </a:r>
            <a:r>
              <a:rPr lang="ru-RU" sz="2400" b="1" i="0" dirty="0" err="1" smtClean="0">
                <a:solidFill>
                  <a:srgbClr val="333333"/>
                </a:solidFill>
                <a:effectLst/>
                <a:latin typeface="Roboto"/>
              </a:rPr>
              <a:t>службова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sz="2400" b="1" i="0" dirty="0" err="1" smtClean="0">
                <a:solidFill>
                  <a:srgbClr val="333333"/>
                </a:solidFill>
                <a:effectLst/>
                <a:latin typeface="Roboto"/>
              </a:rPr>
              <a:t>частина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 мови;</a:t>
            </a: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 </a:t>
            </a: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В </a:t>
            </a:r>
            <a:r>
              <a:rPr lang="ru-RU" sz="2400" b="1" i="0" dirty="0" err="1" smtClean="0">
                <a:solidFill>
                  <a:srgbClr val="333333"/>
                </a:solidFill>
                <a:effectLst/>
                <a:latin typeface="Roboto"/>
              </a:rPr>
              <a:t>самостійна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sz="2400" b="1" i="0" dirty="0" err="1" smtClean="0">
                <a:solidFill>
                  <a:srgbClr val="333333"/>
                </a:solidFill>
                <a:effectLst/>
                <a:latin typeface="Roboto"/>
              </a:rPr>
              <a:t>частина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 мови, яка </a:t>
            </a:r>
            <a:r>
              <a:rPr lang="ru-RU" sz="2400" b="1" i="0" dirty="0" err="1" smtClean="0">
                <a:solidFill>
                  <a:srgbClr val="333333"/>
                </a:solidFill>
                <a:effectLst/>
                <a:latin typeface="Roboto"/>
              </a:rPr>
              <a:t>вказує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 на предмет. </a:t>
            </a:r>
          </a:p>
          <a:p>
            <a:pPr fontAlgn="t"/>
            <a:endParaRPr lang="ru-RU" sz="2400" b="1" dirty="0" smtClean="0">
              <a:solidFill>
                <a:srgbClr val="333333"/>
              </a:solidFill>
              <a:latin typeface="Roboto"/>
            </a:endParaRPr>
          </a:p>
          <a:p>
            <a:pPr fontAlgn="t"/>
            <a:endParaRPr lang="ru-RU" sz="2400" b="1" dirty="0">
              <a:solidFill>
                <a:srgbClr val="333333"/>
              </a:solidFill>
              <a:latin typeface="Roboto"/>
            </a:endParaRPr>
          </a:p>
          <a:p>
            <a:r>
              <a:rPr lang="ru-RU" sz="2400" b="1" i="0" dirty="0" smtClean="0">
                <a:solidFill>
                  <a:srgbClr val="FF0000"/>
                </a:solidFill>
                <a:effectLst/>
                <a:latin typeface="Roboto"/>
              </a:rPr>
              <a:t>2. Які частини мови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Roboto"/>
              </a:rPr>
              <a:t>може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Roboto"/>
              </a:rPr>
              <a:t>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Roboto"/>
              </a:rPr>
              <a:t>замінити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Roboto"/>
              </a:rPr>
              <a:t>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Roboto"/>
              </a:rPr>
              <a:t>займенник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Roboto"/>
              </a:rPr>
              <a:t>? </a:t>
            </a: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А дієслово; </a:t>
            </a: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</a:t>
            </a: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Б прислівник; </a:t>
            </a: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</a:t>
            </a: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В іменник, прикметник, числівник. </a:t>
            </a:r>
          </a:p>
          <a:p>
            <a:pPr fontAlgn="t"/>
            <a:endParaRPr lang="ru-RU" b="0" i="0" dirty="0">
              <a:solidFill>
                <a:srgbClr val="333333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94594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82013"/>
            <a:ext cx="756084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FF0000"/>
                </a:solidFill>
                <a:effectLst/>
                <a:latin typeface="Roboto"/>
              </a:rPr>
              <a:t>3. Займенник має </a:t>
            </a: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А 5 </a:t>
            </a:r>
            <a:r>
              <a:rPr lang="ru-RU" sz="2400" b="1" i="0" dirty="0" err="1" smtClean="0">
                <a:solidFill>
                  <a:srgbClr val="333333"/>
                </a:solidFill>
                <a:effectLst/>
                <a:latin typeface="Roboto"/>
              </a:rPr>
              <a:t>розрядів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</a:t>
            </a: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</a:t>
            </a: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Б 6 </a:t>
            </a:r>
            <a:r>
              <a:rPr lang="ru-RU" sz="2400" b="1" i="0" dirty="0" err="1" smtClean="0">
                <a:solidFill>
                  <a:srgbClr val="333333"/>
                </a:solidFill>
                <a:effectLst/>
                <a:latin typeface="Roboto"/>
              </a:rPr>
              <a:t>розрядів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</a:t>
            </a: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</a:t>
            </a: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В 9 </a:t>
            </a:r>
            <a:r>
              <a:rPr lang="ru-RU" sz="2400" b="1" i="0" dirty="0" err="1" smtClean="0">
                <a:solidFill>
                  <a:srgbClr val="333333"/>
                </a:solidFill>
                <a:effectLst/>
                <a:latin typeface="Roboto"/>
              </a:rPr>
              <a:t>розрядів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</a:t>
            </a:r>
            <a:endParaRPr lang="ru-RU" sz="2400" b="1" dirty="0">
              <a:solidFill>
                <a:srgbClr val="333333"/>
              </a:solidFill>
              <a:latin typeface="Roboto"/>
            </a:endParaRPr>
          </a:p>
          <a:p>
            <a:pPr fontAlgn="t"/>
            <a:endParaRPr lang="ru-RU" sz="2400" b="1" i="0" dirty="0" smtClean="0">
              <a:solidFill>
                <a:srgbClr val="333333"/>
              </a:solidFill>
              <a:effectLst/>
              <a:latin typeface="Roboto"/>
            </a:endParaRPr>
          </a:p>
          <a:p>
            <a:r>
              <a:rPr lang="ru-RU" sz="2400" b="1" i="0" dirty="0" smtClean="0">
                <a:solidFill>
                  <a:srgbClr val="FF0000"/>
                </a:solidFill>
                <a:effectLst/>
                <a:latin typeface="Roboto"/>
              </a:rPr>
              <a:t>4. Яку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Roboto"/>
              </a:rPr>
              <a:t>синтаксичну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Roboto"/>
              </a:rPr>
              <a:t> роль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Roboto"/>
              </a:rPr>
              <a:t>виконує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Roboto"/>
              </a:rPr>
              <a:t>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Roboto"/>
              </a:rPr>
              <a:t>займенник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Roboto"/>
              </a:rPr>
              <a:t>? </a:t>
            </a:r>
          </a:p>
          <a:p>
            <a:pPr fontAlgn="t"/>
            <a:endParaRPr lang="ru-RU" sz="2400" b="1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А Тільки головного члена речення; </a:t>
            </a: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</a:t>
            </a: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Б Тільки </a:t>
            </a:r>
            <a:r>
              <a:rPr lang="ru-RU" sz="2400" b="1" i="0" dirty="0" err="1" smtClean="0">
                <a:solidFill>
                  <a:srgbClr val="333333"/>
                </a:solidFill>
                <a:effectLst/>
                <a:latin typeface="Roboto"/>
              </a:rPr>
              <a:t>другорядних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sz="2400" b="1" i="0" dirty="0" err="1" smtClean="0">
                <a:solidFill>
                  <a:srgbClr val="333333"/>
                </a:solidFill>
                <a:effectLst/>
                <a:latin typeface="Roboto"/>
              </a:rPr>
              <a:t>членів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 речення; </a:t>
            </a: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</a:t>
            </a: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В Будь-якого члена речення. </a:t>
            </a:r>
          </a:p>
          <a:p>
            <a:pPr fontAlgn="t"/>
            <a:endParaRPr lang="ru-RU" b="0" i="0" dirty="0">
              <a:solidFill>
                <a:srgbClr val="333333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36864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85437"/>
            <a:ext cx="727280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FF0000"/>
                </a:solidFill>
                <a:effectLst/>
                <a:latin typeface="Roboto"/>
              </a:rPr>
              <a:t>5. Яка роль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Roboto"/>
              </a:rPr>
              <a:t>займенника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Roboto"/>
              </a:rPr>
              <a:t> у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Roboto"/>
              </a:rPr>
              <a:t>мовленні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Roboto"/>
              </a:rPr>
              <a:t>? </a:t>
            </a: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А </a:t>
            </a:r>
            <a:r>
              <a:rPr lang="ru-RU" sz="2400" b="1" i="0" dirty="0" err="1" smtClean="0">
                <a:solidFill>
                  <a:srgbClr val="333333"/>
                </a:solidFill>
                <a:effectLst/>
                <a:latin typeface="Roboto"/>
              </a:rPr>
              <a:t>збагачує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 мову; </a:t>
            </a: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</a:t>
            </a: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Б дає </a:t>
            </a:r>
            <a:r>
              <a:rPr lang="ru-RU" sz="2400" b="1" i="0" dirty="0" err="1" smtClean="0">
                <a:solidFill>
                  <a:srgbClr val="333333"/>
                </a:solidFill>
                <a:effectLst/>
                <a:latin typeface="Roboto"/>
              </a:rPr>
              <a:t>можливість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 уникнути повторів; </a:t>
            </a: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</a:t>
            </a: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В </a:t>
            </a:r>
            <a:r>
              <a:rPr lang="ru-RU" sz="2400" b="1" i="0" dirty="0" err="1" smtClean="0">
                <a:solidFill>
                  <a:srgbClr val="333333"/>
                </a:solidFill>
                <a:effectLst/>
                <a:latin typeface="Roboto"/>
              </a:rPr>
              <a:t>заважає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sz="2400" b="1" i="0" dirty="0" err="1" smtClean="0">
                <a:solidFill>
                  <a:srgbClr val="333333"/>
                </a:solidFill>
                <a:effectLst/>
                <a:latin typeface="Roboto"/>
              </a:rPr>
              <a:t>мовленню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. </a:t>
            </a:r>
          </a:p>
          <a:p>
            <a:pPr fontAlgn="t"/>
            <a:endParaRPr lang="ru-RU" sz="2400" b="1" dirty="0">
              <a:solidFill>
                <a:srgbClr val="333333"/>
              </a:solidFill>
              <a:latin typeface="Roboto"/>
            </a:endParaRPr>
          </a:p>
          <a:p>
            <a:r>
              <a:rPr lang="ru-RU" sz="2400" b="1" i="0" dirty="0" smtClean="0">
                <a:solidFill>
                  <a:srgbClr val="FF0000"/>
                </a:solidFill>
                <a:effectLst/>
                <a:latin typeface="Roboto"/>
              </a:rPr>
              <a:t>6. Скільки в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Roboto"/>
              </a:rPr>
              <a:t>наведеному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Roboto"/>
              </a:rPr>
              <a:t> реченні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Roboto"/>
              </a:rPr>
              <a:t>займенників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Roboto"/>
              </a:rPr>
              <a:t>?</a:t>
            </a:r>
          </a:p>
          <a:p>
            <a:r>
              <a:rPr lang="ru-RU" sz="2400" b="1" i="1" dirty="0" smtClean="0">
                <a:solidFill>
                  <a:srgbClr val="333333"/>
                </a:solidFill>
                <a:effectLst/>
                <a:latin typeface="Roboto"/>
              </a:rPr>
              <a:t>Як довго ждали ми </a:t>
            </a:r>
            <a:r>
              <a:rPr lang="ru-RU" sz="2400" b="1" i="1" dirty="0" err="1" smtClean="0">
                <a:solidFill>
                  <a:srgbClr val="333333"/>
                </a:solidFill>
                <a:effectLst/>
                <a:latin typeface="Roboto"/>
              </a:rPr>
              <a:t>своєї</a:t>
            </a:r>
            <a:r>
              <a:rPr lang="ru-RU" sz="2400" b="1" i="1" dirty="0" smtClean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sz="2400" b="1" i="1" dirty="0" err="1" smtClean="0">
                <a:solidFill>
                  <a:srgbClr val="333333"/>
                </a:solidFill>
                <a:effectLst/>
                <a:latin typeface="Roboto"/>
              </a:rPr>
              <a:t>волі</a:t>
            </a:r>
            <a:r>
              <a:rPr lang="ru-RU" sz="2400" b="1" i="1" dirty="0" smtClean="0">
                <a:solidFill>
                  <a:srgbClr val="333333"/>
                </a:solidFill>
                <a:effectLst/>
                <a:latin typeface="Roboto"/>
              </a:rPr>
              <a:t> слова, і ось </a:t>
            </a:r>
            <a:r>
              <a:rPr lang="ru-RU" sz="2400" b="1" i="1" dirty="0" err="1" smtClean="0">
                <a:solidFill>
                  <a:srgbClr val="333333"/>
                </a:solidFill>
                <a:effectLst/>
                <a:latin typeface="Roboto"/>
              </a:rPr>
              <a:t>воно</a:t>
            </a:r>
            <a:r>
              <a:rPr lang="ru-RU" sz="2400" b="1" i="1" dirty="0" smtClean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sz="2400" b="1" i="1" dirty="0" err="1" smtClean="0">
                <a:solidFill>
                  <a:srgbClr val="333333"/>
                </a:solidFill>
                <a:effectLst/>
                <a:latin typeface="Roboto"/>
              </a:rPr>
              <a:t>співає</a:t>
            </a:r>
            <a:r>
              <a:rPr lang="ru-RU" sz="2400" b="1" i="1" dirty="0" smtClean="0">
                <a:solidFill>
                  <a:srgbClr val="333333"/>
                </a:solidFill>
                <a:effectLst/>
                <a:latin typeface="Roboto"/>
              </a:rPr>
              <a:t> і </a:t>
            </a:r>
            <a:r>
              <a:rPr lang="ru-RU" sz="2400" b="1" i="1" dirty="0" err="1" smtClean="0">
                <a:solidFill>
                  <a:srgbClr val="333333"/>
                </a:solidFill>
                <a:effectLst/>
                <a:latin typeface="Roboto"/>
              </a:rPr>
              <a:t>бринить</a:t>
            </a:r>
            <a:r>
              <a:rPr lang="ru-RU" sz="2400" b="1" i="1" dirty="0" smtClean="0">
                <a:solidFill>
                  <a:srgbClr val="333333"/>
                </a:solidFill>
                <a:effectLst/>
                <a:latin typeface="Roboto"/>
              </a:rPr>
              <a:t>. </a:t>
            </a:r>
            <a:endParaRPr lang="ru-RU" sz="2400" b="1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А один</a:t>
            </a: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</a:t>
            </a: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Б три</a:t>
            </a: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</a:t>
            </a: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В </a:t>
            </a:r>
            <a:r>
              <a:rPr lang="ru-RU" sz="2400" b="1" i="0" dirty="0" err="1" smtClean="0">
                <a:solidFill>
                  <a:srgbClr val="333333"/>
                </a:solidFill>
                <a:effectLst/>
                <a:latin typeface="Roboto"/>
              </a:rPr>
              <a:t>шість</a:t>
            </a:r>
            <a:endParaRPr lang="ru-RU" sz="2400" b="1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 fontAlgn="t"/>
            <a:endParaRPr lang="ru-RU" b="0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 fontAlgn="t"/>
            <a:endParaRPr lang="ru-RU" b="0" i="0" dirty="0">
              <a:solidFill>
                <a:srgbClr val="333333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10562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82013"/>
            <a:ext cx="81369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FF0000"/>
                </a:solidFill>
                <a:effectLst/>
                <a:latin typeface="Roboto"/>
              </a:rPr>
              <a:t>7. Особові займенники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Roboto"/>
              </a:rPr>
              <a:t>вказують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Roboto"/>
              </a:rPr>
              <a:t> на</a:t>
            </a: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А ознаку предмета</a:t>
            </a: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</a:t>
            </a: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Б </a:t>
            </a:r>
            <a:r>
              <a:rPr lang="ru-RU" sz="2400" b="1" i="0" dirty="0" err="1" smtClean="0">
                <a:solidFill>
                  <a:srgbClr val="333333"/>
                </a:solidFill>
                <a:effectLst/>
                <a:latin typeface="Roboto"/>
              </a:rPr>
              <a:t>дію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 предмета</a:t>
            </a: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</a:t>
            </a: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В предмет</a:t>
            </a:r>
          </a:p>
          <a:p>
            <a:pPr fontAlgn="t"/>
            <a:endParaRPr lang="ru-RU" sz="2400" b="1" dirty="0">
              <a:solidFill>
                <a:srgbClr val="333333"/>
              </a:solidFill>
              <a:latin typeface="Roboto"/>
            </a:endParaRPr>
          </a:p>
          <a:p>
            <a:pPr fontAlgn="t"/>
            <a:endParaRPr lang="ru-RU" sz="2400" b="1" i="0" dirty="0" smtClean="0">
              <a:solidFill>
                <a:srgbClr val="333333"/>
              </a:solidFill>
              <a:effectLst/>
              <a:latin typeface="Roboto"/>
            </a:endParaRPr>
          </a:p>
          <a:p>
            <a:r>
              <a:rPr lang="ru-RU" sz="2400" b="1" i="0" dirty="0" smtClean="0">
                <a:solidFill>
                  <a:srgbClr val="FF0000"/>
                </a:solidFill>
                <a:effectLst/>
                <a:latin typeface="Roboto"/>
              </a:rPr>
              <a:t>8. Особові займенники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Roboto"/>
              </a:rPr>
              <a:t>поділяються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Roboto"/>
              </a:rPr>
              <a:t> на займенники</a:t>
            </a:r>
          </a:p>
          <a:p>
            <a:endParaRPr lang="ru-RU" sz="2400" b="1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 fontAlgn="t"/>
            <a:r>
              <a:rPr lang="ru-RU" sz="2400" b="1" dirty="0" smtClean="0">
                <a:solidFill>
                  <a:srgbClr val="333333"/>
                </a:solidFill>
                <a:latin typeface="Roboto"/>
              </a:rPr>
              <a:t>А 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І особи</a:t>
            </a: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</a:t>
            </a: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Б  І, ІІ особи</a:t>
            </a: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 </a:t>
            </a:r>
          </a:p>
          <a:p>
            <a:pPr fontAlgn="t"/>
            <a:r>
              <a:rPr lang="ru-RU" sz="2400" b="1" i="0" dirty="0" smtClean="0">
                <a:solidFill>
                  <a:srgbClr val="333333"/>
                </a:solidFill>
                <a:effectLst/>
                <a:latin typeface="Roboto"/>
              </a:rPr>
              <a:t>В  І, ІІ, ІІІ особи</a:t>
            </a:r>
          </a:p>
          <a:p>
            <a:pPr fontAlgn="t"/>
            <a:endParaRPr lang="ru-RU" b="0" i="0" dirty="0">
              <a:solidFill>
                <a:srgbClr val="333333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0975646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1_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2_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3_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</TotalTime>
  <Words>62</Words>
  <Application>Microsoft Office PowerPoint</Application>
  <PresentationFormat>Экран (4:3)</PresentationFormat>
  <Paragraphs>87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Воздушный поток</vt:lpstr>
      <vt:lpstr>Ион</vt:lpstr>
      <vt:lpstr>1_Ион</vt:lpstr>
      <vt:lpstr>2_Ион</vt:lpstr>
      <vt:lpstr>3_Ион</vt:lpstr>
      <vt:lpstr>Презентация PowerPoint</vt:lpstr>
      <vt:lpstr>              ПРИГАДАЙТЕ !                             Особові займенники</vt:lpstr>
      <vt:lpstr>Особові займенники змінюються за відмінками та числами.  Займенник він  ще й за родами.  У реченні особові займенники  -підмети або додатки.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7</cp:revision>
  <dcterms:created xsi:type="dcterms:W3CDTF">2021-04-24T09:02:31Z</dcterms:created>
  <dcterms:modified xsi:type="dcterms:W3CDTF">2021-04-24T09:25:01Z</dcterms:modified>
</cp:coreProperties>
</file>