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  <p:sldMasterId id="2147483720" r:id="rId3"/>
    <p:sldMasterId id="2147483732" r:id="rId4"/>
    <p:sldMasterId id="2147483744" r:id="rId5"/>
    <p:sldMasterId id="2147483756" r:id="rId6"/>
    <p:sldMasterId id="2147483768" r:id="rId7"/>
  </p:sldMasterIdLst>
  <p:sldIdLst>
    <p:sldId id="256" r:id="rId8"/>
    <p:sldId id="257" r:id="rId9"/>
    <p:sldId id="275" r:id="rId10"/>
    <p:sldId id="276" r:id="rId11"/>
    <p:sldId id="271" r:id="rId12"/>
    <p:sldId id="272" r:id="rId13"/>
    <p:sldId id="273" r:id="rId14"/>
    <p:sldId id="274" r:id="rId15"/>
    <p:sldId id="269" r:id="rId16"/>
    <p:sldId id="270" r:id="rId17"/>
    <p:sldId id="277" r:id="rId1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28" name="Місце для дати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223B698-832B-4034-8D91-F16C6CF92376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17" name="Місце для нижнього колонтитула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10" name="Прямокут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кут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кут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 сполучна ліні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 сполучна ліні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 сполучна ліні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 сполучна ліні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 сполучна ліні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 сполучна ліні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кут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DE4ECF4-67F6-4339-BDD8-2B91060769D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B698-832B-4034-8D91-F16C6CF92376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4ECF4-67F6-4339-BDD8-2B91060769D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B698-832B-4034-8D91-F16C6CF92376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4ECF4-67F6-4339-BDD8-2B91060769D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108055"/>
      </p:ext>
    </p:extLst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239260"/>
      </p:ext>
    </p:extLst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016113"/>
      </p:ext>
    </p:extLst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123489"/>
      </p:ext>
    </p:extLst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231995"/>
      </p:ext>
    </p:extLst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652641"/>
      </p:ext>
    </p:extLst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613007"/>
      </p:ext>
    </p:extLst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04119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8" name="Місце для вмісту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223B698-832B-4034-8D91-F16C6CF92376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DE4ECF4-67F6-4339-BDD8-2B91060769D2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Місце для нижнього колонтитула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209799972"/>
      </p:ext>
    </p:extLst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880154"/>
      </p:ext>
    </p:extLst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460038"/>
      </p:ext>
    </p:extLst>
  </p:cSld>
  <p:clrMapOvr>
    <a:masterClrMapping/>
  </p:clrMapOvr>
  <p:transition>
    <p:dissolv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111935"/>
      </p:ext>
    </p:extLst>
  </p:cSld>
  <p:clrMapOvr>
    <a:masterClrMapping/>
  </p:clrMapOvr>
  <p:transition>
    <p:dissolv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8423"/>
      </p:ext>
    </p:extLst>
  </p:cSld>
  <p:clrMapOvr>
    <a:masterClrMapping/>
  </p:clrMapOvr>
  <p:transition>
    <p:dissolv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783168"/>
      </p:ext>
    </p:extLst>
  </p:cSld>
  <p:clrMapOvr>
    <a:masterClrMapping/>
  </p:clrMapOvr>
  <p:transition>
    <p:dissolv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770226"/>
      </p:ext>
    </p:extLst>
  </p:cSld>
  <p:clrMapOvr>
    <a:masterClrMapping/>
  </p:clrMapOvr>
  <p:transition>
    <p:dissolv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44127"/>
      </p:ext>
    </p:extLst>
  </p:cSld>
  <p:clrMapOvr>
    <a:masterClrMapping/>
  </p:clrMapOvr>
  <p:transition>
    <p:dissolv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144642"/>
      </p:ext>
    </p:extLst>
  </p:cSld>
  <p:clrMapOvr>
    <a:masterClrMapping/>
  </p:clrMapOvr>
  <p:transition>
    <p:dissolv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84065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223B698-832B-4034-8D91-F16C6CF92376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Прямокут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кут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кут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 сполучна ліні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 сполучна ліні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 сполучна ліні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 сполучна ліні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 сполучна ліні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кут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 сполучна ліні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DE4ECF4-67F6-4339-BDD8-2B91060769D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276356"/>
      </p:ext>
    </p:extLst>
  </p:cSld>
  <p:clrMapOvr>
    <a:masterClrMapping/>
  </p:clrMapOvr>
  <p:transition>
    <p:dissolv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254644367"/>
      </p:ext>
    </p:extLst>
  </p:cSld>
  <p:clrMapOvr>
    <a:masterClrMapping/>
  </p:clrMapOvr>
  <p:transition>
    <p:dissolv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78591"/>
      </p:ext>
    </p:extLst>
  </p:cSld>
  <p:clrMapOvr>
    <a:masterClrMapping/>
  </p:clrMapOvr>
  <p:transition>
    <p:dissolv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34272"/>
      </p:ext>
    </p:extLst>
  </p:cSld>
  <p:clrMapOvr>
    <a:masterClrMapping/>
  </p:clrMapOvr>
  <p:transition>
    <p:dissolv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2655"/>
      </p:ext>
    </p:extLst>
  </p:cSld>
  <p:clrMapOvr>
    <a:masterClrMapping/>
  </p:clrMapOvr>
  <p:transition>
    <p:dissolv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891748"/>
      </p:ext>
    </p:extLst>
  </p:cSld>
  <p:clrMapOvr>
    <a:masterClrMapping/>
  </p:clrMapOvr>
  <p:transition>
    <p:dissolv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752833"/>
      </p:ext>
    </p:extLst>
  </p:cSld>
  <p:clrMapOvr>
    <a:masterClrMapping/>
  </p:clrMapOvr>
  <p:transition>
    <p:dissolv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704287"/>
      </p:ext>
    </p:extLst>
  </p:cSld>
  <p:clrMapOvr>
    <a:masterClrMapping/>
  </p:clrMapOvr>
  <p:transition>
    <p:dissolv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064558"/>
      </p:ext>
    </p:extLst>
  </p:cSld>
  <p:clrMapOvr>
    <a:masterClrMapping/>
  </p:clrMapOvr>
  <p:transition>
    <p:dissolv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953980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B698-832B-4034-8D91-F16C6CF92376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4ECF4-67F6-4339-BDD8-2B91060769D2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Місце для вмісту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156627"/>
      </p:ext>
    </p:extLst>
  </p:cSld>
  <p:clrMapOvr>
    <a:masterClrMapping/>
  </p:clrMapOvr>
  <p:transition>
    <p:dissolv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277954"/>
      </p:ext>
    </p:extLst>
  </p:cSld>
  <p:clrMapOvr>
    <a:masterClrMapping/>
  </p:clrMapOvr>
  <p:transition>
    <p:dissolv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91308882"/>
      </p:ext>
    </p:extLst>
  </p:cSld>
  <p:clrMapOvr>
    <a:masterClrMapping/>
  </p:clrMapOvr>
  <p:transition>
    <p:dissolv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803303"/>
      </p:ext>
    </p:extLst>
  </p:cSld>
  <p:clrMapOvr>
    <a:masterClrMapping/>
  </p:clrMapOvr>
  <p:transition>
    <p:dissolv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056871"/>
      </p:ext>
    </p:extLst>
  </p:cSld>
  <p:clrMapOvr>
    <a:masterClrMapping/>
  </p:clrMapOvr>
  <p:transition>
    <p:dissolv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434316"/>
      </p:ext>
    </p:extLst>
  </p:cSld>
  <p:clrMapOvr>
    <a:masterClrMapping/>
  </p:clrMapOvr>
  <p:transition>
    <p:dissolv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723246"/>
      </p:ext>
    </p:extLst>
  </p:cSld>
  <p:clrMapOvr>
    <a:masterClrMapping/>
  </p:clrMapOvr>
  <p:transition>
    <p:dissolv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791128"/>
      </p:ext>
    </p:extLst>
  </p:cSld>
  <p:clrMapOvr>
    <a:masterClrMapping/>
  </p:clrMapOvr>
  <p:transition>
    <p:dissolv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6620"/>
      </p:ext>
    </p:extLst>
  </p:cSld>
  <p:clrMapOvr>
    <a:masterClrMapping/>
  </p:clrMapOvr>
  <p:transition>
    <p:dissolv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744674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B698-832B-4034-8D91-F16C6CF92376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4ECF4-67F6-4339-BDD8-2B91060769D2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3" name="Місце для вмісту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2" name="Місце для тексту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14" name="Місце для тексту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086193"/>
      </p:ext>
    </p:extLst>
  </p:cSld>
  <p:clrMapOvr>
    <a:masterClrMapping/>
  </p:clrMapOvr>
  <p:transition>
    <p:dissolv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800484"/>
      </p:ext>
    </p:extLst>
  </p:cSld>
  <p:clrMapOvr>
    <a:masterClrMapping/>
  </p:clrMapOvr>
  <p:transition>
    <p:dissolv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16836"/>
      </p:ext>
    </p:extLst>
  </p:cSld>
  <p:clrMapOvr>
    <a:masterClrMapping/>
  </p:clrMapOvr>
  <p:transition>
    <p:dissolv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90768202"/>
      </p:ext>
    </p:extLst>
  </p:cSld>
  <p:clrMapOvr>
    <a:masterClrMapping/>
  </p:clrMapOvr>
  <p:transition>
    <p:dissolv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137170"/>
      </p:ext>
    </p:extLst>
  </p:cSld>
  <p:clrMapOvr>
    <a:masterClrMapping/>
  </p:clrMapOvr>
  <p:transition>
    <p:dissolv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984513"/>
      </p:ext>
    </p:extLst>
  </p:cSld>
  <p:clrMapOvr>
    <a:masterClrMapping/>
  </p:clrMapOvr>
  <p:transition>
    <p:dissolv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56181"/>
      </p:ext>
    </p:extLst>
  </p:cSld>
  <p:clrMapOvr>
    <a:masterClrMapping/>
  </p:clrMapOvr>
  <p:transition>
    <p:dissolv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360147"/>
      </p:ext>
    </p:extLst>
  </p:cSld>
  <p:clrMapOvr>
    <a:masterClrMapping/>
  </p:clrMapOvr>
  <p:transition>
    <p:dissolv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392007"/>
      </p:ext>
    </p:extLst>
  </p:cSld>
  <p:clrMapOvr>
    <a:masterClrMapping/>
  </p:clrMapOvr>
  <p:transition>
    <p:dissolv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362073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6" name="Місце для дати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223B698-832B-4034-8D91-F16C6CF92376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DE4ECF4-67F6-4339-BDD8-2B91060769D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602335"/>
      </p:ext>
    </p:extLst>
  </p:cSld>
  <p:clrMapOvr>
    <a:masterClrMapping/>
  </p:clrMapOvr>
  <p:transition>
    <p:dissolv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07002"/>
      </p:ext>
    </p:extLst>
  </p:cSld>
  <p:clrMapOvr>
    <a:masterClrMapping/>
  </p:clrMapOvr>
  <p:transition>
    <p:dissolv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388353"/>
      </p:ext>
    </p:extLst>
  </p:cSld>
  <p:clrMapOvr>
    <a:masterClrMapping/>
  </p:clrMapOvr>
  <p:transition>
    <p:dissolv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475230"/>
      </p:ext>
    </p:extLst>
  </p:cSld>
  <p:clrMapOvr>
    <a:masterClrMapping/>
  </p:clrMapOvr>
  <p:transition>
    <p:dissolv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10750594"/>
      </p:ext>
    </p:extLst>
  </p:cSld>
  <p:clrMapOvr>
    <a:masterClrMapping/>
  </p:clrMapOvr>
  <p:transition>
    <p:dissolv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840929"/>
      </p:ext>
    </p:extLst>
  </p:cSld>
  <p:clrMapOvr>
    <a:masterClrMapping/>
  </p:clrMapOvr>
  <p:transition>
    <p:dissolv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394768"/>
      </p:ext>
    </p:extLst>
  </p:cSld>
  <p:clrMapOvr>
    <a:masterClrMapping/>
  </p:clrMapOvr>
  <p:transition>
    <p:dissolv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611904"/>
      </p:ext>
    </p:extLst>
  </p:cSld>
  <p:clrMapOvr>
    <a:masterClrMapping/>
  </p:clrMapOvr>
  <p:transition>
    <p:dissolv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844621"/>
      </p:ext>
    </p:extLst>
  </p:cSld>
  <p:clrMapOvr>
    <a:masterClrMapping/>
  </p:clrMapOvr>
  <p:transition>
    <p:dissolv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407596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B698-832B-4034-8D91-F16C6CF92376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4ECF4-67F6-4339-BDD8-2B91060769D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81014"/>
      </p:ext>
    </p:extLst>
  </p:cSld>
  <p:clrMapOvr>
    <a:masterClrMapping/>
  </p:clrMapOvr>
  <p:transition>
    <p:dissolv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343666"/>
      </p:ext>
    </p:extLst>
  </p:cSld>
  <p:clrMapOvr>
    <a:masterClrMapping/>
  </p:clrMapOvr>
  <p:transition>
    <p:dissolv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924728"/>
      </p:ext>
    </p:extLst>
  </p:cSld>
  <p:clrMapOvr>
    <a:masterClrMapping/>
  </p:clrMapOvr>
  <p:transition>
    <p:dissolv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160733"/>
      </p:ext>
    </p:extLst>
  </p:cSld>
  <p:clrMapOvr>
    <a:masterClrMapping/>
  </p:clrMapOvr>
  <p:transition>
    <p:dissolv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185005"/>
      </p:ext>
    </p:extLst>
  </p:cSld>
  <p:clrMapOvr>
    <a:masterClrMapping/>
  </p:clrMapOvr>
  <p:transition>
    <p:dissolv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4453817"/>
      </p:ext>
    </p:extLst>
  </p:cSld>
  <p:clrMapOvr>
    <a:masterClrMapping/>
  </p:clrMapOvr>
  <p:transition>
    <p:dissolv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56714"/>
      </p:ext>
    </p:extLst>
  </p:cSld>
  <p:clrMapOvr>
    <a:masterClrMapping/>
  </p:clrMapOvr>
  <p:transition>
    <p:dissolv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236635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 сполучна ліні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8" name="Пряма сполучна ліні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 сполучна ліні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кут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 сполучна ліні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Місце для вмісту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1" name="Місце для дати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223B698-832B-4034-8D91-F16C6CF92376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22" name="Місце для номера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DE4ECF4-67F6-4339-BDD8-2B91060769D2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Місце для нижнього колонтитула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10" name="Пряма сполучна ліні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кут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 сполучна ліні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 сполучна ліні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 сполучна ліні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Місце для дати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223B698-832B-4034-8D91-F16C6CF92376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DE4ECF4-67F6-4339-BDD8-2B91060769D2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Місце для нижнього колонтитула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 сполучна ліні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Місце для заголовка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23B698-832B-4034-8D91-F16C6CF92376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Пряма сполучна ліні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кут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 сполучна ліні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DE4ECF4-67F6-4339-BDD8-2B91060769D2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587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696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750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663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223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85306FB-36E8-4490-B11F-E531EFFEB304}" type="datetimeFigureOut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05.05.2021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861FEAD-50B9-40E8-AE16-5454F026050A}" type="slidenum">
              <a:rPr lang="uk-UA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uk-UA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770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548680"/>
            <a:ext cx="6172200" cy="1894362"/>
          </a:xfrm>
        </p:spPr>
        <p:txBody>
          <a:bodyPr/>
          <a:lstStyle/>
          <a:p>
            <a:pPr algn="ctr"/>
            <a:r>
              <a:rPr lang="uk-UA" dirty="0" smtClean="0"/>
              <a:t>Українська мова </a:t>
            </a:r>
            <a:br>
              <a:rPr lang="uk-UA" dirty="0" smtClean="0"/>
            </a:br>
            <a:r>
              <a:rPr lang="uk-UA" dirty="0" smtClean="0"/>
              <a:t>6 клас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8208912" cy="2808312"/>
          </a:xfrm>
        </p:spPr>
        <p:txBody>
          <a:bodyPr>
            <a:normAutofit/>
          </a:bodyPr>
          <a:lstStyle/>
          <a:p>
            <a:pPr algn="ctr"/>
            <a:r>
              <a:rPr lang="ru-RU" sz="5400" i="1" dirty="0"/>
              <a:t>Зворотний займенник </a:t>
            </a:r>
            <a:r>
              <a:rPr lang="ru-RU" sz="5400" i="1" u="sng" dirty="0">
                <a:solidFill>
                  <a:srgbClr val="FF0000"/>
                </a:solidFill>
              </a:rPr>
              <a:t>себе</a:t>
            </a:r>
            <a:r>
              <a:rPr lang="ru-RU" sz="5400" i="1" dirty="0"/>
              <a:t>, його відмінювання.</a:t>
            </a:r>
            <a:endParaRPr lang="uk-UA" sz="5400" i="1" dirty="0"/>
          </a:p>
        </p:txBody>
      </p:sp>
    </p:spTree>
    <p:extLst>
      <p:ext uri="{BB962C8B-B14F-4D97-AF65-F5344CB8AC3E}">
        <p14:creationId xmlns:p14="http://schemas.microsoft.com/office/powerpoint/2010/main" val="185062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Творче </a:t>
            </a:r>
            <a:r>
              <a:rPr lang="uk-UA" b="1" dirty="0" smtClean="0">
                <a:solidFill>
                  <a:srgbClr val="FF0000"/>
                </a:solidFill>
              </a:rPr>
              <a:t>завдання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85725" indent="-85725" algn="ctr">
              <a:buNone/>
              <a:tabLst>
                <a:tab pos="85725" algn="l"/>
              </a:tabLst>
            </a:pPr>
            <a:r>
              <a:rPr lang="uk-UA" sz="2800" b="1" i="1" dirty="0" smtClean="0"/>
              <a:t>Відновити прислів’я, поставивши у правильний відмінок зворотний займенник  </a:t>
            </a:r>
            <a:r>
              <a:rPr lang="uk-UA" sz="2800" b="1" i="1" u="sng" dirty="0" smtClean="0">
                <a:solidFill>
                  <a:srgbClr val="C00000"/>
                </a:solidFill>
              </a:rPr>
              <a:t>себе</a:t>
            </a:r>
            <a:r>
              <a:rPr lang="uk-UA" sz="2800" b="1" i="1" dirty="0" smtClean="0"/>
              <a:t>.</a:t>
            </a:r>
          </a:p>
          <a:p>
            <a:r>
              <a:rPr lang="uk-UA" b="1" dirty="0" smtClean="0">
                <a:solidFill>
                  <a:srgbClr val="C00000"/>
                </a:solidFill>
              </a:rPr>
              <a:t>Бери ношу по…</a:t>
            </a:r>
          </a:p>
          <a:p>
            <a:r>
              <a:rPr lang="uk-UA" b="1" dirty="0" smtClean="0">
                <a:solidFill>
                  <a:srgbClr val="C00000"/>
                </a:solidFill>
              </a:rPr>
              <a:t>Гречана каша сама… хвалить.</a:t>
            </a:r>
          </a:p>
          <a:p>
            <a:r>
              <a:rPr lang="uk-UA" b="1" dirty="0" smtClean="0">
                <a:solidFill>
                  <a:srgbClr val="C00000"/>
                </a:solidFill>
              </a:rPr>
              <a:t>Володіти …</a:t>
            </a:r>
          </a:p>
          <a:p>
            <a:r>
              <a:rPr lang="uk-UA" b="1" dirty="0" smtClean="0">
                <a:solidFill>
                  <a:srgbClr val="C00000"/>
                </a:solidFill>
              </a:rPr>
              <a:t>Узяти … в руки.</a:t>
            </a:r>
          </a:p>
          <a:p>
            <a:r>
              <a:rPr lang="uk-UA" b="1" dirty="0" smtClean="0">
                <a:solidFill>
                  <a:srgbClr val="C00000"/>
                </a:solidFill>
              </a:rPr>
              <a:t>Живуть між… , як кіт із собакою.</a:t>
            </a:r>
          </a:p>
          <a:p>
            <a:r>
              <a:rPr lang="uk-UA" b="1" dirty="0" smtClean="0">
                <a:solidFill>
                  <a:srgbClr val="C00000"/>
                </a:solidFill>
              </a:rPr>
              <a:t>Ціну … знати.</a:t>
            </a:r>
          </a:p>
          <a:p>
            <a:endParaRPr lang="uk-UA" dirty="0"/>
          </a:p>
        </p:txBody>
      </p:sp>
      <p:pic>
        <p:nvPicPr>
          <p:cNvPr id="4098" name="Picture 2" descr="C:\Users\Юрий\Desktop\Займенник\uEq-dMECY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2876" y="2796730"/>
            <a:ext cx="1001192" cy="165214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7296178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Юрий\Desktop\Займенник\uEq-dMECY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2132856"/>
            <a:ext cx="1793280" cy="295922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652216" y="620688"/>
            <a:ext cx="66642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800" b="1" dirty="0" smtClean="0">
                <a:solidFill>
                  <a:srgbClr val="C00000"/>
                </a:solidFill>
              </a:rPr>
              <a:t>Визначити  відмінок</a:t>
            </a:r>
          </a:p>
          <a:p>
            <a:endParaRPr lang="uk-UA" dirty="0"/>
          </a:p>
          <a:p>
            <a:r>
              <a:rPr lang="uk-UA" sz="3600" b="1" dirty="0" smtClean="0"/>
              <a:t>Собою  ?       Вас?</a:t>
            </a:r>
          </a:p>
          <a:p>
            <a:r>
              <a:rPr lang="uk-UA" sz="3600" b="1" dirty="0" smtClean="0"/>
              <a:t>Собі?               Вами?</a:t>
            </a:r>
          </a:p>
          <a:p>
            <a:r>
              <a:rPr lang="uk-UA" sz="3600" b="1" dirty="0" smtClean="0"/>
              <a:t>Себе?              Тобі?</a:t>
            </a:r>
          </a:p>
          <a:p>
            <a:r>
              <a:rPr lang="uk-UA" sz="3600" b="1" dirty="0" smtClean="0"/>
              <a:t>Нас?                 Тебе?</a:t>
            </a:r>
          </a:p>
          <a:p>
            <a:r>
              <a:rPr lang="uk-UA" sz="3600" b="1" dirty="0" smtClean="0"/>
              <a:t>Його?               Ними?</a:t>
            </a:r>
          </a:p>
          <a:p>
            <a:r>
              <a:rPr lang="uk-UA" sz="3600" b="1" dirty="0" smtClean="0"/>
              <a:t>Нею?                Них?</a:t>
            </a:r>
          </a:p>
          <a:p>
            <a:r>
              <a:rPr lang="uk-UA" sz="3600" b="1" dirty="0" smtClean="0"/>
              <a:t>Їй?                      Мені?</a:t>
            </a:r>
          </a:p>
        </p:txBody>
      </p:sp>
    </p:spTree>
    <p:extLst>
      <p:ext uri="{BB962C8B-B14F-4D97-AF65-F5344CB8AC3E}">
        <p14:creationId xmlns:p14="http://schemas.microsoft.com/office/powerpoint/2010/main" val="214542076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467600" cy="11430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Повторимо</a:t>
            </a:r>
            <a:endParaRPr lang="uk-UA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748419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21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332656"/>
            <a:ext cx="8765762" cy="6264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45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352928" cy="6120680"/>
          </a:xfrm>
        </p:spPr>
        <p:txBody>
          <a:bodyPr>
            <a:noAutofit/>
          </a:bodyPr>
          <a:lstStyle/>
          <a:p>
            <a:pPr algn="just"/>
            <a:r>
              <a:rPr lang="uk-UA" sz="2800" b="1" dirty="0"/>
              <a:t>Великдень – величне свято для </a:t>
            </a:r>
            <a:r>
              <a:rPr lang="uk-UA" sz="2800" b="1" u="sng" dirty="0" smtClean="0"/>
              <a:t>кожного </a:t>
            </a:r>
            <a:r>
              <a:rPr lang="uk-UA" sz="2800" b="1" dirty="0" smtClean="0"/>
              <a:t>(</a:t>
            </a:r>
            <a:r>
              <a:rPr lang="uk-UA" sz="2800" b="1" dirty="0">
                <a:solidFill>
                  <a:srgbClr val="FF0000"/>
                </a:solidFill>
              </a:rPr>
              <a:t>о</a:t>
            </a:r>
            <a:r>
              <a:rPr lang="uk-UA" sz="2800" b="1" dirty="0" smtClean="0">
                <a:solidFill>
                  <a:srgbClr val="FF0000"/>
                </a:solidFill>
              </a:rPr>
              <a:t>значальний</a:t>
            </a:r>
            <a:r>
              <a:rPr lang="uk-UA" sz="2800" b="1" dirty="0" smtClean="0"/>
              <a:t>) </a:t>
            </a:r>
            <a:r>
              <a:rPr lang="uk-UA" sz="2800" b="1" dirty="0"/>
              <a:t>із </a:t>
            </a:r>
            <a:r>
              <a:rPr lang="uk-UA" sz="2800" b="1" u="sng" dirty="0" smtClean="0"/>
              <a:t>нас</a:t>
            </a:r>
            <a:r>
              <a:rPr lang="uk-UA" sz="2800" b="1" dirty="0" smtClean="0"/>
              <a:t>(</a:t>
            </a:r>
            <a:r>
              <a:rPr lang="uk-UA" sz="2800" b="1" dirty="0" smtClean="0">
                <a:solidFill>
                  <a:srgbClr val="FF0000"/>
                </a:solidFill>
              </a:rPr>
              <a:t>особовий</a:t>
            </a:r>
            <a:r>
              <a:rPr lang="uk-UA" sz="2800" b="1" dirty="0" smtClean="0"/>
              <a:t>). </a:t>
            </a:r>
            <a:r>
              <a:rPr lang="uk-UA" sz="2800" b="1" u="sng" smtClean="0"/>
              <a:t>Моя</a:t>
            </a:r>
            <a:r>
              <a:rPr lang="uk-UA" sz="2800" b="1" smtClean="0"/>
              <a:t>(</a:t>
            </a:r>
            <a:r>
              <a:rPr lang="uk-UA" sz="2800" b="1" smtClean="0">
                <a:solidFill>
                  <a:srgbClr val="FF0000"/>
                </a:solidFill>
              </a:rPr>
              <a:t>присвійний</a:t>
            </a:r>
            <a:r>
              <a:rPr lang="uk-UA" sz="2800" b="1" smtClean="0"/>
              <a:t>) </a:t>
            </a:r>
            <a:r>
              <a:rPr lang="uk-UA" sz="2800" b="1" dirty="0"/>
              <a:t>сім’я ретельно готується. Прибираємо, печемо паски та малюємо писанки. Потім освячуємо </a:t>
            </a:r>
            <a:r>
              <a:rPr lang="uk-UA" sz="2800" b="1" u="sng" dirty="0" smtClean="0"/>
              <a:t>ці</a:t>
            </a:r>
            <a:r>
              <a:rPr lang="uk-UA" sz="2800" b="1" dirty="0" smtClean="0"/>
              <a:t>(</a:t>
            </a:r>
            <a:r>
              <a:rPr lang="uk-UA" sz="2800" b="1" dirty="0" smtClean="0">
                <a:solidFill>
                  <a:srgbClr val="FF0000"/>
                </a:solidFill>
              </a:rPr>
              <a:t>вказівний</a:t>
            </a:r>
            <a:r>
              <a:rPr lang="uk-UA" sz="2800" b="1" dirty="0" smtClean="0"/>
              <a:t>) </a:t>
            </a:r>
            <a:r>
              <a:rPr lang="uk-UA" sz="2800" b="1" dirty="0"/>
              <a:t>дари. Зранку ідемо до церкви. У </a:t>
            </a:r>
            <a:r>
              <a:rPr lang="uk-UA" sz="2800" b="1" u="sng" dirty="0" smtClean="0"/>
              <a:t>ці</a:t>
            </a:r>
            <a:r>
              <a:rPr lang="uk-UA" sz="2800" b="1" dirty="0" smtClean="0"/>
              <a:t>(</a:t>
            </a:r>
            <a:r>
              <a:rPr lang="uk-UA" sz="2800" b="1" dirty="0" smtClean="0">
                <a:solidFill>
                  <a:srgbClr val="FF0000"/>
                </a:solidFill>
              </a:rPr>
              <a:t>вказівний</a:t>
            </a:r>
            <a:r>
              <a:rPr lang="uk-UA" sz="2800" b="1" dirty="0" smtClean="0"/>
              <a:t>) </a:t>
            </a:r>
            <a:r>
              <a:rPr lang="uk-UA" sz="2800" b="1" dirty="0"/>
              <a:t>дні вітаємося словами «Христос воскрес». Цікавими є народні гуляння біля церкви. Можна побачити багатьох друзів, знайомих. Дозволяється на свята </a:t>
            </a:r>
            <a:r>
              <a:rPr lang="uk-UA" sz="2800" b="1" u="sng" dirty="0" smtClean="0"/>
              <a:t>усім</a:t>
            </a:r>
            <a:r>
              <a:rPr lang="uk-UA" sz="2800" b="1" dirty="0" smtClean="0"/>
              <a:t>(</a:t>
            </a:r>
            <a:r>
              <a:rPr lang="uk-UA" sz="2800" b="1" dirty="0" smtClean="0">
                <a:solidFill>
                  <a:srgbClr val="FF0000"/>
                </a:solidFill>
              </a:rPr>
              <a:t>означальний</a:t>
            </a:r>
            <a:r>
              <a:rPr lang="uk-UA" sz="2800" b="1" dirty="0" smtClean="0"/>
              <a:t>) </a:t>
            </a:r>
            <a:r>
              <a:rPr lang="uk-UA" sz="2800" b="1" dirty="0"/>
              <a:t>бажаючим бити у дзвони. </a:t>
            </a:r>
            <a:r>
              <a:rPr lang="uk-UA" sz="2800" b="1" u="sng" dirty="0" smtClean="0"/>
              <a:t>Їх</a:t>
            </a:r>
            <a:r>
              <a:rPr lang="uk-UA" sz="2800" b="1" dirty="0" smtClean="0"/>
              <a:t>(</a:t>
            </a:r>
            <a:r>
              <a:rPr lang="uk-UA" sz="2800" b="1" dirty="0" smtClean="0">
                <a:solidFill>
                  <a:srgbClr val="FF0000"/>
                </a:solidFill>
              </a:rPr>
              <a:t>присвійний</a:t>
            </a:r>
            <a:r>
              <a:rPr lang="uk-UA" sz="2800" b="1" dirty="0" smtClean="0"/>
              <a:t>) </a:t>
            </a:r>
            <a:r>
              <a:rPr lang="uk-UA" sz="2800" b="1" dirty="0"/>
              <a:t>відлуння довго лунає навколо.</a:t>
            </a:r>
          </a:p>
        </p:txBody>
      </p:sp>
    </p:spTree>
    <p:extLst>
      <p:ext uri="{BB962C8B-B14F-4D97-AF65-F5344CB8AC3E}">
        <p14:creationId xmlns:p14="http://schemas.microsoft.com/office/powerpoint/2010/main" val="324661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b="1" u="sng" dirty="0" smtClean="0">
                <a:solidFill>
                  <a:srgbClr val="FF0000"/>
                </a:solidFill>
              </a:rPr>
              <a:t>Хвилинка теорії</a:t>
            </a:r>
            <a:endParaRPr lang="uk-UA" b="1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uk-UA" b="1" dirty="0" smtClean="0">
                <a:solidFill>
                  <a:srgbClr val="FF0000"/>
                </a:solidFill>
              </a:rPr>
              <a:t>Особові</a:t>
            </a:r>
            <a:r>
              <a:rPr lang="uk-UA" b="1" dirty="0" smtClean="0"/>
              <a:t> </a:t>
            </a:r>
            <a:r>
              <a:rPr lang="uk-UA" b="1" dirty="0" smtClean="0">
                <a:solidFill>
                  <a:srgbClr val="FF0000"/>
                </a:solidFill>
              </a:rPr>
              <a:t>займенники вказують на осіб, істот, предмети , явища.</a:t>
            </a:r>
          </a:p>
          <a:p>
            <a:pPr>
              <a:buNone/>
            </a:pPr>
            <a:r>
              <a:rPr lang="uk-UA" sz="4000" b="1" dirty="0" smtClean="0"/>
              <a:t>Дівчина – вона</a:t>
            </a:r>
          </a:p>
          <a:p>
            <a:pPr>
              <a:buNone/>
            </a:pPr>
            <a:r>
              <a:rPr lang="uk-UA" sz="4000" b="1" dirty="0" smtClean="0"/>
              <a:t>Стілець – він</a:t>
            </a:r>
          </a:p>
          <a:p>
            <a:pPr>
              <a:buNone/>
            </a:pPr>
            <a:r>
              <a:rPr lang="uk-UA" sz="4000" b="1" dirty="0" smtClean="0"/>
              <a:t>Повітря – воно</a:t>
            </a:r>
          </a:p>
          <a:p>
            <a:pPr>
              <a:buNone/>
            </a:pPr>
            <a:r>
              <a:rPr lang="uk-UA" sz="4000" b="1" dirty="0" smtClean="0"/>
              <a:t>Олівець – він</a:t>
            </a:r>
          </a:p>
          <a:p>
            <a:pPr>
              <a:buNone/>
            </a:pPr>
            <a:r>
              <a:rPr lang="uk-UA" sz="4000" b="1" dirty="0" smtClean="0"/>
              <a:t>Знання – вони</a:t>
            </a:r>
          </a:p>
        </p:txBody>
      </p:sp>
      <p:pic>
        <p:nvPicPr>
          <p:cNvPr id="5123" name="Picture 3" descr="C:\Users\Юрий\Desktop\Займенник\uEq-dMECY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708920"/>
            <a:ext cx="1828800" cy="3017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62722807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Пригадайте!</a:t>
            </a:r>
            <a:endParaRPr lang="uk-UA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4824143"/>
              </p:ext>
            </p:extLst>
          </p:nvPr>
        </p:nvGraphicFramePr>
        <p:xfrm>
          <a:off x="1435100" y="1772813"/>
          <a:ext cx="7499349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4692"/>
                <a:gridCol w="2808312"/>
                <a:gridCol w="3426345"/>
              </a:tblGrid>
              <a:tr h="445411">
                <a:tc>
                  <a:txBody>
                    <a:bodyPr/>
                    <a:lstStyle/>
                    <a:p>
                      <a:r>
                        <a:rPr lang="uk-UA" sz="2800" b="1" dirty="0" smtClean="0">
                          <a:solidFill>
                            <a:schemeClr val="bg1"/>
                          </a:solidFill>
                        </a:rPr>
                        <a:t>Особа</a:t>
                      </a:r>
                      <a:endParaRPr lang="uk-UA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b="1" dirty="0" smtClean="0">
                          <a:solidFill>
                            <a:schemeClr val="bg1"/>
                          </a:solidFill>
                        </a:rPr>
                        <a:t>Однина</a:t>
                      </a:r>
                      <a:endParaRPr lang="uk-UA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b="1" dirty="0" smtClean="0">
                          <a:solidFill>
                            <a:schemeClr val="bg1"/>
                          </a:solidFill>
                        </a:rPr>
                        <a:t>Множина</a:t>
                      </a:r>
                      <a:endParaRPr lang="uk-UA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51597"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1</a:t>
                      </a:r>
                      <a:endParaRPr lang="uk-U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Я</a:t>
                      </a:r>
                      <a:endParaRPr lang="uk-U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МИ</a:t>
                      </a:r>
                      <a:endParaRPr lang="uk-UA" sz="2400" b="1" dirty="0"/>
                    </a:p>
                  </a:txBody>
                  <a:tcPr/>
                </a:tc>
              </a:tr>
              <a:tr h="451597"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2</a:t>
                      </a:r>
                      <a:endParaRPr lang="uk-U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ТИ</a:t>
                      </a:r>
                      <a:endParaRPr lang="uk-U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ВИ</a:t>
                      </a:r>
                      <a:endParaRPr lang="uk-UA" sz="2400" b="1" dirty="0"/>
                    </a:p>
                  </a:txBody>
                  <a:tcPr/>
                </a:tc>
              </a:tr>
              <a:tr h="451597">
                <a:tc>
                  <a:txBody>
                    <a:bodyPr/>
                    <a:lstStyle/>
                    <a:p>
                      <a:r>
                        <a:rPr lang="uk-UA" b="1" dirty="0" smtClean="0"/>
                        <a:t>3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ВІН,ВОНА,ВОНО</a:t>
                      </a:r>
                      <a:endParaRPr lang="uk-U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ВОНИ</a:t>
                      </a:r>
                      <a:endParaRPr lang="uk-UA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75656" y="4293096"/>
            <a:ext cx="73448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b="1" dirty="0" smtClean="0">
                <a:solidFill>
                  <a:srgbClr val="FF0000"/>
                </a:solidFill>
              </a:rPr>
              <a:t>Особові </a:t>
            </a:r>
            <a:r>
              <a:rPr lang="uk-UA" sz="2400" b="1" dirty="0" smtClean="0">
                <a:solidFill>
                  <a:prstClr val="black"/>
                </a:solidFill>
              </a:rPr>
              <a:t> займенники  бувають  </a:t>
            </a:r>
            <a:r>
              <a:rPr lang="uk-UA" sz="2400" b="1" dirty="0" smtClean="0">
                <a:solidFill>
                  <a:srgbClr val="7030A0"/>
                </a:solidFill>
              </a:rPr>
              <a:t>трьох</a:t>
            </a:r>
            <a:r>
              <a:rPr lang="uk-UA" sz="2400" b="1" dirty="0" smtClean="0">
                <a:solidFill>
                  <a:prstClr val="black"/>
                </a:solidFill>
              </a:rPr>
              <a:t>  осіб, </a:t>
            </a:r>
          </a:p>
          <a:p>
            <a:pPr algn="just"/>
            <a:r>
              <a:rPr lang="uk-UA" sz="2400" b="1" dirty="0" smtClean="0">
                <a:solidFill>
                  <a:prstClr val="black"/>
                </a:solidFill>
              </a:rPr>
              <a:t>змінюються за </a:t>
            </a:r>
            <a:r>
              <a:rPr lang="uk-UA" sz="2400" b="1" dirty="0" smtClean="0">
                <a:solidFill>
                  <a:srgbClr val="00B050"/>
                </a:solidFill>
              </a:rPr>
              <a:t>числами</a:t>
            </a:r>
            <a:r>
              <a:rPr lang="uk-UA" sz="2400" b="1" dirty="0" smtClean="0">
                <a:solidFill>
                  <a:prstClr val="black"/>
                </a:solidFill>
              </a:rPr>
              <a:t>, </a:t>
            </a:r>
            <a:r>
              <a:rPr lang="uk-UA" sz="2400" b="1" dirty="0" smtClean="0">
                <a:solidFill>
                  <a:schemeClr val="accent2">
                    <a:lumMod val="75000"/>
                  </a:schemeClr>
                </a:solidFill>
              </a:rPr>
              <a:t>відмінками</a:t>
            </a:r>
            <a:r>
              <a:rPr lang="uk-UA" sz="2400" b="1" dirty="0" smtClean="0">
                <a:solidFill>
                  <a:prstClr val="black"/>
                </a:solidFill>
              </a:rPr>
              <a:t>, займенник </a:t>
            </a:r>
            <a:r>
              <a:rPr lang="uk-UA" sz="2400" b="1" dirty="0" smtClean="0">
                <a:solidFill>
                  <a:srgbClr val="C00000"/>
                </a:solidFill>
              </a:rPr>
              <a:t>він</a:t>
            </a:r>
            <a:r>
              <a:rPr lang="uk-UA" sz="2400" b="1" dirty="0" smtClean="0">
                <a:solidFill>
                  <a:prstClr val="black"/>
                </a:solidFill>
              </a:rPr>
              <a:t> – за </a:t>
            </a:r>
            <a:r>
              <a:rPr lang="uk-UA" sz="2400" b="1" dirty="0" smtClean="0">
                <a:solidFill>
                  <a:schemeClr val="accent1"/>
                </a:solidFill>
              </a:rPr>
              <a:t>родами</a:t>
            </a:r>
            <a:r>
              <a:rPr lang="uk-UA" sz="2400" b="1" dirty="0" smtClean="0">
                <a:solidFill>
                  <a:prstClr val="black"/>
                </a:solidFill>
              </a:rPr>
              <a:t>.</a:t>
            </a:r>
            <a:endParaRPr lang="uk-UA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23316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Увага!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У непрямих відмінках особові займенники мають іншу основу, ніж у називному</a:t>
            </a:r>
          </a:p>
          <a:p>
            <a:endParaRPr lang="uk-UA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979712" y="2996953"/>
          <a:ext cx="6096000" cy="2992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42748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 особа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 особа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 особа</a:t>
                      </a:r>
                      <a:endParaRPr lang="uk-UA" dirty="0"/>
                    </a:p>
                  </a:txBody>
                  <a:tcPr/>
                </a:tc>
              </a:tr>
              <a:tr h="427481">
                <a:tc>
                  <a:txBody>
                    <a:bodyPr/>
                    <a:lstStyle/>
                    <a:p>
                      <a:r>
                        <a:rPr lang="uk-UA" dirty="0" smtClean="0"/>
                        <a:t>Н.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Вона</a:t>
                      </a:r>
                      <a:endParaRPr lang="uk-UA" dirty="0"/>
                    </a:p>
                  </a:txBody>
                  <a:tcPr/>
                </a:tc>
              </a:tr>
              <a:tr h="427481">
                <a:tc>
                  <a:txBody>
                    <a:bodyPr/>
                    <a:lstStyle/>
                    <a:p>
                      <a:r>
                        <a:rPr lang="uk-UA" dirty="0" smtClean="0"/>
                        <a:t>Р.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Мене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Вас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Її</a:t>
                      </a:r>
                      <a:endParaRPr lang="uk-UA" dirty="0"/>
                    </a:p>
                  </a:txBody>
                  <a:tcPr/>
                </a:tc>
              </a:tr>
              <a:tr h="427481">
                <a:tc>
                  <a:txBody>
                    <a:bodyPr/>
                    <a:lstStyle/>
                    <a:p>
                      <a:r>
                        <a:rPr lang="uk-UA" dirty="0" smtClean="0"/>
                        <a:t>Д.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Мені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Вам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Їй</a:t>
                      </a:r>
                      <a:endParaRPr lang="uk-UA" dirty="0"/>
                    </a:p>
                  </a:txBody>
                  <a:tcPr/>
                </a:tc>
              </a:tr>
              <a:tr h="427481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Зн</a:t>
                      </a:r>
                      <a:r>
                        <a:rPr lang="uk-UA" dirty="0" smtClean="0"/>
                        <a:t>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Вас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Її</a:t>
                      </a:r>
                      <a:endParaRPr lang="uk-UA" dirty="0"/>
                    </a:p>
                  </a:txBody>
                  <a:tcPr/>
                </a:tc>
              </a:tr>
              <a:tr h="427481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Ор</a:t>
                      </a:r>
                      <a:r>
                        <a:rPr lang="uk-UA" dirty="0" smtClean="0"/>
                        <a:t>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Мною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Вами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Нею</a:t>
                      </a:r>
                      <a:endParaRPr lang="uk-UA" dirty="0"/>
                    </a:p>
                  </a:txBody>
                  <a:tcPr/>
                </a:tc>
              </a:tr>
              <a:tr h="427481">
                <a:tc>
                  <a:txBody>
                    <a:bodyPr/>
                    <a:lstStyle/>
                    <a:p>
                      <a:r>
                        <a:rPr lang="uk-UA" dirty="0" smtClean="0"/>
                        <a:t>М.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( на) мені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(на) вас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( на) ній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5604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b="1" u="sng" dirty="0" smtClean="0">
                <a:solidFill>
                  <a:srgbClr val="FF0000"/>
                </a:solidFill>
              </a:rPr>
              <a:t>Увага!</a:t>
            </a:r>
            <a:endParaRPr lang="uk-UA" b="1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У займенниках </a:t>
            </a:r>
            <a:r>
              <a:rPr lang="uk-UA" dirty="0" smtClean="0">
                <a:solidFill>
                  <a:srgbClr val="FF0000"/>
                </a:solidFill>
              </a:rPr>
              <a:t>3 особи </a:t>
            </a:r>
            <a:r>
              <a:rPr lang="uk-UA" dirty="0" smtClean="0"/>
              <a:t>у формі орудного та місцевого відмінків з’являється </a:t>
            </a:r>
            <a:r>
              <a:rPr lang="uk-UA" dirty="0" smtClean="0">
                <a:solidFill>
                  <a:srgbClr val="FF0000"/>
                </a:solidFill>
              </a:rPr>
              <a:t>приставний Н.</a:t>
            </a:r>
          </a:p>
          <a:p>
            <a:r>
              <a:rPr lang="uk-UA" dirty="0" smtClean="0">
                <a:solidFill>
                  <a:srgbClr val="FF0000"/>
                </a:solidFill>
              </a:rPr>
              <a:t>Пишаюсь( вона) – </a:t>
            </a:r>
          </a:p>
          <a:p>
            <a:r>
              <a:rPr lang="uk-UA" dirty="0" smtClean="0">
                <a:solidFill>
                  <a:srgbClr val="FF0000"/>
                </a:solidFill>
              </a:rPr>
              <a:t>Насолоджуюсь ( він) –</a:t>
            </a:r>
          </a:p>
          <a:p>
            <a:r>
              <a:rPr lang="uk-UA" dirty="0" smtClean="0">
                <a:solidFill>
                  <a:srgbClr val="FF0000"/>
                </a:solidFill>
              </a:rPr>
              <a:t>На ( воно) – </a:t>
            </a:r>
          </a:p>
          <a:p>
            <a:r>
              <a:rPr lang="uk-UA" dirty="0" smtClean="0">
                <a:solidFill>
                  <a:srgbClr val="FF0000"/>
                </a:solidFill>
              </a:rPr>
              <a:t>На ( вони) – </a:t>
            </a:r>
          </a:p>
          <a:p>
            <a:pPr>
              <a:buNone/>
            </a:pP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4" name="Стрелка влево 3"/>
          <p:cNvSpPr/>
          <p:nvPr/>
        </p:nvSpPr>
        <p:spPr>
          <a:xfrm>
            <a:off x="5436096" y="306896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prstClr val="white"/>
                </a:solidFill>
              </a:rPr>
              <a:t>нею</a:t>
            </a: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5" name="Стрелка влево 4"/>
          <p:cNvSpPr/>
          <p:nvPr/>
        </p:nvSpPr>
        <p:spPr>
          <a:xfrm>
            <a:off x="5940152" y="3645024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prstClr val="white"/>
                </a:solidFill>
              </a:rPr>
              <a:t>ним</a:t>
            </a: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6" name="Стрелка влево 5"/>
          <p:cNvSpPr/>
          <p:nvPr/>
        </p:nvSpPr>
        <p:spPr>
          <a:xfrm>
            <a:off x="5076056" y="4221088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prstClr val="white"/>
                </a:solidFill>
              </a:rPr>
              <a:t>ньому</a:t>
            </a:r>
            <a:endParaRPr lang="uk-UA" dirty="0">
              <a:solidFill>
                <a:prstClr val="white"/>
              </a:solidFill>
            </a:endParaRPr>
          </a:p>
        </p:txBody>
      </p:sp>
      <p:sp>
        <p:nvSpPr>
          <p:cNvPr id="7" name="Стрелка влево 6"/>
          <p:cNvSpPr/>
          <p:nvPr/>
        </p:nvSpPr>
        <p:spPr>
          <a:xfrm>
            <a:off x="4860032" y="4797152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prstClr val="white"/>
                </a:solidFill>
              </a:rPr>
              <a:t>них</a:t>
            </a:r>
            <a:endParaRPr lang="uk-U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35235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Зворотний займенник </a:t>
            </a:r>
            <a:r>
              <a:rPr lang="uk-UA" b="1" i="1" u="sng" dirty="0" smtClean="0">
                <a:solidFill>
                  <a:srgbClr val="FF0000"/>
                </a:solidFill>
              </a:rPr>
              <a:t>себе</a:t>
            </a:r>
            <a:endParaRPr lang="uk-UA" b="1" i="1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2800" dirty="0" smtClean="0"/>
              <a:t>Зворотний займенник себе вказує на виконавця ( виконавців) дії.</a:t>
            </a:r>
          </a:p>
          <a:p>
            <a:r>
              <a:rPr lang="uk-UA" sz="2800" dirty="0" smtClean="0"/>
              <a:t>Не має форми називного відмінка.</a:t>
            </a:r>
          </a:p>
          <a:p>
            <a:r>
              <a:rPr lang="uk-UA" sz="2800" dirty="0" smtClean="0"/>
              <a:t>Виконує синтаксичну роль додатка.</a:t>
            </a:r>
            <a:endParaRPr lang="uk-UA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907704" y="3717032"/>
          <a:ext cx="324036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867"/>
                <a:gridCol w="2704493"/>
              </a:tblGrid>
              <a:tr h="365760">
                <a:tc>
                  <a:txBody>
                    <a:bodyPr/>
                    <a:lstStyle/>
                    <a:p>
                      <a:r>
                        <a:rPr lang="uk-UA" dirty="0" smtClean="0"/>
                        <a:t>Н.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</a:t>
                      </a:r>
                      <a:endParaRPr lang="uk-UA" dirty="0"/>
                    </a:p>
                  </a:txBody>
                  <a:tcPr/>
                </a:tc>
              </a:tr>
              <a:tr h="333144">
                <a:tc>
                  <a:txBody>
                    <a:bodyPr/>
                    <a:lstStyle/>
                    <a:p>
                      <a:r>
                        <a:rPr lang="uk-UA" dirty="0" smtClean="0"/>
                        <a:t>Р.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Себе</a:t>
                      </a:r>
                      <a:endParaRPr lang="uk-UA" dirty="0"/>
                    </a:p>
                  </a:txBody>
                  <a:tcPr/>
                </a:tc>
              </a:tr>
              <a:tr h="333144">
                <a:tc>
                  <a:txBody>
                    <a:bodyPr/>
                    <a:lstStyle/>
                    <a:p>
                      <a:r>
                        <a:rPr lang="uk-UA" dirty="0" smtClean="0"/>
                        <a:t>Д.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Собі</a:t>
                      </a:r>
                      <a:endParaRPr lang="uk-UA" dirty="0"/>
                    </a:p>
                  </a:txBody>
                  <a:tcPr/>
                </a:tc>
              </a:tr>
              <a:tr h="333144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Зн</a:t>
                      </a:r>
                      <a:r>
                        <a:rPr lang="uk-UA" dirty="0" smtClean="0"/>
                        <a:t>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Себе</a:t>
                      </a:r>
                      <a:endParaRPr lang="uk-UA" dirty="0"/>
                    </a:p>
                  </a:txBody>
                  <a:tcPr/>
                </a:tc>
              </a:tr>
              <a:tr h="333144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Ор</a:t>
                      </a:r>
                      <a:r>
                        <a:rPr lang="uk-UA" dirty="0" smtClean="0"/>
                        <a:t>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Собою</a:t>
                      </a:r>
                      <a:endParaRPr lang="uk-UA" dirty="0"/>
                    </a:p>
                  </a:txBody>
                  <a:tcPr/>
                </a:tc>
              </a:tr>
              <a:tr h="278497">
                <a:tc>
                  <a:txBody>
                    <a:bodyPr/>
                    <a:lstStyle/>
                    <a:p>
                      <a:r>
                        <a:rPr lang="uk-UA" dirty="0" smtClean="0"/>
                        <a:t>М.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( на) собі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01658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Вишукана">
  <a:themeElements>
    <a:clrScheme name="Ості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Вишукана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ишукана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116</TotalTime>
  <Words>367</Words>
  <Application>Microsoft Office PowerPoint</Application>
  <PresentationFormat>Экран (4:3)</PresentationFormat>
  <Paragraphs>98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Вишукана</vt:lpstr>
      <vt:lpstr>Солнцестояние</vt:lpstr>
      <vt:lpstr>1_Солнцестояние</vt:lpstr>
      <vt:lpstr>2_Солнцестояние</vt:lpstr>
      <vt:lpstr>3_Солнцестояние</vt:lpstr>
      <vt:lpstr>4_Солнцестояние</vt:lpstr>
      <vt:lpstr>5_Солнцестояние</vt:lpstr>
      <vt:lpstr>Українська мова  6 клас </vt:lpstr>
      <vt:lpstr>Повторимо</vt:lpstr>
      <vt:lpstr>Презентация PowerPoint</vt:lpstr>
      <vt:lpstr>Презентация PowerPoint</vt:lpstr>
      <vt:lpstr>Хвилинка теорії</vt:lpstr>
      <vt:lpstr>Пригадайте!</vt:lpstr>
      <vt:lpstr>Увага!</vt:lpstr>
      <vt:lpstr>Увага!</vt:lpstr>
      <vt:lpstr>Зворотний займенник себе</vt:lpstr>
      <vt:lpstr>Творче завдання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Українська мова  6 клас</dc:title>
  <dc:creator>RePack by Diakov</dc:creator>
  <cp:lastModifiedBy>Светлана</cp:lastModifiedBy>
  <cp:revision>21</cp:revision>
  <dcterms:created xsi:type="dcterms:W3CDTF">2020-04-15T15:35:42Z</dcterms:created>
  <dcterms:modified xsi:type="dcterms:W3CDTF">2021-05-05T05:28:36Z</dcterms:modified>
</cp:coreProperties>
</file>