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4" r:id="rId4"/>
    <p:sldId id="263" r:id="rId5"/>
    <p:sldId id="262" r:id="rId6"/>
    <p:sldId id="266" r:id="rId7"/>
    <p:sldId id="261" r:id="rId8"/>
    <p:sldId id="260" r:id="rId9"/>
    <p:sldId id="259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3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0BF6C00-E575-45C6-8BBE-58406B51F603}" type="datetimeFigureOut">
              <a:rPr lang="ru-RU" smtClean="0"/>
              <a:t>17.12.2021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FD40A59-BFE1-4225-A8A2-4945F24F1DF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3548" y="689501"/>
            <a:ext cx="77048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i="0" dirty="0" err="1" smtClean="0">
                <a:solidFill>
                  <a:srgbClr val="FF0000"/>
                </a:solidFill>
                <a:effectLst/>
                <a:latin typeface="lato"/>
              </a:rPr>
              <a:t>Відокремлення</a:t>
            </a:r>
            <a:r>
              <a:rPr lang="ru-RU" sz="4400" b="1" i="0" dirty="0" smtClean="0">
                <a:solidFill>
                  <a:srgbClr val="FF0000"/>
                </a:solidFill>
                <a:effectLst/>
                <a:latin typeface="lato"/>
              </a:rPr>
              <a:t> </a:t>
            </a:r>
            <a:r>
              <a:rPr lang="ru-RU" sz="4400" b="1" i="0" dirty="0" err="1" smtClean="0">
                <a:solidFill>
                  <a:srgbClr val="FF0000"/>
                </a:solidFill>
                <a:effectLst/>
                <a:latin typeface="lato"/>
              </a:rPr>
              <a:t>додатків</a:t>
            </a:r>
            <a:r>
              <a:rPr lang="ru-RU" sz="4400" b="1" i="0" dirty="0" smtClean="0">
                <a:solidFill>
                  <a:srgbClr val="FF0000"/>
                </a:solidFill>
                <a:effectLst/>
                <a:latin typeface="lato"/>
              </a:rPr>
              <a:t>. </a:t>
            </a:r>
          </a:p>
          <a:p>
            <a:pPr algn="ctr"/>
            <a:r>
              <a:rPr lang="ru-RU" sz="4400" b="1" i="0" dirty="0" smtClean="0">
                <a:solidFill>
                  <a:srgbClr val="FF0000"/>
                </a:solidFill>
                <a:effectLst/>
                <a:latin typeface="lato"/>
              </a:rPr>
              <a:t>Тренувальні вправи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136051"/>
            <a:ext cx="2727176" cy="365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704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96752"/>
            <a:ext cx="2873901" cy="3851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32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424936" cy="630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1.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 Відокремлюватися  можуть: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підмет, присудок, обставина;               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Б   додаток, означення, обставина;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підмет, присудок, означення;               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Г   підмет, додаток, обставина.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2.Яким відокремленим членом речення є виділені в реченні слова?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Тут, під кронами білих розпашілих каштанів, причаїлися  наші, 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/>
                <a:ea typeface="Times New Roman"/>
                <a:cs typeface="Times New Roman"/>
              </a:rPr>
              <a:t>повні щастя,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літа.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Відокремлене означення;                      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   відокремлена уточнююча обставина;  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відокремлений додаток;                       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Г   відокремлена прикладка.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3.Укажіть речення, у якому відокремлене означення виражене дієприкметниковим зворотом.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Зачаровані подорожні сиділи й мовчали.        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   Оповитий тишею степ дихав пахощами росяних трав.  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імлистій далині, осяяні срібним промінням місячним, стояли широкі лани золотого жита та пшениці.  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   А он старе Монастирище, колись козацькеє село.</a:t>
            </a: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09587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84976" cy="642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4. Укажіть речення з відокремленим додатком.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Нікого тут нема, крім мене й господині.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   Польова  билина, вона не призвичаєна до густої  садової  тіні.  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Гей, був у Січі старий козак, на прізвище  Чалий.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   І от тепер, ставши начальником, він раптом заспівав  отакої.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b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5.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Відокремленими називаються члени речення, які: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виділяються  за  змістом та інтонаційно;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   указують  на того,  до кого  звернено  мовлення;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передають ставлення мовця до висловленого;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   відносяться до одного й того самого слова в реченні й відповідають  на  одне й те саме питання.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effectLst/>
              <a:latin typeface="Times New Roman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6.   Укажіть речення, у якому відокремлена обставина виражена дієприслівниковим зворотом(роз</a:t>
            </a:r>
            <a:r>
              <a:rPr lang="uk-UA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ділові знаки пропущено)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   </a:t>
            </a:r>
            <a:r>
              <a:rPr lang="ru-RU" b="1" dirty="0" err="1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А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пісня  наростаючи  пливла над берегом.      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Б   Жінка  йде  поволі  й  трохи  зігнувшись.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В   І я зими крутий  долаю  норов  обличчя підставляючи  вітрам.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Г   Дівчата  зачіпали Миколу  жартуючи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  <a:cs typeface="Times New Roman"/>
              </a:rPr>
              <a:t> а він усе стояв  похнюпившись.  </a:t>
            </a:r>
            <a:endParaRPr lang="ru-RU" b="1" dirty="0" smtClean="0">
              <a:effectLst/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6176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8712968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7.Укажіть речення, у якому  відокремлене означення не  виділяється комами </a:t>
            </a:r>
            <a:endParaRPr lang="ru-RU" sz="1600" b="1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i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(розділові знаки пропущено).</a:t>
            </a:r>
            <a:endParaRPr lang="ru-RU" sz="1600" b="1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  Осяяний сонцем перед нами розкрився зовсім новий світ.    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Б Стоять налиті сонцем дні.    </a:t>
            </a:r>
            <a:endParaRPr lang="ru-RU" sz="1600" b="1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 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В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небі чистім і прозорім сонце сяє.        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Г А сонце тепле і ласкаве спинило погляд на землі.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8. Яким  відокремленим членом речення є виділене слово в реченні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Дарунок його, 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замість захоплення й </a:t>
            </a: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подяки</a:t>
            </a: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, викликав лише глумливу гримасу </a:t>
            </a:r>
            <a:r>
              <a:rPr lang="ru-RU" sz="1600" b="1" dirty="0" err="1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вуст</a:t>
            </a: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А відокремленим додатком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Б відокремленим означенням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 відокремленою  прикладкою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Г відокремленою обставиною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9.</a:t>
            </a: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 якому реченні є дієприкметниковий   зворот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А Там, на рівному  березі  невеликої  повноводної  річки  Почайни,  виднілося чимале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селище.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Б В імлистій  долині, осяяній срібним промінням  місячним, стояли  широкі лани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золотого жита та пшениці.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В Непроглядний гай стоїть тихий та спокійний, темний та свіжий.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Г Зашуміла вода на низині, шукаючи виходу.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Д Вогка земля мліла в гарячому  золоті сонячного  проміння,  вільна від  тіней і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холодків.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uk-UA" sz="16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effectLst/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87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548680"/>
            <a:ext cx="8712968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10. Не відокремлюється означення в реченні (розділові знаки вилучено)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 Ганна з її охотою до роботи безпосередністю щирістю та привітністю теж якось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одразу сподобалася своїм новим знайомим.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 На голій одполірованій морозом до блиску шматині землі розпросторився  калачик.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Покинута людьми на довгі дні дорога помирає в бур’яні.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 Досвітні огні переможні урочі прорізали темряву ночі.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 Наляканий громовицею тихенько заіржав кінь.</a:t>
            </a:r>
          </a:p>
          <a:p>
            <a:pPr algn="just"/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11. Відокремлений додаток є в усіх реченнях, окрім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 На світі усе знайдеш, крім рідної матері.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Б Старий зараз ніякої роботи не визнає, окрім пасіки.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 Незважаючи на спеку й духоту, косарі співали косарських пісень.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 Вустя  нічого не  бачила,  крім  отих  невидних  струмків.</a:t>
            </a:r>
          </a:p>
          <a:p>
            <a:pPr algn="just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 Там, замість життя, в теплеє  літечко терен зацвів.</a:t>
            </a:r>
          </a:p>
          <a:p>
            <a:pPr algn="just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12. Відокремлюється означення у всіх реченнях, окрім (деякі розділові знаки опущено)</a:t>
            </a: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Біліє розквітла гречка де-не-де підсинена волошками та ще зжовтіла від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суріпки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а над нею, а в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ній 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зрідка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прокочується  бджолиний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звук.</a:t>
            </a: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 „Запам’ятайте, – говорив учитель, – Вітчизна починається з берізки посадженої своїми руками, з прозорої водиці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струмочка, що протікає поруч із вашим домом”.</a:t>
            </a: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Картоплі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пояс густі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непролазні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 Оповитий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тишею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степ дихав 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пахощами  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росяних трав.</a:t>
            </a:r>
          </a:p>
          <a:p>
            <a:pPr lvl="0" algn="just"/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 Намита сонцем і вітрами хлюпоче веслами весна.</a:t>
            </a:r>
          </a:p>
          <a:p>
            <a:pPr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56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812862"/>
              </p:ext>
            </p:extLst>
          </p:nvPr>
        </p:nvGraphicFramePr>
        <p:xfrm>
          <a:off x="723528" y="855822"/>
          <a:ext cx="7840960" cy="3154680"/>
        </p:xfrm>
        <a:graphic>
          <a:graphicData uri="http://schemas.openxmlformats.org/drawingml/2006/table">
            <a:tbl>
              <a:tblPr firstRow="1" firstCol="1" bandRow="1"/>
              <a:tblGrid>
                <a:gridCol w="2227204"/>
                <a:gridCol w="5613756"/>
              </a:tblGrid>
              <a:tr h="1107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відокремлений додаток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відокремлена обставина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відокремлене означення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   Сумно і мовчки тоді похилилася квітка, листям своїм тремтячи в передсмертнім конанні.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   І пахне раннім сонцем і медком земля, легким серпанком оповита.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   І сон мене так ніжно обійма, що, окрім сну, не хочеться нічого.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   Вже й молодик ішов за гору, та зачепивсь за осокір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71600" y="18864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1.Установіть відповідність між реченням і другорядним членом у ньому.</a:t>
            </a:r>
            <a:endParaRPr lang="ru-RU" dirty="0"/>
          </a:p>
        </p:txBody>
      </p:sp>
      <p:pic>
        <p:nvPicPr>
          <p:cNvPr id="4098" name="Picture 2" descr="Картинки про школу и класс. Классные и простые рисунк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149080"/>
            <a:ext cx="2779068" cy="2084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762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2.Установіть відповідність між реченням і другорядним членом у ньому.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726355"/>
              </p:ext>
            </p:extLst>
          </p:nvPr>
        </p:nvGraphicFramePr>
        <p:xfrm>
          <a:off x="611560" y="764704"/>
          <a:ext cx="7632848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2827424"/>
                <a:gridCol w="4805424"/>
              </a:tblGrid>
              <a:tr h="1066800">
                <a:tc>
                  <a:txBody>
                    <a:bodyPr/>
                    <a:lstStyle/>
                    <a:p>
                      <a:pPr marL="90170" indent="-9017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1 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відокремлений додаток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відокремлене означення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24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відокремлена </a:t>
                      </a: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обставина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   Спить вітер на колінах у беріз, окутаних у молоко туману.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   Лев упав і довго, лежачи, стогнав.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 Здається, вогнем чудесним сяють зорі з дніпровських круч.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  Не маю іншого тепла,  окрім отчого краю.</a:t>
                      </a:r>
                      <a:endParaRPr lang="ru-RU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Картинки про школу и класс. Классные и простые рисунки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221088"/>
            <a:ext cx="2635052" cy="1976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16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Установіть відповідність між відокремленим членом речення та прикладом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означення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обставина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 додаток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  Як любити, мій козаче, твої чорні брови,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Твої очі, що неначе золоті підкови.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  Він так і залишив квітку разом із густим кущиком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трави в її зеленому храмі, обережно обкосивши, пішов далі.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 Але він тримався, щоб не збити з неї росички, не  зняти дорогої  краси, дарованої природою.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  Крім цмину піскового, на Україні ще поширені  цмин   щитоносний, який зростає на приморських пісках  Азовського та Чорного морів і цмин   запашний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9804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0424" y="764704"/>
            <a:ext cx="871296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4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Установіть відповідність між відокремленим членом речення та прикладом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 означення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обставина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додаток</a:t>
            </a:r>
          </a:p>
          <a:p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Найславніші були Золоті ворота з південного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заходу, збудовані з каміння та цегли  й  покриті золотою бляхою.</a:t>
            </a:r>
          </a:p>
          <a:p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Б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 я не знаю нічого ніжного, окрім  берези.</a:t>
            </a:r>
          </a:p>
          <a:p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i="0" dirty="0" smtClean="0"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Чайки рушили від Січі й розбіглись аж до плавнів,  укривши широкий Дніпро червоними козацькими жупанами.</a:t>
            </a:r>
          </a:p>
          <a:p>
            <a:endParaRPr lang="uk-UA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Г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Навкруги чорне  страшне море, безодня води і гніву.</a:t>
            </a:r>
            <a:r>
              <a:rPr lang="uk-UA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9555163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54</TotalTime>
  <Words>461</Words>
  <Application>Microsoft Office PowerPoint</Application>
  <PresentationFormat>Экран (4:3)</PresentationFormat>
  <Paragraphs>123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Светлана</cp:lastModifiedBy>
  <cp:revision>11</cp:revision>
  <dcterms:created xsi:type="dcterms:W3CDTF">2021-04-24T10:19:05Z</dcterms:created>
  <dcterms:modified xsi:type="dcterms:W3CDTF">2021-12-17T15:22:47Z</dcterms:modified>
</cp:coreProperties>
</file>