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  <p:sldMasterId id="2147483712" r:id="rId4"/>
    <p:sldMasterId id="2147483732" r:id="rId5"/>
    <p:sldMasterId id="2147483752" r:id="rId6"/>
    <p:sldMasterId id="2147483772" r:id="rId7"/>
  </p:sldMasterIdLst>
  <p:sldIdLst>
    <p:sldId id="267" r:id="rId8"/>
    <p:sldId id="258" r:id="rId9"/>
    <p:sldId id="271" r:id="rId10"/>
    <p:sldId id="270" r:id="rId11"/>
    <p:sldId id="272" r:id="rId12"/>
    <p:sldId id="273" r:id="rId13"/>
    <p:sldId id="274" r:id="rId14"/>
    <p:sldId id="259" r:id="rId15"/>
    <p:sldId id="260" r:id="rId16"/>
    <p:sldId id="261" r:id="rId17"/>
    <p:sldId id="262" r:id="rId18"/>
    <p:sldId id="263" r:id="rId19"/>
    <p:sldId id="275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00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358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480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06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922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443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216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77569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255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00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110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881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382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159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850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769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78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8388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6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25860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40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733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451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9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01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37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6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1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5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3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6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6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2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42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047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45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85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5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51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4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8527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7845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60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36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95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80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94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6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46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61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52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07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22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90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29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32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3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99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412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8722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66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75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23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15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01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28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280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0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7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59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3697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40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74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17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97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24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82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86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914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35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50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48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00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6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45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651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00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1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7468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91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607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688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0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8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047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6531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6676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2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2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991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28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694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731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668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893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47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412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52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9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1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3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4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5B106E36-FD25-4E2D-B0AA-010F637433A0}" type="datetimeFigureOut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17.12.2021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725C68B6-61C2-468F-89AB-4B9F7531AA68}" type="slidenum">
              <a:rPr lang="ru-RU" smtClean="0">
                <a:solidFill>
                  <a:srgbClr val="629D7D">
                    <a:lumMod val="50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629D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4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Відмінювання кількісних числівників</a:t>
            </a:r>
            <a:endParaRPr lang="ru-RU" sz="5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3240360" cy="31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78571"/>
            <a:ext cx="746760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Зверни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увагу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780928"/>
            <a:ext cx="8219256" cy="3609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 </a:t>
            </a:r>
            <a:r>
              <a:rPr lang="ru-RU" sz="3600" b="1" dirty="0" err="1" smtClean="0">
                <a:solidFill>
                  <a:srgbClr val="FF0000"/>
                </a:solidFill>
              </a:rPr>
              <a:t>Зн.в</a:t>
            </a:r>
            <a:r>
              <a:rPr lang="ru-RU" sz="3600" b="1" dirty="0" smtClean="0">
                <a:solidFill>
                  <a:srgbClr val="FF0000"/>
                </a:solidFill>
              </a:rPr>
              <a:t>. = Н.в., </a:t>
            </a:r>
            <a:r>
              <a:rPr lang="ru-RU" sz="3600" b="1" dirty="0" err="1" smtClean="0"/>
              <a:t>якщо</a:t>
            </a:r>
            <a:r>
              <a:rPr lang="ru-RU" sz="3600" b="1" dirty="0" smtClean="0"/>
              <a:t> </a:t>
            </a:r>
            <a:r>
              <a:rPr lang="uk-UA" sz="3600" b="1" dirty="0" smtClean="0"/>
              <a:t>неістота (</a:t>
            </a:r>
            <a:r>
              <a:rPr lang="uk-UA" sz="3600" b="1" dirty="0" smtClean="0">
                <a:solidFill>
                  <a:srgbClr val="00B050"/>
                </a:solidFill>
              </a:rPr>
              <a:t>побачив </a:t>
            </a:r>
            <a:r>
              <a:rPr lang="uk-UA" sz="3600" b="1" dirty="0" smtClean="0">
                <a:solidFill>
                  <a:srgbClr val="FF0000"/>
                </a:solidFill>
              </a:rPr>
              <a:t>сім</a:t>
            </a:r>
            <a:r>
              <a:rPr lang="uk-UA" sz="3600" b="1" dirty="0" smtClean="0">
                <a:solidFill>
                  <a:srgbClr val="00B050"/>
                </a:solidFill>
              </a:rPr>
              <a:t> столів</a:t>
            </a:r>
            <a:r>
              <a:rPr lang="uk-UA" sz="3600" b="1" dirty="0" smtClean="0"/>
              <a:t>)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У </a:t>
            </a:r>
            <a:r>
              <a:rPr lang="uk-UA" sz="3600" b="1" dirty="0" err="1" smtClean="0">
                <a:solidFill>
                  <a:srgbClr val="FF0000"/>
                </a:solidFill>
              </a:rPr>
              <a:t>Зн.в.=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</a:rPr>
              <a:t>Р.в</a:t>
            </a:r>
            <a:r>
              <a:rPr lang="uk-UA" sz="3600" b="1" dirty="0" smtClean="0">
                <a:solidFill>
                  <a:srgbClr val="FF0000"/>
                </a:solidFill>
              </a:rPr>
              <a:t>., </a:t>
            </a:r>
            <a:r>
              <a:rPr lang="uk-UA" sz="3600" b="1" dirty="0" smtClean="0"/>
              <a:t>якщо істота (</a:t>
            </a:r>
            <a:r>
              <a:rPr lang="uk-UA" sz="3600" b="1" dirty="0" smtClean="0">
                <a:solidFill>
                  <a:srgbClr val="00B050"/>
                </a:solidFill>
              </a:rPr>
              <a:t>побачив </a:t>
            </a:r>
            <a:r>
              <a:rPr lang="uk-UA" sz="3600" b="1" dirty="0" smtClean="0">
                <a:solidFill>
                  <a:srgbClr val="FF0000"/>
                </a:solidFill>
              </a:rPr>
              <a:t>сімох</a:t>
            </a:r>
            <a:r>
              <a:rPr lang="uk-UA" sz="3600" b="1" dirty="0" smtClean="0">
                <a:solidFill>
                  <a:srgbClr val="00B050"/>
                </a:solidFill>
              </a:rPr>
              <a:t> однокласників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4" name="Picture 2" descr="Мультипликация Смайлик Вопросы - Бесплатное изображение на Pixabay">
            <a:extLst>
              <a:ext uri="{FF2B5EF4-FFF2-40B4-BE49-F238E27FC236}">
                <a16:creationId xmlns:a16="http://schemas.microsoft.com/office/drawing/2014/main" xmlns="" id="{D5886234-0BD5-4248-89E6-C20D58E50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808312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190378" cy="215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Відмінювання складних </a:t>
            </a:r>
            <a:r>
              <a:rPr lang="uk-UA" b="1" dirty="0" err="1" smtClean="0">
                <a:solidFill>
                  <a:srgbClr val="C00000"/>
                </a:solidFill>
              </a:rPr>
              <a:t>числівників-</a:t>
            </a:r>
            <a:r>
              <a:rPr lang="uk-UA" b="1" dirty="0" smtClean="0">
                <a:solidFill>
                  <a:srgbClr val="C00000"/>
                </a:solidFill>
              </a:rPr>
              <a:t> назв десятків та сотень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Desktop\шестдеся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921198" cy="4321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Числівники 40, 90, 100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873752"/>
          </a:xfrm>
        </p:spPr>
        <p:txBody>
          <a:bodyPr/>
          <a:lstStyle/>
          <a:p>
            <a:r>
              <a:rPr lang="uk-UA" sz="4000" b="1" dirty="0" smtClean="0"/>
              <a:t>В усіх відмінках (крім </a:t>
            </a:r>
            <a:r>
              <a:rPr lang="uk-UA" sz="4000" b="1" dirty="0" err="1" smtClean="0"/>
              <a:t>Н.в</a:t>
            </a:r>
            <a:r>
              <a:rPr lang="uk-UA" sz="4000" b="1" dirty="0" smtClean="0"/>
              <a:t>. та </a:t>
            </a:r>
            <a:r>
              <a:rPr lang="uk-UA" sz="4000" b="1" dirty="0" err="1" smtClean="0"/>
              <a:t>Зн.в</a:t>
            </a:r>
            <a:r>
              <a:rPr lang="uk-UA" sz="4000" b="1" dirty="0" smtClean="0"/>
              <a:t>.) мають закінчення –</a:t>
            </a:r>
            <a:r>
              <a:rPr lang="uk-UA" sz="6000" b="1" dirty="0" smtClean="0">
                <a:solidFill>
                  <a:srgbClr val="C00000"/>
                </a:solidFill>
              </a:rPr>
              <a:t>а.</a:t>
            </a:r>
            <a:r>
              <a:rPr lang="uk-UA" sz="4000" b="1" dirty="0" smtClean="0"/>
              <a:t> 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</a:t>
            </a:r>
            <a:r>
              <a:rPr lang="uk-UA" b="1" dirty="0" smtClean="0"/>
              <a:t>Провідміняй усно числівники сорок, дев'яносто, сто.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Значение числа 40 | Helperia.ru | Яндекс Дзен">
            <a:extLst>
              <a:ext uri="{FF2B5EF4-FFF2-40B4-BE49-F238E27FC236}">
                <a16:creationId xmlns:a16="http://schemas.microsoft.com/office/drawing/2014/main" xmlns="" id="{7ED2E5B5-3871-4958-A1CF-AC7D1CC85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5570">
            <a:off x="252042" y="4680307"/>
            <a:ext cx="2524125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90 — девяносто. натуральное четное число. регулярное число (число ...">
            <a:extLst>
              <a:ext uri="{FF2B5EF4-FFF2-40B4-BE49-F238E27FC236}">
                <a16:creationId xmlns:a16="http://schemas.microsoft.com/office/drawing/2014/main" xmlns="" id="{9F773BFF-23D5-469D-A67A-6BEA3089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639">
            <a:off x="3705935" y="4692069"/>
            <a:ext cx="2075756" cy="148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100 Number PNG Transparent Images Free Download">
            <a:extLst>
              <a:ext uri="{FF2B5EF4-FFF2-40B4-BE49-F238E27FC236}">
                <a16:creationId xmlns:a16="http://schemas.microsoft.com/office/drawing/2014/main" xmlns="" id="{333B8FB3-018F-4396-A164-AD5DD0600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991">
            <a:off x="6179060" y="4126958"/>
            <a:ext cx="2805810" cy="13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0360499-8CBB-4278-B6EA-92D955F82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99559"/>
              </p:ext>
            </p:extLst>
          </p:nvPr>
        </p:nvGraphicFramePr>
        <p:xfrm>
          <a:off x="292647" y="1224068"/>
          <a:ext cx="8352928" cy="337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372">
                  <a:extLst>
                    <a:ext uri="{9D8B030D-6E8A-4147-A177-3AD203B41FA5}">
                      <a16:colId xmlns:a16="http://schemas.microsoft.com/office/drawing/2014/main" xmlns="" val="810629626"/>
                    </a:ext>
                  </a:extLst>
                </a:gridCol>
                <a:gridCol w="1926123">
                  <a:extLst>
                    <a:ext uri="{9D8B030D-6E8A-4147-A177-3AD203B41FA5}">
                      <a16:colId xmlns:a16="http://schemas.microsoft.com/office/drawing/2014/main" xmlns="" val="3077147615"/>
                    </a:ext>
                  </a:extLst>
                </a:gridCol>
                <a:gridCol w="2654853">
                  <a:extLst>
                    <a:ext uri="{9D8B030D-6E8A-4147-A177-3AD203B41FA5}">
                      <a16:colId xmlns:a16="http://schemas.microsoft.com/office/drawing/2014/main" xmlns="" val="1008794368"/>
                    </a:ext>
                  </a:extLst>
                </a:gridCol>
                <a:gridCol w="2567580">
                  <a:extLst>
                    <a:ext uri="{9D8B030D-6E8A-4147-A177-3AD203B41FA5}">
                      <a16:colId xmlns:a16="http://schemas.microsoft.com/office/drawing/2014/main" xmlns="" val="3666553370"/>
                    </a:ext>
                  </a:extLst>
                </a:gridCol>
              </a:tblGrid>
              <a:tr h="361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Відмінок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64904265"/>
                  </a:ext>
                </a:extLst>
              </a:tr>
              <a:tr h="1697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Давальний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Знахідний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Орудний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Місцевий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 скількох?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ьма,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ьома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ьма,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ьома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</a:t>
                      </a:r>
                      <a:r>
                        <a:rPr lang="uk-UA" sz="18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сімдесят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119927"/>
                  </a:ext>
                </a:extLst>
              </a:tr>
            </a:tbl>
          </a:graphicData>
        </a:graphic>
      </p:graphicFrame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2BC025D2-64F7-4E7A-86C5-D73ACCB0BF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61381" y="4501452"/>
            <a:ext cx="113730" cy="149226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FE528666-1C00-4358-B70B-65B1CCE08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696" y="4481870"/>
            <a:ext cx="165100" cy="14922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xmlns="" id="{360F329E-752B-46CD-8D0E-91819E3B2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6453" y="4545168"/>
            <a:ext cx="123825" cy="14922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953B1633-A92D-474C-B82D-C09599A41E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5816" y="4528350"/>
            <a:ext cx="165100" cy="14922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8A26DFE-3089-4C5A-A672-6355E74C6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88640"/>
            <a:ext cx="80648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числівниках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 десятками </a:t>
            </a:r>
            <a:r>
              <a:rPr lang="uk-UA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мінюється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alt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altLang="ru-RU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63B9B81-E6D9-4ECB-B84D-0510CF13B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3729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171FD1BC-15F0-4DA9-93CC-3584FD49F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34988"/>
            <a:ext cx="766834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Зверни увагу!  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П’ят</a:t>
            </a:r>
            <a:r>
              <a:rPr lang="uk-UA" alt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десяти</a:t>
            </a:r>
            <a:r>
              <a:rPr lang="uk-UA" alt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сім</a:t>
            </a:r>
            <a:r>
              <a:rPr lang="uk-UA" altLang="ru-RU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uk-UA" alt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десяти</a:t>
            </a:r>
            <a:endParaRPr lang="uk-UA" altLang="ru-RU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290" name="Picture 2" descr="50 лучших приложений 2016 года по версии TIME">
            <a:extLst>
              <a:ext uri="{FF2B5EF4-FFF2-40B4-BE49-F238E27FC236}">
                <a16:creationId xmlns:a16="http://schemas.microsoft.com/office/drawing/2014/main" xmlns="" id="{FC9A3319-65B7-4959-9518-9AB0AFFB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334">
            <a:off x="5145268" y="4463402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Відмінювання дробових числівників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Чисельник (перша частина) </a:t>
            </a:r>
            <a:r>
              <a:rPr lang="uk-UA" sz="4000" b="1" dirty="0" err="1" smtClean="0">
                <a:solidFill>
                  <a:srgbClr val="00B050"/>
                </a:solidFill>
              </a:rPr>
              <a:t>відмін.як</a:t>
            </a:r>
            <a:r>
              <a:rPr lang="uk-UA" sz="4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</a:rPr>
              <a:t>кількісний</a:t>
            </a:r>
            <a:r>
              <a:rPr lang="uk-UA" sz="4000" b="1" dirty="0" smtClean="0">
                <a:solidFill>
                  <a:srgbClr val="00B050"/>
                </a:solidFill>
              </a:rPr>
              <a:t> числівник, а </a:t>
            </a:r>
            <a:r>
              <a:rPr lang="uk-UA" sz="4000" b="1" dirty="0" err="1" smtClean="0">
                <a:solidFill>
                  <a:srgbClr val="00B050"/>
                </a:solidFill>
              </a:rPr>
              <a:t>знаменник-</a:t>
            </a:r>
            <a:r>
              <a:rPr lang="uk-UA" sz="4000" b="1" dirty="0" smtClean="0">
                <a:solidFill>
                  <a:srgbClr val="00B050"/>
                </a:solidFill>
              </a:rPr>
              <a:t> як </a:t>
            </a:r>
            <a:r>
              <a:rPr lang="uk-UA" sz="4000" b="1" dirty="0" smtClean="0">
                <a:solidFill>
                  <a:srgbClr val="C00000"/>
                </a:solidFill>
              </a:rPr>
              <a:t>порядковий</a:t>
            </a:r>
            <a:r>
              <a:rPr lang="uk-UA" sz="4000" b="1" dirty="0" smtClean="0">
                <a:solidFill>
                  <a:srgbClr val="00B050"/>
                </a:solidFill>
              </a:rPr>
              <a:t>. </a:t>
            </a:r>
          </a:p>
          <a:p>
            <a:pPr algn="ctr">
              <a:buNone/>
            </a:pPr>
            <a:r>
              <a:rPr lang="uk-UA" b="1" dirty="0" smtClean="0"/>
              <a:t>Усно провідміняй числівник дві третіх.</a:t>
            </a:r>
          </a:p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Числівники </a:t>
            </a:r>
            <a:r>
              <a:rPr lang="uk-UA" sz="3600" b="1" i="1" dirty="0" smtClean="0"/>
              <a:t>півтора, півтори, півтораста </a:t>
            </a:r>
            <a:r>
              <a:rPr lang="uk-UA" sz="3600" b="1" dirty="0" smtClean="0">
                <a:solidFill>
                  <a:srgbClr val="C00000"/>
                </a:solidFill>
              </a:rPr>
              <a:t>не</a:t>
            </a: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</a:rPr>
              <a:t>відмінюються</a:t>
            </a:r>
            <a:r>
              <a:rPr lang="uk-UA" sz="3600" b="1" dirty="0" smtClean="0">
                <a:solidFill>
                  <a:srgbClr val="00B050"/>
                </a:solidFill>
              </a:rPr>
              <a:t>! Півтораста воїнів.</a:t>
            </a:r>
          </a:p>
          <a:p>
            <a:pPr algn="ctr">
              <a:buNone/>
            </a:pPr>
            <a:r>
              <a:rPr lang="uk-UA" sz="36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Відмінювання збірних числівників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/>
              <a:t>Збірні числівники </a:t>
            </a:r>
            <a:r>
              <a:rPr lang="uk-UA" b="1" i="1" dirty="0" smtClean="0"/>
              <a:t>двоє, троє, четверо</a:t>
            </a:r>
            <a:r>
              <a:rPr lang="uk-UA" b="1" dirty="0" smtClean="0"/>
              <a:t> і подібні в непрямих відмінках </a:t>
            </a:r>
            <a:r>
              <a:rPr lang="uk-UA" b="1" dirty="0" smtClean="0">
                <a:solidFill>
                  <a:srgbClr val="FF0000"/>
                </a:solidFill>
              </a:rPr>
              <a:t>мають форми кількісних числівників два, три, чотири:</a:t>
            </a:r>
          </a:p>
          <a:p>
            <a:pPr algn="ctr">
              <a:buNone/>
            </a:pPr>
            <a:r>
              <a:rPr lang="uk-UA" b="1" dirty="0" smtClean="0"/>
              <a:t>Два </a:t>
            </a:r>
            <a:r>
              <a:rPr lang="uk-UA" b="1" dirty="0" err="1" smtClean="0"/>
              <a:t>хлопчики-</a:t>
            </a:r>
            <a:r>
              <a:rPr lang="uk-UA" b="1" dirty="0" smtClean="0"/>
              <a:t> двох хлопчиків</a:t>
            </a:r>
          </a:p>
          <a:p>
            <a:pPr algn="ctr">
              <a:buNone/>
            </a:pPr>
            <a:r>
              <a:rPr lang="uk-UA" b="1" dirty="0" smtClean="0"/>
              <a:t>Двоє </a:t>
            </a:r>
            <a:r>
              <a:rPr lang="uk-UA" b="1" dirty="0" err="1" smtClean="0"/>
              <a:t>хлопчиків-</a:t>
            </a:r>
            <a:r>
              <a:rPr lang="uk-UA" b="1" dirty="0" smtClean="0"/>
              <a:t> двох хлопчиків.</a:t>
            </a:r>
          </a:p>
          <a:p>
            <a:pPr algn="ctr"/>
            <a:endParaRPr lang="uk-UA" b="1" dirty="0" smtClean="0"/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Збірні </a:t>
            </a:r>
            <a:r>
              <a:rPr lang="uk-UA" b="1" i="1" dirty="0" smtClean="0">
                <a:solidFill>
                  <a:srgbClr val="FF0000"/>
                </a:solidFill>
              </a:rPr>
              <a:t>обидва, обидві </a:t>
            </a:r>
            <a:r>
              <a:rPr lang="uk-UA" b="1" dirty="0" smtClean="0">
                <a:solidFill>
                  <a:srgbClr val="FF0000"/>
                </a:solidFill>
              </a:rPr>
              <a:t>відмін. як </a:t>
            </a:r>
            <a:r>
              <a:rPr lang="uk-UA" b="1" i="1" dirty="0" smtClean="0">
                <a:solidFill>
                  <a:srgbClr val="FF0000"/>
                </a:solidFill>
              </a:rPr>
              <a:t>два.</a:t>
            </a:r>
          </a:p>
          <a:p>
            <a:pPr algn="ctr">
              <a:buNone/>
            </a:pPr>
            <a:r>
              <a:rPr lang="uk-UA" b="1" i="1" dirty="0" smtClean="0"/>
              <a:t>Два </a:t>
            </a:r>
            <a:r>
              <a:rPr lang="uk-UA" b="1" i="1" dirty="0" err="1" smtClean="0"/>
              <a:t>хлопчики-</a:t>
            </a:r>
            <a:r>
              <a:rPr lang="uk-UA" b="1" i="1" dirty="0" smtClean="0"/>
              <a:t> двох хлопчиків.</a:t>
            </a:r>
          </a:p>
          <a:p>
            <a:pPr algn="ctr">
              <a:buNone/>
            </a:pPr>
            <a:r>
              <a:rPr lang="uk-UA" b="1" i="1" dirty="0" smtClean="0"/>
              <a:t>Обидва </a:t>
            </a:r>
            <a:r>
              <a:rPr lang="uk-UA" b="1" i="1" dirty="0" err="1" smtClean="0"/>
              <a:t>хлопчики-</a:t>
            </a:r>
            <a:r>
              <a:rPr lang="uk-UA" b="1" i="1" dirty="0" smtClean="0"/>
              <a:t> </a:t>
            </a:r>
            <a:r>
              <a:rPr lang="uk-UA" b="1" i="1" dirty="0" err="1" smtClean="0"/>
              <a:t>обидвох</a:t>
            </a:r>
            <a:r>
              <a:rPr lang="uk-UA" b="1" i="1" dirty="0" smtClean="0"/>
              <a:t> хлопчиків.</a:t>
            </a:r>
          </a:p>
          <a:p>
            <a:pPr algn="ctr">
              <a:buNone/>
            </a:pPr>
            <a:r>
              <a:rPr lang="uk-UA" b="1" i="1" dirty="0" smtClean="0"/>
              <a:t>Дві </a:t>
            </a:r>
            <a:r>
              <a:rPr lang="uk-UA" b="1" i="1" dirty="0" err="1" smtClean="0"/>
              <a:t>дівчинки-</a:t>
            </a:r>
            <a:r>
              <a:rPr lang="uk-UA" b="1" i="1" dirty="0" smtClean="0"/>
              <a:t> двох дівчинок.</a:t>
            </a:r>
          </a:p>
          <a:p>
            <a:pPr algn="ctr">
              <a:buNone/>
            </a:pPr>
            <a:r>
              <a:rPr lang="uk-UA" b="1" i="1" dirty="0" smtClean="0"/>
              <a:t>Обидві </a:t>
            </a:r>
            <a:r>
              <a:rPr lang="uk-UA" b="1" i="1" dirty="0" err="1" smtClean="0"/>
              <a:t>дівчинки-</a:t>
            </a:r>
            <a:r>
              <a:rPr lang="uk-UA" b="1" i="1" dirty="0" smtClean="0"/>
              <a:t> </a:t>
            </a:r>
            <a:r>
              <a:rPr lang="uk-UA" b="1" i="1" dirty="0" err="1" smtClean="0"/>
              <a:t>обидвох</a:t>
            </a:r>
            <a:r>
              <a:rPr lang="uk-UA" b="1" i="1" dirty="0" smtClean="0"/>
              <a:t> дівчинок.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Відмінювання складених числівників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306488" cy="4572000"/>
          </a:xfrm>
        </p:spPr>
        <p:txBody>
          <a:bodyPr/>
          <a:lstStyle/>
          <a:p>
            <a:r>
              <a:rPr lang="uk-UA" b="1" dirty="0" err="1" smtClean="0"/>
              <a:t>Н.в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Р.в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Д.в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Зн.в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Ор.в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М.в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691680" y="1556792"/>
            <a:ext cx="5616624" cy="4572000"/>
          </a:xfrm>
        </p:spPr>
        <p:txBody>
          <a:bodyPr/>
          <a:lstStyle/>
          <a:p>
            <a:r>
              <a:rPr lang="uk-UA" b="1" dirty="0" smtClean="0"/>
              <a:t>Двісті три</a:t>
            </a:r>
          </a:p>
          <a:p>
            <a:r>
              <a:rPr lang="uk-UA" b="1" dirty="0" smtClean="0"/>
              <a:t>Двохсот трьох</a:t>
            </a:r>
          </a:p>
          <a:p>
            <a:r>
              <a:rPr lang="uk-UA" b="1" dirty="0" smtClean="0"/>
              <a:t>Двомстам трьом</a:t>
            </a:r>
          </a:p>
          <a:p>
            <a:r>
              <a:rPr lang="uk-UA" b="1" dirty="0" smtClean="0"/>
              <a:t>Двісті три, двохсот трьох</a:t>
            </a:r>
          </a:p>
          <a:p>
            <a:r>
              <a:rPr lang="uk-UA" b="1" dirty="0" smtClean="0"/>
              <a:t>Двомастами трьома</a:t>
            </a:r>
          </a:p>
          <a:p>
            <a:r>
              <a:rPr lang="uk-UA" b="1" dirty="0" smtClean="0"/>
              <a:t>На двохстах трьох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1830338" cy="17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Повтори!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3600" b="1" dirty="0" err="1" smtClean="0"/>
              <a:t>Числівник-</a:t>
            </a:r>
            <a:r>
              <a:rPr lang="uk-UA" sz="3600" b="1" dirty="0" smtClean="0"/>
              <a:t> це…</a:t>
            </a:r>
          </a:p>
          <a:p>
            <a:r>
              <a:rPr lang="uk-UA" sz="3600" b="1" dirty="0" smtClean="0"/>
              <a:t>За значенням числівники поділяють на…</a:t>
            </a:r>
          </a:p>
          <a:p>
            <a:r>
              <a:rPr lang="uk-UA" sz="3600" b="1" dirty="0" smtClean="0"/>
              <a:t>За будовою числівники поділяють на…</a:t>
            </a:r>
          </a:p>
          <a:p>
            <a:r>
              <a:rPr lang="uk-UA" sz="3600" b="1" dirty="0" smtClean="0"/>
              <a:t>Назви морфологічні ознаки кількісних числівників.</a:t>
            </a:r>
          </a:p>
          <a:p>
            <a:r>
              <a:rPr lang="uk-UA" sz="3600" b="1" dirty="0" smtClean="0"/>
              <a:t>Назви відмінки. 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795DCCE-6143-472F-BEA5-0D4C7ADE2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40096"/>
              </p:ext>
            </p:extLst>
          </p:nvPr>
        </p:nvGraphicFramePr>
        <p:xfrm>
          <a:off x="251520" y="548680"/>
          <a:ext cx="8424936" cy="36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3946099834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xmlns="" val="257098961"/>
                    </a:ext>
                  </a:extLst>
                </a:gridCol>
              </a:tblGrid>
              <a:tr h="489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Відмінок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4057890"/>
                  </a:ext>
                </a:extLst>
              </a:tr>
              <a:tr h="3182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Називний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Родовий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Давальний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Знахідний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Орудний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Місцевий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 скількох?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скількома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078063"/>
                  </a:ext>
                </a:extLst>
              </a:tr>
            </a:tbl>
          </a:graphicData>
        </a:graphic>
      </p:graphicFrame>
      <p:pic>
        <p:nvPicPr>
          <p:cNvPr id="7170" name="Picture 2" descr="Какое должно получится число под знаком вопроса? - Страница 2 из 2 ...">
            <a:extLst>
              <a:ext uri="{FF2B5EF4-FFF2-40B4-BE49-F238E27FC236}">
                <a16:creationId xmlns:a16="http://schemas.microsoft.com/office/drawing/2014/main" xmlns="" id="{EF243D24-CC8E-4D7E-9714-A68DCD1D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532881" cy="2818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8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E1FBCA1-6801-4EDD-8576-D206216D5815}"/>
              </a:ext>
            </a:extLst>
          </p:cNvPr>
          <p:cNvSpPr/>
          <p:nvPr/>
        </p:nvSpPr>
        <p:spPr>
          <a:xfrm>
            <a:off x="4680012" y="404664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+ 18 = 41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84 - 45 = 39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 + 12 = 46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70 - 10 = 60.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3"/>
            <a:ext cx="2304256" cy="226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0C590-B484-4A1D-BC0C-5731F2FD6993}"/>
              </a:ext>
            </a:extLst>
          </p:cNvPr>
          <p:cNvSpPr/>
          <p:nvPr/>
        </p:nvSpPr>
        <p:spPr>
          <a:xfrm>
            <a:off x="179512" y="227483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вісімнадцять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сорок один.</a:t>
            </a:r>
          </a:p>
          <a:p>
            <a:pPr defTabSz="457200"/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вісімдесяти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відняти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сорок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4572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сорок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457200"/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сімдесяти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відняти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десять –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шістдесят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ВИЗНАННЯ БЕЗХАЗЯЙНОЇ ДОРОГИ ОБ'ЄКТОМ КОМУНАЛЬНОЇ ВЛАСНОСТІ ...">
            <a:extLst>
              <a:ext uri="{FF2B5EF4-FFF2-40B4-BE49-F238E27FC236}">
                <a16:creationId xmlns:a16="http://schemas.microsoft.com/office/drawing/2014/main" xmlns="" id="{AA9C0C1A-EA18-4097-8385-85583090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779755" cy="2274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0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9E7A684-94B0-4B18-89F4-0B65CBEF6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29359"/>
              </p:ext>
            </p:extLst>
          </p:nvPr>
        </p:nvGraphicFramePr>
        <p:xfrm>
          <a:off x="341269" y="1264786"/>
          <a:ext cx="8208912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960">
                  <a:extLst>
                    <a:ext uri="{9D8B030D-6E8A-4147-A177-3AD203B41FA5}">
                      <a16:colId xmlns:a16="http://schemas.microsoft.com/office/drawing/2014/main" xmlns="" val="2597605204"/>
                    </a:ext>
                  </a:extLst>
                </a:gridCol>
                <a:gridCol w="1730754">
                  <a:extLst>
                    <a:ext uri="{9D8B030D-6E8A-4147-A177-3AD203B41FA5}">
                      <a16:colId xmlns:a16="http://schemas.microsoft.com/office/drawing/2014/main" xmlns="" val="1148096565"/>
                    </a:ext>
                  </a:extLst>
                </a:gridCol>
                <a:gridCol w="1721772">
                  <a:extLst>
                    <a:ext uri="{9D8B030D-6E8A-4147-A177-3AD203B41FA5}">
                      <a16:colId xmlns:a16="http://schemas.microsoft.com/office/drawing/2014/main" xmlns="" val="1631838887"/>
                    </a:ext>
                  </a:extLst>
                </a:gridCol>
                <a:gridCol w="1641907">
                  <a:extLst>
                    <a:ext uri="{9D8B030D-6E8A-4147-A177-3AD203B41FA5}">
                      <a16:colId xmlns:a16="http://schemas.microsoft.com/office/drawing/2014/main" xmlns="" val="2704521701"/>
                    </a:ext>
                  </a:extLst>
                </a:gridCol>
                <a:gridCol w="1570519">
                  <a:extLst>
                    <a:ext uri="{9D8B030D-6E8A-4147-A177-3AD203B41FA5}">
                      <a16:colId xmlns:a16="http://schemas.microsoft.com/office/drawing/2014/main" xmlns="" val="1204187973"/>
                    </a:ext>
                  </a:extLst>
                </a:gridCol>
              </a:tblGrid>
              <a:tr h="2291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Відмінок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Однина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Множина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90580701"/>
                  </a:ext>
                </a:extLst>
              </a:tr>
              <a:tr h="458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Чоловічий та середній рід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Жіночий рід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336262"/>
                  </a:ext>
                </a:extLst>
              </a:tr>
              <a:tr h="1832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Називний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Давальний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Знахідний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Орудний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Місцевий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 скількох?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    одне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одного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одному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один, одне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одного, одним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одному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однім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однієї, одної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одній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одну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однією, одною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одній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одних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одним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одні, одних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одними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 одних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567689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3D494A90-1B9D-41FE-9F7E-4D1EA205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33789"/>
            <a:ext cx="76328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Числівник</a:t>
            </a: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4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один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відмінюється</a:t>
            </a:r>
            <a:r>
              <a:rPr lang="ru-RU" altLang="ru-RU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 родами, числами та </a:t>
            </a:r>
            <a:r>
              <a:rPr lang="ru-RU" altLang="ru-RU" sz="2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відмінками</a:t>
            </a:r>
            <a:endParaRPr lang="ru-RU" altLang="ru-RU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Учимся читать «Цифра 1»">
            <a:extLst>
              <a:ext uri="{FF2B5EF4-FFF2-40B4-BE49-F238E27FC236}">
                <a16:creationId xmlns:a16="http://schemas.microsoft.com/office/drawing/2014/main" xmlns="" id="{B9FDEE2E-B995-4B19-A19C-10ABDDCF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1750967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8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0D7476B-15BC-47F1-8D45-286BB07CD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49711"/>
              </p:ext>
            </p:extLst>
          </p:nvPr>
        </p:nvGraphicFramePr>
        <p:xfrm>
          <a:off x="323528" y="2060849"/>
          <a:ext cx="8208912" cy="3183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053">
                  <a:extLst>
                    <a:ext uri="{9D8B030D-6E8A-4147-A177-3AD203B41FA5}">
                      <a16:colId xmlns:a16="http://schemas.microsoft.com/office/drawing/2014/main" xmlns="" val="3093978099"/>
                    </a:ext>
                  </a:extLst>
                </a:gridCol>
                <a:gridCol w="1978934">
                  <a:extLst>
                    <a:ext uri="{9D8B030D-6E8A-4147-A177-3AD203B41FA5}">
                      <a16:colId xmlns:a16="http://schemas.microsoft.com/office/drawing/2014/main" xmlns="" val="865989647"/>
                    </a:ext>
                  </a:extLst>
                </a:gridCol>
                <a:gridCol w="1539171">
                  <a:extLst>
                    <a:ext uri="{9D8B030D-6E8A-4147-A177-3AD203B41FA5}">
                      <a16:colId xmlns:a16="http://schemas.microsoft.com/office/drawing/2014/main" xmlns="" val="804597059"/>
                    </a:ext>
                  </a:extLst>
                </a:gridCol>
                <a:gridCol w="1319289">
                  <a:extLst>
                    <a:ext uri="{9D8B030D-6E8A-4147-A177-3AD203B41FA5}">
                      <a16:colId xmlns:a16="http://schemas.microsoft.com/office/drawing/2014/main" xmlns="" val="2063512838"/>
                    </a:ext>
                  </a:extLst>
                </a:gridCol>
                <a:gridCol w="1612465">
                  <a:extLst>
                    <a:ext uri="{9D8B030D-6E8A-4147-A177-3AD203B41FA5}">
                      <a16:colId xmlns:a16="http://schemas.microsoft.com/office/drawing/2014/main" xmlns="" val="1159070978"/>
                    </a:ext>
                  </a:extLst>
                </a:gridCol>
              </a:tblGrid>
              <a:tr h="44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Відмінок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5318626"/>
                  </a:ext>
                </a:extLst>
              </a:tr>
              <a:tr h="1863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Називний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Давальний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Знахідний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Орудний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Місцевий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 скількох?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два, двох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двома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(на) двох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трьох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трьом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три, трьох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трьома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(на) трьох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чотири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чотирьох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чотирьом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чотири, чотирьох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чотирма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 чотирьох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7522327"/>
                  </a:ext>
                </a:extLst>
              </a:tr>
            </a:tbl>
          </a:graphicData>
        </a:graphic>
      </p:graphicFrame>
      <p:pic>
        <p:nvPicPr>
          <p:cNvPr id="3074" name="Picture 2" descr="число 2 характера иллюстрация штока. иллюстрации насчитывающей ...">
            <a:extLst>
              <a:ext uri="{FF2B5EF4-FFF2-40B4-BE49-F238E27FC236}">
                <a16:creationId xmlns:a16="http://schemas.microsoft.com/office/drawing/2014/main" xmlns="" id="{C38B3230-64C5-429A-BF3A-5D1B71D8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388">
            <a:off x="418269" y="126572"/>
            <a:ext cx="1260588" cy="177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01FEBA8A-7471-4CC0-B5D3-1FD6EC79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597747"/>
            <a:ext cx="83529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Числівники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два, три, </a:t>
            </a:r>
            <a:r>
              <a:rPr lang="ru-RU" alt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непрямих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відмінках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однакові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знахідного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орудного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відмінків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alt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число 3 характера иллюстрация штока. иллюстрации насчитывающей ...">
            <a:extLst>
              <a:ext uri="{FF2B5EF4-FFF2-40B4-BE49-F238E27FC236}">
                <a16:creationId xmlns:a16="http://schemas.microsoft.com/office/drawing/2014/main" xmlns="" id="{15B613E8-6756-4431-9D73-1E90AAEC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56"/>
          <a:stretch/>
        </p:blipFill>
        <p:spPr bwMode="auto">
          <a:xfrm rot="1004093">
            <a:off x="412247" y="4503946"/>
            <a:ext cx="1487337" cy="184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невник Всероссийского инклюзивного студенческого фестиваля. День ...">
            <a:extLst>
              <a:ext uri="{FF2B5EF4-FFF2-40B4-BE49-F238E27FC236}">
                <a16:creationId xmlns:a16="http://schemas.microsoft.com/office/drawing/2014/main" xmlns="" id="{4F163EB3-F441-438F-9370-8CF425EE7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535">
            <a:off x="4011095" y="4438016"/>
            <a:ext cx="1297667" cy="1739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37DADF3-4D0D-4875-BC6B-FEBF26452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83180"/>
              </p:ext>
            </p:extLst>
          </p:nvPr>
        </p:nvGraphicFramePr>
        <p:xfrm>
          <a:off x="179514" y="1916833"/>
          <a:ext cx="8568952" cy="3569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683">
                  <a:extLst>
                    <a:ext uri="{9D8B030D-6E8A-4147-A177-3AD203B41FA5}">
                      <a16:colId xmlns:a16="http://schemas.microsoft.com/office/drawing/2014/main" xmlns="" val="188257167"/>
                    </a:ext>
                  </a:extLst>
                </a:gridCol>
                <a:gridCol w="2011373">
                  <a:extLst>
                    <a:ext uri="{9D8B030D-6E8A-4147-A177-3AD203B41FA5}">
                      <a16:colId xmlns:a16="http://schemas.microsoft.com/office/drawing/2014/main" xmlns="" val="847075361"/>
                    </a:ext>
                  </a:extLst>
                </a:gridCol>
                <a:gridCol w="2194226">
                  <a:extLst>
                    <a:ext uri="{9D8B030D-6E8A-4147-A177-3AD203B41FA5}">
                      <a16:colId xmlns:a16="http://schemas.microsoft.com/office/drawing/2014/main" xmlns="" val="2914128032"/>
                    </a:ext>
                  </a:extLst>
                </a:gridCol>
                <a:gridCol w="2551670">
                  <a:extLst>
                    <a:ext uri="{9D8B030D-6E8A-4147-A177-3AD203B41FA5}">
                      <a16:colId xmlns:a16="http://schemas.microsoft.com/office/drawing/2014/main" xmlns="" val="3149374490"/>
                    </a:ext>
                  </a:extLst>
                </a:gridCol>
              </a:tblGrid>
              <a:tr h="277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Відмінок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Запитання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2890125"/>
                  </a:ext>
                </a:extLst>
              </a:tr>
              <a:tr h="1666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Родовий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Давальний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Знахідний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Орудний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Місцевий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скільки? скількох?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скількома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скількох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п’ять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п’яти, п’ятьох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п’яти, п’ятьом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п’ять, п’ятьох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п’ятьма, п’ятьома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п’яти, п’ятьох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одинадцять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одинадцяти, одинадцятьох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одинадцяти, одинадцятьом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одинадцять, одинадцятьох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одинадцятьма, одинадцятьома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(на) одинадцяти, одинадцятьох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1442990"/>
                  </a:ext>
                </a:extLst>
              </a:tr>
            </a:tbl>
          </a:graphicData>
        </a:graphic>
      </p:graphicFrame>
      <p:pic>
        <p:nvPicPr>
          <p:cNvPr id="4100" name="Picture 4" descr="Число 11 | Математика, которая мне нравится">
            <a:extLst>
              <a:ext uri="{FF2B5EF4-FFF2-40B4-BE49-F238E27FC236}">
                <a16:creationId xmlns:a16="http://schemas.microsoft.com/office/drawing/2014/main" xmlns="" id="{A011468D-444D-4566-8AC5-0B00DCE7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99">
            <a:off x="4747240" y="4070404"/>
            <a:ext cx="1282579" cy="2124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DB11961-EB57-4007-B6A8-3593F5537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17550"/>
            <a:ext cx="88569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Числівники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тридцяти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п’ятдесяти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вісімдесяти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тип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відмінювання</a:t>
            </a: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число 5 характера иллюстрация штока. иллюстрации насчитывающей ...">
            <a:extLst>
              <a:ext uri="{FF2B5EF4-FFF2-40B4-BE49-F238E27FC236}">
                <a16:creationId xmlns:a16="http://schemas.microsoft.com/office/drawing/2014/main" xmlns="" id="{1CE5C452-EC17-4525-A4CD-D5ACCDA03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9"/>
          <a:stretch/>
        </p:blipFill>
        <p:spPr bwMode="auto">
          <a:xfrm rot="20397892">
            <a:off x="3223972" y="4149601"/>
            <a:ext cx="1243509" cy="2018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4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Відмінювання числівника один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982466" cy="29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од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5924493" cy="3940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Відмінювання числівників два, три, чотири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два, три, чоти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208501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3.xml><?xml version="1.0" encoding="utf-8"?>
<a:theme xmlns:a="http://schemas.openxmlformats.org/drawingml/2006/main" name="1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4.xml><?xml version="1.0" encoding="utf-8"?>
<a:theme xmlns:a="http://schemas.openxmlformats.org/drawingml/2006/main" name="2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5.xml><?xml version="1.0" encoding="utf-8"?>
<a:theme xmlns:a="http://schemas.openxmlformats.org/drawingml/2006/main" name="3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6.xml><?xml version="1.0" encoding="utf-8"?>
<a:theme xmlns:a="http://schemas.openxmlformats.org/drawingml/2006/main" name="4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7.xml><?xml version="1.0" encoding="utf-8"?>
<a:theme xmlns:a="http://schemas.openxmlformats.org/drawingml/2006/main" name="5_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643</Words>
  <Application>Microsoft Office PowerPoint</Application>
  <PresentationFormat>Экран (4:3)</PresentationFormat>
  <Paragraphs>208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Эркер</vt:lpstr>
      <vt:lpstr>Главное мероприятие</vt:lpstr>
      <vt:lpstr>1_Главное мероприятие</vt:lpstr>
      <vt:lpstr>2_Главное мероприятие</vt:lpstr>
      <vt:lpstr>3_Главное мероприятие</vt:lpstr>
      <vt:lpstr>4_Главное мероприятие</vt:lpstr>
      <vt:lpstr>5_Главное мероприятие</vt:lpstr>
      <vt:lpstr>Відмінювання кількісних числівників</vt:lpstr>
      <vt:lpstr>Повтори!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Відмінювання числівника один</vt:lpstr>
      <vt:lpstr>Відмінювання числівників два, три, чотири</vt:lpstr>
      <vt:lpstr>Зверни увагу!</vt:lpstr>
      <vt:lpstr>Відмінювання складних числівників- назв десятків та сотень</vt:lpstr>
      <vt:lpstr>Числівники 40, 90, 100</vt:lpstr>
      <vt:lpstr>Презентация PowerPoint</vt:lpstr>
      <vt:lpstr>Відмінювання дробових числівників</vt:lpstr>
      <vt:lpstr>Відмінювання збірних числівників</vt:lpstr>
      <vt:lpstr>Відмінювання складених числівників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Відмінювання кількісних числівників</dc:title>
  <dc:creator>admin</dc:creator>
  <cp:lastModifiedBy>Светлана</cp:lastModifiedBy>
  <cp:revision>16</cp:revision>
  <dcterms:created xsi:type="dcterms:W3CDTF">2020-04-05T10:19:40Z</dcterms:created>
  <dcterms:modified xsi:type="dcterms:W3CDTF">2021-12-17T15:19:35Z</dcterms:modified>
</cp:coreProperties>
</file>