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5" r:id="rId3"/>
    <p:sldId id="2034" r:id="rId4"/>
    <p:sldId id="2035" r:id="rId5"/>
    <p:sldId id="2036" r:id="rId6"/>
    <p:sldId id="2037" r:id="rId7"/>
    <p:sldId id="2038" r:id="rId8"/>
    <p:sldId id="2039" r:id="rId9"/>
    <p:sldId id="2043" r:id="rId10"/>
    <p:sldId id="2040" r:id="rId11"/>
    <p:sldId id="2044" r:id="rId12"/>
    <p:sldId id="2045" r:id="rId13"/>
    <p:sldId id="2046" r:id="rId14"/>
    <p:sldId id="2047" r:id="rId15"/>
    <p:sldId id="2049" r:id="rId16"/>
    <p:sldId id="2048" r:id="rId17"/>
    <p:sldId id="2050" r:id="rId18"/>
    <p:sldId id="2052" r:id="rId19"/>
    <p:sldId id="2053" r:id="rId20"/>
    <p:sldId id="2058" r:id="rId21"/>
    <p:sldId id="2051" r:id="rId22"/>
    <p:sldId id="1728" r:id="rId23"/>
    <p:sldId id="259" r:id="rId24"/>
    <p:sldId id="261" r:id="rId25"/>
    <p:sldId id="304" r:id="rId2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A7DB1"/>
    <a:srgbClr val="727272"/>
    <a:srgbClr val="63A18C"/>
    <a:srgbClr val="70AD47"/>
    <a:srgbClr val="13408F"/>
    <a:srgbClr val="19426B"/>
    <a:srgbClr val="46A6EB"/>
    <a:srgbClr val="E1292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892" autoAdjust="0"/>
  </p:normalViewPr>
  <p:slideViewPr>
    <p:cSldViewPr snapToGrid="0">
      <p:cViewPr varScale="1">
        <p:scale>
          <a:sx n="83" d="100"/>
          <a:sy n="83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Реєстрація облікового запису на сервері онлайн-системи конструювання сайтів.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Вибір назви сайту та шаблону його оформлення.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Створення сторінок сайту, системи навігації.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Заповнення сторінок контентом.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8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8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Публікація сайту.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8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8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заголовок вкладки </a:t>
          </a:r>
          <a:r>
            <a:rPr lang="uk-UA" sz="2400" b="1" i="1" noProof="0" dirty="0">
              <a:solidFill>
                <a:schemeClr val="bg1"/>
              </a:solidFill>
            </a:rPr>
            <a:t>Теми</a:t>
          </a:r>
          <a:r>
            <a:rPr lang="uk-UA" sz="2400" i="1" noProof="0" dirty="0">
              <a:solidFill>
                <a:schemeClr val="bg1"/>
              </a:solidFill>
            </a:rPr>
            <a:t> в правій частині вікна.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одну із запропонованих тем  оформлення.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кольорову гаму та стиль шрифту із числа тих, які запропоновано для вибраної теми.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</dgm:pt>
  </dgm:ptLst>
  <dgm:cxnLst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5458" y="197058"/>
          <a:ext cx="903054" cy="6321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1</a:t>
          </a:r>
        </a:p>
      </dsp:txBody>
      <dsp:txXfrm rot="-5400000">
        <a:off x="0" y="377669"/>
        <a:ext cx="632138" cy="270916"/>
      </dsp:txXfrm>
    </dsp:sp>
    <dsp:sp modelId="{3F244AEF-BD16-4508-9A5A-9640B519654B}">
      <dsp:nvSpPr>
        <dsp:cNvPr id="0" name=""/>
        <dsp:cNvSpPr/>
      </dsp:nvSpPr>
      <dsp:spPr>
        <a:xfrm rot="5400000">
          <a:off x="5989588" y="-5353755"/>
          <a:ext cx="703102" cy="1141800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Реєстрація облікового запису на сервері онлайн-системи конструювання сайтів.</a:t>
          </a:r>
        </a:p>
      </dsp:txBody>
      <dsp:txXfrm rot="-5400000">
        <a:off x="632138" y="38018"/>
        <a:ext cx="11383680" cy="634456"/>
      </dsp:txXfrm>
    </dsp:sp>
    <dsp:sp modelId="{CA699784-EE11-48B7-BD5B-E6C7811778B0}">
      <dsp:nvSpPr>
        <dsp:cNvPr id="0" name=""/>
        <dsp:cNvSpPr/>
      </dsp:nvSpPr>
      <dsp:spPr>
        <a:xfrm rot="5400000">
          <a:off x="-135458" y="1058226"/>
          <a:ext cx="903054" cy="63213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2</a:t>
          </a:r>
        </a:p>
      </dsp:txBody>
      <dsp:txXfrm rot="-5400000">
        <a:off x="0" y="1238837"/>
        <a:ext cx="632138" cy="270916"/>
      </dsp:txXfrm>
    </dsp:sp>
    <dsp:sp modelId="{E5CB376A-E1F5-4E26-86CA-E248F361C893}">
      <dsp:nvSpPr>
        <dsp:cNvPr id="0" name=""/>
        <dsp:cNvSpPr/>
      </dsp:nvSpPr>
      <dsp:spPr>
        <a:xfrm rot="5400000">
          <a:off x="5979915" y="-4492741"/>
          <a:ext cx="722449" cy="1141800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Вибір назви сайту та шаблону його оформлення.</a:t>
          </a:r>
        </a:p>
      </dsp:txBody>
      <dsp:txXfrm rot="-5400000">
        <a:off x="632139" y="890302"/>
        <a:ext cx="11382736" cy="651915"/>
      </dsp:txXfrm>
    </dsp:sp>
    <dsp:sp modelId="{D547829D-0660-4ECE-8B9B-4DD150AEB617}">
      <dsp:nvSpPr>
        <dsp:cNvPr id="0" name=""/>
        <dsp:cNvSpPr/>
      </dsp:nvSpPr>
      <dsp:spPr>
        <a:xfrm rot="5400000">
          <a:off x="-135458" y="1919394"/>
          <a:ext cx="903054" cy="6321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100005"/>
        <a:ext cx="632138" cy="270916"/>
      </dsp:txXfrm>
    </dsp:sp>
    <dsp:sp modelId="{9E04A936-A0BD-4697-B593-D6F4E69814DB}">
      <dsp:nvSpPr>
        <dsp:cNvPr id="0" name=""/>
        <dsp:cNvSpPr/>
      </dsp:nvSpPr>
      <dsp:spPr>
        <a:xfrm rot="5400000">
          <a:off x="5979915" y="-3631572"/>
          <a:ext cx="722449" cy="1141800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800" i="1" kern="1200" noProof="0" dirty="0">
              <a:solidFill>
                <a:srgbClr val="002060"/>
              </a:solidFill>
            </a:rPr>
            <a:t>Створення сторінок сайту, системи навігації.</a:t>
          </a:r>
        </a:p>
      </dsp:txBody>
      <dsp:txXfrm rot="-5400000">
        <a:off x="632139" y="1751471"/>
        <a:ext cx="11382736" cy="651915"/>
      </dsp:txXfrm>
    </dsp:sp>
    <dsp:sp modelId="{52803C1C-157C-4C4C-B9E1-A477114FB6F8}">
      <dsp:nvSpPr>
        <dsp:cNvPr id="0" name=""/>
        <dsp:cNvSpPr/>
      </dsp:nvSpPr>
      <dsp:spPr>
        <a:xfrm rot="5400000">
          <a:off x="-135458" y="2780562"/>
          <a:ext cx="903054" cy="6321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4</a:t>
          </a:r>
        </a:p>
      </dsp:txBody>
      <dsp:txXfrm rot="-5400000">
        <a:off x="0" y="2961173"/>
        <a:ext cx="632138" cy="270916"/>
      </dsp:txXfrm>
    </dsp:sp>
    <dsp:sp modelId="{2DAD2266-D1F5-4340-BFC3-C47B398908AF}">
      <dsp:nvSpPr>
        <dsp:cNvPr id="0" name=""/>
        <dsp:cNvSpPr/>
      </dsp:nvSpPr>
      <dsp:spPr>
        <a:xfrm rot="5400000">
          <a:off x="5979915" y="-2770404"/>
          <a:ext cx="722449" cy="11418003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Заповнення сторінок контентом.</a:t>
          </a:r>
        </a:p>
      </dsp:txBody>
      <dsp:txXfrm rot="-5400000">
        <a:off x="632139" y="2612639"/>
        <a:ext cx="11382736" cy="651915"/>
      </dsp:txXfrm>
    </dsp:sp>
    <dsp:sp modelId="{EBD4C652-875D-4E3B-BCAE-25007D58F96A}">
      <dsp:nvSpPr>
        <dsp:cNvPr id="0" name=""/>
        <dsp:cNvSpPr/>
      </dsp:nvSpPr>
      <dsp:spPr>
        <a:xfrm rot="5400000">
          <a:off x="-135458" y="3641731"/>
          <a:ext cx="903054" cy="632138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i="1" kern="1200" noProof="0" dirty="0"/>
            <a:t>5</a:t>
          </a:r>
        </a:p>
      </dsp:txBody>
      <dsp:txXfrm rot="-5400000">
        <a:off x="0" y="3822342"/>
        <a:ext cx="632138" cy="270916"/>
      </dsp:txXfrm>
    </dsp:sp>
    <dsp:sp modelId="{BB64508B-8A65-44E4-A925-E18E98C3A57A}">
      <dsp:nvSpPr>
        <dsp:cNvPr id="0" name=""/>
        <dsp:cNvSpPr/>
      </dsp:nvSpPr>
      <dsp:spPr>
        <a:xfrm rot="5400000">
          <a:off x="5979915" y="-1909236"/>
          <a:ext cx="722449" cy="11418003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800" i="1" kern="1200" noProof="0" dirty="0">
              <a:solidFill>
                <a:schemeClr val="bg1"/>
              </a:solidFill>
            </a:rPr>
            <a:t>Публікація сайту.</a:t>
          </a:r>
        </a:p>
      </dsp:txBody>
      <dsp:txXfrm rot="-5400000">
        <a:off x="632139" y="3473807"/>
        <a:ext cx="11382736" cy="651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9230" y="244767"/>
          <a:ext cx="1128203" cy="7897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1</a:t>
          </a:r>
        </a:p>
      </dsp:txBody>
      <dsp:txXfrm rot="-5400000">
        <a:off x="1" y="470407"/>
        <a:ext cx="789742" cy="338461"/>
      </dsp:txXfrm>
    </dsp:sp>
    <dsp:sp modelId="{3F244AEF-BD16-4508-9A5A-9640B519654B}">
      <dsp:nvSpPr>
        <dsp:cNvPr id="0" name=""/>
        <dsp:cNvSpPr/>
      </dsp:nvSpPr>
      <dsp:spPr>
        <a:xfrm rot="5400000">
          <a:off x="4327902" y="-3534926"/>
          <a:ext cx="877938" cy="795425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заголовок вкладки </a:t>
          </a:r>
          <a:r>
            <a:rPr lang="uk-UA" sz="2400" b="1" i="1" kern="1200" noProof="0" dirty="0">
              <a:solidFill>
                <a:schemeClr val="bg1"/>
              </a:solidFill>
            </a:rPr>
            <a:t>Теми</a:t>
          </a:r>
          <a:r>
            <a:rPr lang="uk-UA" sz="2400" i="1" kern="1200" noProof="0" dirty="0">
              <a:solidFill>
                <a:schemeClr val="bg1"/>
              </a:solidFill>
            </a:rPr>
            <a:t> в правій частині вікна.</a:t>
          </a:r>
        </a:p>
      </dsp:txBody>
      <dsp:txXfrm rot="-5400000">
        <a:off x="789743" y="46090"/>
        <a:ext cx="7911401" cy="792224"/>
      </dsp:txXfrm>
    </dsp:sp>
    <dsp:sp modelId="{CA699784-EE11-48B7-BD5B-E6C7811778B0}">
      <dsp:nvSpPr>
        <dsp:cNvPr id="0" name=""/>
        <dsp:cNvSpPr/>
      </dsp:nvSpPr>
      <dsp:spPr>
        <a:xfrm rot="5400000">
          <a:off x="-169230" y="1272323"/>
          <a:ext cx="1128203" cy="789742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/>
            <a:t>2</a:t>
          </a:r>
        </a:p>
      </dsp:txBody>
      <dsp:txXfrm rot="-5400000">
        <a:off x="1" y="1497963"/>
        <a:ext cx="789742" cy="338461"/>
      </dsp:txXfrm>
    </dsp:sp>
    <dsp:sp modelId="{E5CB376A-E1F5-4E26-86CA-E248F361C893}">
      <dsp:nvSpPr>
        <dsp:cNvPr id="0" name=""/>
        <dsp:cNvSpPr/>
      </dsp:nvSpPr>
      <dsp:spPr>
        <a:xfrm rot="5400000">
          <a:off x="4315586" y="-2507369"/>
          <a:ext cx="902570" cy="795425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uk-UA" sz="2400" i="1" kern="1200" noProof="0" dirty="0">
              <a:solidFill>
                <a:schemeClr val="bg1"/>
              </a:solidFill>
            </a:rPr>
            <a:t>Вибрати одну із запропонованих тем  оформлення.</a:t>
          </a:r>
        </a:p>
      </dsp:txBody>
      <dsp:txXfrm rot="-5400000">
        <a:off x="789742" y="1062535"/>
        <a:ext cx="7910198" cy="814450"/>
      </dsp:txXfrm>
    </dsp:sp>
    <dsp:sp modelId="{D547829D-0660-4ECE-8B9B-4DD150AEB617}">
      <dsp:nvSpPr>
        <dsp:cNvPr id="0" name=""/>
        <dsp:cNvSpPr/>
      </dsp:nvSpPr>
      <dsp:spPr>
        <a:xfrm rot="5400000">
          <a:off x="-169230" y="2299879"/>
          <a:ext cx="1128203" cy="78974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25519"/>
        <a:ext cx="789742" cy="338461"/>
      </dsp:txXfrm>
    </dsp:sp>
    <dsp:sp modelId="{9E04A936-A0BD-4697-B593-D6F4E69814DB}">
      <dsp:nvSpPr>
        <dsp:cNvPr id="0" name=""/>
        <dsp:cNvSpPr/>
      </dsp:nvSpPr>
      <dsp:spPr>
        <a:xfrm rot="5400000">
          <a:off x="4315586" y="-1479813"/>
          <a:ext cx="902570" cy="795425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sz="2400" i="1" kern="1200" noProof="0" dirty="0">
              <a:solidFill>
                <a:srgbClr val="002060"/>
              </a:solidFill>
            </a:rPr>
            <a:t>Вибрати кольорову гаму та стиль шрифту із числа тих, які запропоновано для вибраної теми.</a:t>
          </a:r>
        </a:p>
      </dsp:txBody>
      <dsp:txXfrm rot="-5400000">
        <a:off x="789742" y="2090091"/>
        <a:ext cx="7910198" cy="814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C1D0A-B9C4-4548-91F6-1922859C24DA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CB05D-96F8-4967-8A65-A7CBBD7B18D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37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com.u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teach-inf.com.ua/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7606" r="1693" b="28148"/>
          <a:stretch/>
        </p:blipFill>
        <p:spPr>
          <a:xfrm>
            <a:off x="0" y="1"/>
            <a:ext cx="4765678" cy="389942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84424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8</a:t>
            </a:r>
            <a:endParaRPr lang="uk-UA" sz="150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3" name="Прямокутник 22">
            <a:hlinkClick r:id="rId7"/>
            <a:extLst>
              <a:ext uri="{FF2B5EF4-FFF2-40B4-BE49-F238E27FC236}">
                <a16:creationId xmlns:a16="http://schemas.microsoft.com/office/drawing/2014/main" id="{DCFE19AA-8AE1-48EF-8640-8ACBB1B6DBC8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</a:t>
            </a:r>
            <a:r>
              <a:rPr lang="en-US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</a:t>
            </a: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2F8E2CD9-1704-475F-9D3D-E540C53AF270}"/>
              </a:ext>
            </a:extLst>
          </p:cNvPr>
          <p:cNvGrpSpPr/>
          <p:nvPr userDrawn="1"/>
        </p:nvGrpSpPr>
        <p:grpSpPr>
          <a:xfrm>
            <a:off x="-15226" y="6550240"/>
            <a:ext cx="4779249" cy="307777"/>
            <a:chOff x="467543" y="6506203"/>
            <a:chExt cx="4779249" cy="30777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2646EA-9341-43F1-B97E-77C55EE97A65}"/>
                </a:ext>
              </a:extLst>
            </p:cNvPr>
            <p:cNvSpPr txBox="1"/>
            <p:nvPr/>
          </p:nvSpPr>
          <p:spPr>
            <a:xfrm>
              <a:off x="467543" y="6506203"/>
              <a:ext cx="477924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0070C0"/>
                  </a:solidFill>
                  <a:latin typeface="Comic Sans MS" panose="030F0702030302020204" pitchFamily="66" charset="0"/>
                  <a:hlinkClick r:id="rId6" tooltip="Перейти на сайт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teach-inf.com.ua</a:t>
              </a:r>
              <a:endParaRPr lang="ru-RU" sz="1400" b="1" i="1" dirty="0">
                <a:solidFill>
                  <a:srgbClr val="0070C0"/>
                </a:solidFill>
                <a:latin typeface="Comic Sans MS" panose="030F0702030302020204" pitchFamily="66" charset="0"/>
              </a:endParaRPr>
            </a:p>
          </p:txBody>
        </p:sp>
        <p:pic>
          <p:nvPicPr>
            <p:cNvPr id="24" name="Picture 3">
              <a:extLst>
                <a:ext uri="{FF2B5EF4-FFF2-40B4-BE49-F238E27FC236}">
                  <a16:creationId xmlns:a16="http://schemas.microsoft.com/office/drawing/2014/main" id="{3702A9C8-4F71-4438-94D2-8F4816210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21953" y="6552070"/>
              <a:ext cx="325911" cy="192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04.07.2021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6D66FA22-2F87-42C2-990F-50EBD4EA2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584394"/>
            <a:ext cx="7137066" cy="1801607"/>
          </a:xfrm>
        </p:spPr>
        <p:txBody>
          <a:bodyPr>
            <a:noAutofit/>
          </a:bodyPr>
          <a:lstStyle/>
          <a:p>
            <a:r>
              <a:rPr lang="uk-UA" sz="4000" dirty="0"/>
              <a:t>Автоматизовані засоби для створення та публікації веб-ресурсів</a:t>
            </a:r>
          </a:p>
        </p:txBody>
      </p:sp>
      <p:pic>
        <p:nvPicPr>
          <p:cNvPr id="9" name="Picture 2" descr="Web Design Icon - free download, PNG and vector">
            <a:extLst>
              <a:ext uri="{FF2B5EF4-FFF2-40B4-BE49-F238E27FC236}">
                <a16:creationId xmlns:a16="http://schemas.microsoft.com/office/drawing/2014/main" id="{2BF26245-BA5B-4712-AD83-97BD0EB8E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айты Google — Википедия">
            <a:extLst>
              <a:ext uri="{FF2B5EF4-FFF2-40B4-BE49-F238E27FC236}">
                <a16:creationId xmlns:a16="http://schemas.microsoft.com/office/drawing/2014/main" id="{AA658914-EE1F-410F-837F-095DAEBE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29" y="3586977"/>
            <a:ext cx="1850168" cy="24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сайту засобами онлайн-системи конструювання сайтів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A2CA25-A8B4-467B-9C4E-DB3DEEED439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вебсайту</a:t>
            </a:r>
            <a:r>
              <a:rPr lang="uk-UA" sz="2800" b="1" i="1" kern="0" dirty="0">
                <a:solidFill>
                  <a:srgbClr val="FFFFFF"/>
                </a:solidFill>
              </a:rPr>
              <a:t> засобами онлайн-системи конструювання сайтів відбувається в кілька кроків: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F3BF8939-F01C-45F8-804B-03EC1E5313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3122562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48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9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сайту засобами онлайн-системи конструювання сайтів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FE942-4FA4-489C-8A69-327026AB76B7}"/>
              </a:ext>
            </a:extLst>
          </p:cNvPr>
          <p:cNvSpPr txBox="1"/>
          <p:nvPr/>
        </p:nvSpPr>
        <p:spPr>
          <a:xfrm>
            <a:off x="72008" y="1196763"/>
            <a:ext cx="10152634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Розглянемо,  як  відбувається  процес  розробки 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вебсайту</a:t>
            </a:r>
            <a:r>
              <a:rPr lang="uk-UA" sz="2800" b="1" i="1" kern="0" dirty="0">
                <a:solidFill>
                  <a:srgbClr val="FFFFFF"/>
                </a:solidFill>
              </a:rPr>
              <a:t>  засобами, що  безкоштовно надає користувачам сервіс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Сайти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2585BA-E0BC-4930-8136-3CB92B9A5BBF}"/>
              </a:ext>
            </a:extLst>
          </p:cNvPr>
          <p:cNvSpPr txBox="1"/>
          <p:nvPr/>
        </p:nvSpPr>
        <p:spPr>
          <a:xfrm>
            <a:off x="72008" y="3159909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використання цього сервісу потрібно мати обліковий  запис </a:t>
            </a:r>
            <a:r>
              <a:rPr lang="en-US" sz="2800" b="1" i="1" kern="0" dirty="0">
                <a:solidFill>
                  <a:srgbClr val="FFFFFF"/>
                </a:solidFill>
              </a:rPr>
              <a:t>Google, </a:t>
            </a:r>
            <a:r>
              <a:rPr lang="uk-UA" sz="2800" b="1" i="1" kern="0" dirty="0">
                <a:solidFill>
                  <a:srgbClr val="FFFFFF"/>
                </a:solidFill>
              </a:rPr>
              <a:t>який ви вже створювали, працюючи з: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0CB04318-5344-4E16-A0EB-9CE5F116F872}"/>
              </a:ext>
            </a:extLst>
          </p:cNvPr>
          <p:cNvSpPr/>
          <p:nvPr/>
        </p:nvSpPr>
        <p:spPr>
          <a:xfrm>
            <a:off x="72007" y="4683949"/>
            <a:ext cx="3486202" cy="1791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Електронною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поштою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EE3DCA4-D44F-420B-B4B2-333D927B5CFB}"/>
              </a:ext>
            </a:extLst>
          </p:cNvPr>
          <p:cNvSpPr/>
          <p:nvPr/>
        </p:nvSpPr>
        <p:spPr>
          <a:xfrm>
            <a:off x="6149819" y="4683949"/>
            <a:ext cx="3858885" cy="1791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Cпільними</a:t>
            </a:r>
            <a:r>
              <a:rPr lang="uk-UA" sz="2800" b="1" i="1" kern="0" dirty="0">
                <a:solidFill>
                  <a:srgbClr val="FFFFFF"/>
                </a:solidFill>
              </a:rPr>
              <a:t> документами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13" name="Picture 2" descr="gmail, google, logo icon">
            <a:extLst>
              <a:ext uri="{FF2B5EF4-FFF2-40B4-BE49-F238E27FC236}">
                <a16:creationId xmlns:a16="http://schemas.microsoft.com/office/drawing/2014/main" id="{E9042036-DAD8-4184-94CD-3C45A3B2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09" y="4350027"/>
            <a:ext cx="2538870" cy="25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rive, google icon">
            <a:extLst>
              <a:ext uri="{FF2B5EF4-FFF2-40B4-BE49-F238E27FC236}">
                <a16:creationId xmlns:a16="http://schemas.microsoft.com/office/drawing/2014/main" id="{93B22C0B-ECDB-423A-9FE8-81EC1F9A9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18" y="4577442"/>
            <a:ext cx="2004391" cy="20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Сайты Google — Википедия">
            <a:extLst>
              <a:ext uri="{FF2B5EF4-FFF2-40B4-BE49-F238E27FC236}">
                <a16:creationId xmlns:a16="http://schemas.microsoft.com/office/drawing/2014/main" id="{8DA8A46C-3E0F-4755-B724-CED6AAC13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7517" y="1129566"/>
            <a:ext cx="1471471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88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сайту засобами онлайн-системи конструювання сайтів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26A5E1-04FC-4F4F-A1D2-15685BD201DE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сайт можна різними способами: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393646-2B48-403B-9349-9B8E3F9DFDA9}"/>
              </a:ext>
            </a:extLst>
          </p:cNvPr>
          <p:cNvSpPr txBox="1"/>
          <p:nvPr/>
        </p:nvSpPr>
        <p:spPr>
          <a:xfrm>
            <a:off x="72008" y="1805804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 вікно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Диска</a:t>
            </a:r>
            <a:r>
              <a:rPr lang="uk-UA" sz="2800" b="1" i="1" kern="0" dirty="0">
                <a:solidFill>
                  <a:srgbClr val="FFFFFF"/>
                </a:solidFill>
              </a:rPr>
              <a:t>, скориставшись вашим  обліковим  записом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, та 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Більше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Сайти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22F982-09BB-421B-958C-EE30ABD1BA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43"/>
          <a:stretch/>
        </p:blipFill>
        <p:spPr>
          <a:xfrm>
            <a:off x="1684425" y="3707140"/>
            <a:ext cx="8026480" cy="180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D2FF6DCE-0419-4539-9457-882549563286}"/>
              </a:ext>
            </a:extLst>
          </p:cNvPr>
          <p:cNvSpPr/>
          <p:nvPr/>
        </p:nvSpPr>
        <p:spPr>
          <a:xfrm>
            <a:off x="5709546" y="5057961"/>
            <a:ext cx="4001359" cy="4571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024C7671-F113-4D39-8EA3-CDAFB8A74A5E}"/>
              </a:ext>
            </a:extLst>
          </p:cNvPr>
          <p:cNvSpPr/>
          <p:nvPr/>
        </p:nvSpPr>
        <p:spPr>
          <a:xfrm rot="18900000">
            <a:off x="6818627" y="438594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1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сайту засобами онлайн-системи конструювання сайтів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Продовження…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98B5DE-10AC-48AC-A971-1B9F0257897A}"/>
              </a:ext>
            </a:extLst>
          </p:cNvPr>
          <p:cNvSpPr txBox="1"/>
          <p:nvPr/>
        </p:nvSpPr>
        <p:spPr>
          <a:xfrm>
            <a:off x="72008" y="1805804"/>
            <a:ext cx="12050142" cy="133882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Виконати вхід у сервіс </a:t>
            </a:r>
            <a:r>
              <a:rPr lang="en-US" sz="2700" b="1" i="1" kern="0" dirty="0">
                <a:solidFill>
                  <a:srgbClr val="FFFF00"/>
                </a:solidFill>
              </a:rPr>
              <a:t>Google</a:t>
            </a:r>
            <a:r>
              <a:rPr lang="en-US" sz="2700" b="1" i="1" kern="0" dirty="0">
                <a:solidFill>
                  <a:srgbClr val="FFFFFF"/>
                </a:solidFill>
              </a:rPr>
              <a:t>, </a:t>
            </a:r>
            <a:r>
              <a:rPr lang="uk-UA" sz="2700" b="1" i="1" kern="0" dirty="0">
                <a:solidFill>
                  <a:srgbClr val="FFFFFF"/>
                </a:solidFill>
              </a:rPr>
              <a:t>скориставшись вашим обліковим записом, перейти за адресою </a:t>
            </a:r>
            <a:r>
              <a:rPr lang="en-US" sz="2700" b="1" i="1" kern="0" dirty="0">
                <a:solidFill>
                  <a:srgbClr val="FFFF00"/>
                </a:solidFill>
              </a:rPr>
              <a:t>sites.google.com </a:t>
            </a:r>
            <a:r>
              <a:rPr lang="uk-UA" sz="2700" b="1" i="1" kern="0" dirty="0">
                <a:solidFill>
                  <a:srgbClr val="FFFFFF"/>
                </a:solidFill>
              </a:rPr>
              <a:t>і вибрати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Створити новий сайт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B3ED0E-A1C9-4F72-8BBB-BF3A2F3F33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002" y="3240501"/>
            <a:ext cx="9953995" cy="3294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A6202B85-9A06-4F32-B57D-FE10227184A7}"/>
              </a:ext>
            </a:extLst>
          </p:cNvPr>
          <p:cNvSpPr/>
          <p:nvPr/>
        </p:nvSpPr>
        <p:spPr>
          <a:xfrm>
            <a:off x="1738250" y="3858567"/>
            <a:ext cx="8426103" cy="20398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754A307D-7708-498D-BB78-4EF1A052F4EC}"/>
              </a:ext>
            </a:extLst>
          </p:cNvPr>
          <p:cNvSpPr/>
          <p:nvPr/>
        </p:nvSpPr>
        <p:spPr>
          <a:xfrm rot="18900000">
            <a:off x="6970675" y="3389332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78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сайту засобами онлайн-системи конструювання сайтів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9233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dirty="0">
                <a:solidFill>
                  <a:schemeClr val="bg1"/>
                </a:solidFill>
              </a:rPr>
              <a:t>Після виконання цих дій у вікні браузера буде відкрито головну сторінку вашого сайту в режимі редагування. </a:t>
            </a:r>
            <a:endParaRPr lang="uk-UA" sz="2700" b="1" i="1" kern="0" dirty="0">
              <a:solidFill>
                <a:srgbClr val="FFFFFF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93C0F1-9E38-402F-A42B-964F2123A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0"/>
          <a:stretch/>
        </p:blipFill>
        <p:spPr>
          <a:xfrm>
            <a:off x="69850" y="2206752"/>
            <a:ext cx="12050142" cy="4316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05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сайту засобами онлайн-системи конструювання сайтів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4711007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Одночасно у вікні </a:t>
            </a:r>
            <a:r>
              <a:rPr lang="en-US" sz="2800" b="1" i="1" dirty="0">
                <a:solidFill>
                  <a:srgbClr val="FFFF00"/>
                </a:solidFill>
              </a:rPr>
              <a:t>Google </a:t>
            </a:r>
            <a:r>
              <a:rPr lang="uk-UA" sz="2800" b="1" i="1" dirty="0">
                <a:solidFill>
                  <a:srgbClr val="FFFF00"/>
                </a:solidFill>
              </a:rPr>
              <a:t>Диска </a:t>
            </a:r>
            <a:r>
              <a:rPr lang="uk-UA" sz="2800" b="1" i="1" dirty="0">
                <a:solidFill>
                  <a:schemeClr val="bg1"/>
                </a:solidFill>
              </a:rPr>
              <a:t>та у вікні </a:t>
            </a:r>
            <a:r>
              <a:rPr lang="uk-UA" sz="2800" b="1" i="1" dirty="0">
                <a:solidFill>
                  <a:srgbClr val="FFFF00"/>
                </a:solidFill>
              </a:rPr>
              <a:t>Сайти</a:t>
            </a:r>
            <a:r>
              <a:rPr lang="uk-UA" sz="2800" b="1" i="1" dirty="0">
                <a:solidFill>
                  <a:schemeClr val="bg1"/>
                </a:solidFill>
              </a:rPr>
              <a:t> з’явиться ескіз  сайту  з  підписом </a:t>
            </a:r>
            <a:r>
              <a:rPr lang="uk-UA" sz="2800" b="1" i="1" dirty="0">
                <a:solidFill>
                  <a:srgbClr val="FFFF00"/>
                </a:solidFill>
              </a:rPr>
              <a:t>Сайт без  назви</a:t>
            </a:r>
            <a:r>
              <a:rPr lang="uk-UA" sz="2800" b="1" i="1" dirty="0">
                <a:solidFill>
                  <a:schemeClr val="bg1"/>
                </a:solidFill>
              </a:rPr>
              <a:t>. Подвійне клацання на цьому ескізі буде відкривати сайт у режимі редагування для подальшої роботи із сайтом.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3144F7-1817-4489-8F5F-8F8F496A0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489" y="1196763"/>
            <a:ext cx="7181503" cy="526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23CF095-687B-40DF-93EA-E9D388F47182}"/>
              </a:ext>
            </a:extLst>
          </p:cNvPr>
          <p:cNvSpPr/>
          <p:nvPr/>
        </p:nvSpPr>
        <p:spPr>
          <a:xfrm>
            <a:off x="8380210" y="3398855"/>
            <a:ext cx="3739782" cy="27004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3" name="Стрілка вліво 20">
            <a:extLst>
              <a:ext uri="{FF2B5EF4-FFF2-40B4-BE49-F238E27FC236}">
                <a16:creationId xmlns:a16="http://schemas.microsoft.com/office/drawing/2014/main" id="{B9DD11E7-78B4-401C-9605-D87524A4FCE1}"/>
              </a:ext>
            </a:extLst>
          </p:cNvPr>
          <p:cNvSpPr/>
          <p:nvPr/>
        </p:nvSpPr>
        <p:spPr>
          <a:xfrm rot="18900000">
            <a:off x="10789052" y="2834151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30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Створення сайту засобами онлайн-системи конструювання сайтів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7954B6-A95F-4C1B-92E4-E9CD24021BAC}"/>
              </a:ext>
            </a:extLst>
          </p:cNvPr>
          <p:cNvSpPr txBox="1"/>
          <p:nvPr/>
        </p:nvSpPr>
        <p:spPr>
          <a:xfrm>
            <a:off x="72008" y="1196763"/>
            <a:ext cx="800686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правій частині вікна поруч  з  головною  сторінкою  сайту розміщено  бічну  панель  з  вкладками: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83A029-D11D-4A95-BDB3-BDD66E3275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2172" y="1196763"/>
            <a:ext cx="3837820" cy="5498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BE5FD6A-CC55-4EBD-95CC-29791C6A40BF}"/>
              </a:ext>
            </a:extLst>
          </p:cNvPr>
          <p:cNvSpPr txBox="1"/>
          <p:nvPr/>
        </p:nvSpPr>
        <p:spPr>
          <a:xfrm>
            <a:off x="72008" y="4017832"/>
            <a:ext cx="8006867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Інструменти  цієї  панелі  використовуються  для  додавання, видалення та редагування сторінок, уставлення об’єктів на сторінки, вибору та змінення оформлення тощо.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FDAC296F-468A-4914-8BA2-C952DA8E4CA6}"/>
              </a:ext>
            </a:extLst>
          </p:cNvPr>
          <p:cNvSpPr/>
          <p:nvPr/>
        </p:nvSpPr>
        <p:spPr>
          <a:xfrm>
            <a:off x="72008" y="3119582"/>
            <a:ext cx="2625472" cy="799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Вставити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03AAE1E1-C59E-417C-B31A-86BB2B389CDD}"/>
              </a:ext>
            </a:extLst>
          </p:cNvPr>
          <p:cNvSpPr/>
          <p:nvPr/>
        </p:nvSpPr>
        <p:spPr>
          <a:xfrm>
            <a:off x="2762704" y="3119583"/>
            <a:ext cx="2625472" cy="799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Сторінки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15">
            <a:extLst>
              <a:ext uri="{FF2B5EF4-FFF2-40B4-BE49-F238E27FC236}">
                <a16:creationId xmlns:a16="http://schemas.microsoft.com/office/drawing/2014/main" id="{BC69E2A7-C42C-4524-963A-9D1F3CBF67BB}"/>
              </a:ext>
            </a:extLst>
          </p:cNvPr>
          <p:cNvSpPr/>
          <p:nvPr/>
        </p:nvSpPr>
        <p:spPr>
          <a:xfrm>
            <a:off x="5453403" y="3119582"/>
            <a:ext cx="2625472" cy="79927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kern="0" dirty="0">
                <a:solidFill>
                  <a:srgbClr val="FFFFFF"/>
                </a:solidFill>
              </a:rPr>
              <a:t>Теми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9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Вибір назви сайту та шаблону оформлення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Кожен сайт має назву, яка відображає його зміст або призначення. Щоб  дати  назву  новому  сайту,  її  потрібно  ввести в поле </a:t>
            </a:r>
            <a:r>
              <a:rPr lang="uk-UA" sz="2800" b="1" i="1" dirty="0">
                <a:solidFill>
                  <a:srgbClr val="FFFF00"/>
                </a:solidFill>
              </a:rPr>
              <a:t>Введіть назву сайту </a:t>
            </a:r>
            <a:r>
              <a:rPr lang="uk-UA" sz="2800" b="1" i="1" dirty="0">
                <a:solidFill>
                  <a:schemeClr val="bg1"/>
                </a:solidFill>
              </a:rPr>
              <a:t>у верхній частині заголовка сторінки. Одночасно буде змінено підпис ескізу сайту на </a:t>
            </a:r>
            <a:r>
              <a:rPr lang="en-US" sz="2800" b="1" i="1" dirty="0">
                <a:solidFill>
                  <a:srgbClr val="FFFF00"/>
                </a:solidFill>
              </a:rPr>
              <a:t>Google</a:t>
            </a:r>
            <a:r>
              <a:rPr lang="uk-UA" sz="2800" b="1" i="1" dirty="0">
                <a:solidFill>
                  <a:srgbClr val="FFFF00"/>
                </a:solidFill>
              </a:rPr>
              <a:t> Диску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65F9FE-2EA0-454A-A765-AF47F9C6E1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050" b="18651"/>
          <a:stretch/>
        </p:blipFill>
        <p:spPr>
          <a:xfrm>
            <a:off x="606439" y="3543180"/>
            <a:ext cx="10979121" cy="3048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3A62CC03-BC55-459A-8B36-6D9E91B7EE9E}"/>
              </a:ext>
            </a:extLst>
          </p:cNvPr>
          <p:cNvSpPr/>
          <p:nvPr/>
        </p:nvSpPr>
        <p:spPr>
          <a:xfrm>
            <a:off x="1154935" y="4106041"/>
            <a:ext cx="1776225" cy="5342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97A9B3FF-C6EE-46BE-A2E1-63296C9826FA}"/>
              </a:ext>
            </a:extLst>
          </p:cNvPr>
          <p:cNvSpPr/>
          <p:nvPr/>
        </p:nvSpPr>
        <p:spPr>
          <a:xfrm rot="18900000">
            <a:off x="2194945" y="3547877"/>
            <a:ext cx="1153332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7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Вибір назви сайту та шаблону оформлення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A750A-1491-4E92-AB9B-8B58BFAEF62F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Як і для документів </a:t>
            </a:r>
            <a:r>
              <a:rPr lang="en-US" sz="2800" b="1" i="1" dirty="0">
                <a:solidFill>
                  <a:schemeClr val="bg1"/>
                </a:solidFill>
              </a:rPr>
              <a:t>Google, </a:t>
            </a:r>
            <a:r>
              <a:rPr lang="uk-UA" sz="2800" b="1" i="1" dirty="0">
                <a:solidFill>
                  <a:schemeClr val="bg1"/>
                </a:solidFill>
              </a:rPr>
              <a:t>усі зміни, виконані під час редагування сайту, будуть зберігатися автоматично.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94400-C57E-4E7F-8150-99C216923611}"/>
              </a:ext>
            </a:extLst>
          </p:cNvPr>
          <p:cNvSpPr txBox="1"/>
          <p:nvPr/>
        </p:nvSpPr>
        <p:spPr>
          <a:xfrm>
            <a:off x="72008" y="2278064"/>
            <a:ext cx="874400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Для вибору шаблону оформлення сайту слід: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9E776B69-8691-4161-8E2B-3674FF1C38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7877507"/>
              </p:ext>
            </p:extLst>
          </p:nvPr>
        </p:nvGraphicFramePr>
        <p:xfrm>
          <a:off x="72008" y="3428999"/>
          <a:ext cx="8744001" cy="326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5FC59B-26C8-4D27-8E27-B225650A26A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249"/>
          <a:stretch/>
        </p:blipFill>
        <p:spPr>
          <a:xfrm>
            <a:off x="9002954" y="2278063"/>
            <a:ext cx="2996457" cy="4092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7F7EB25-D5D5-4706-A993-EE3A2CCAD59E}"/>
              </a:ext>
            </a:extLst>
          </p:cNvPr>
          <p:cNvSpPr/>
          <p:nvPr/>
        </p:nvSpPr>
        <p:spPr>
          <a:xfrm>
            <a:off x="10999470" y="2296683"/>
            <a:ext cx="999941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57331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9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9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Graphic spid="9" grpId="0" uiExpand="1">
        <p:bldSub>
          <a:bldDgm bld="one"/>
        </p:bldSub>
      </p:bldGraphic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Вибір назви сайту та шаблону оформлення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90123-FE51-4CF0-949C-FCD05B4A0B36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Можна  також  змінити вигляд  заголовка на сторінках сайту. Після наведення вказівника на заголовок з’являється панель налаштувань з командами: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8F74FF71-53BD-41AA-BD19-F989D31CF70E}"/>
              </a:ext>
            </a:extLst>
          </p:cNvPr>
          <p:cNvSpPr/>
          <p:nvPr/>
        </p:nvSpPr>
        <p:spPr>
          <a:xfrm>
            <a:off x="72007" y="2709581"/>
            <a:ext cx="5972332" cy="9977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Змінити зображення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2A78216-FB5A-4225-BD26-6B1AF98ADE85}"/>
              </a:ext>
            </a:extLst>
          </p:cNvPr>
          <p:cNvSpPr/>
          <p:nvPr/>
        </p:nvSpPr>
        <p:spPr>
          <a:xfrm>
            <a:off x="6149819" y="2709581"/>
            <a:ext cx="5972332" cy="9977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Тип верхнього колонтитула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8859008-8EC8-41CA-8D2D-BE37EBDBCF6D}"/>
              </a:ext>
            </a:extLst>
          </p:cNvPr>
          <p:cNvSpPr/>
          <p:nvPr/>
        </p:nvSpPr>
        <p:spPr>
          <a:xfrm>
            <a:off x="72007" y="3835120"/>
            <a:ext cx="5972332" cy="2446410"/>
          </a:xfrm>
          <a:prstGeom prst="rect">
            <a:avLst/>
          </a:prstGeom>
          <a:solidFill>
            <a:srgbClr val="7C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Приводить до відкриття списку зображень, які можуть бути використані в заголовку сторінки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0EF89C6-1AEC-4CC1-83C4-F014893D295D}"/>
              </a:ext>
            </a:extLst>
          </p:cNvPr>
          <p:cNvSpPr/>
          <p:nvPr/>
        </p:nvSpPr>
        <p:spPr>
          <a:xfrm>
            <a:off x="6149819" y="3835120"/>
            <a:ext cx="5972332" cy="2446410"/>
          </a:xfrm>
          <a:prstGeom prst="rect">
            <a:avLst/>
          </a:prstGeom>
          <a:solidFill>
            <a:srgbClr val="7C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вибору команди стає можливим змінення типу заголовка — Обкладинка, Великий банер, Банер або Лише заголовок.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об’єкти можна виділити на </a:t>
            </a:r>
            <a:r>
              <a:rPr lang="uk-UA" sz="2800" b="1" i="1" kern="0" dirty="0" err="1">
                <a:solidFill>
                  <a:srgbClr val="FFFFFF"/>
                </a:solidFill>
              </a:rPr>
              <a:t>вебсторінці</a:t>
            </a:r>
            <a:r>
              <a:rPr lang="uk-UA" sz="2800" b="1" i="1" kern="0" dirty="0">
                <a:solidFill>
                  <a:srgbClr val="FFFFFF"/>
                </a:solidFill>
              </a:rPr>
              <a:t>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4166" y="1805893"/>
            <a:ext cx="12047984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Який сайт вважається ергономічним?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009" y="2415023"/>
            <a:ext cx="3716220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 таке НТМL-код сторінки? Дані яких видів він містить?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30AE39-DA74-496A-860E-3E0086DCA9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596"/>
          <a:stretch/>
        </p:blipFill>
        <p:spPr>
          <a:xfrm>
            <a:off x="3938955" y="2415023"/>
            <a:ext cx="6586820" cy="360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Вибір назви сайту та шаблону оформлення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A63CD-885A-4C20-B016-8BB6ED3B8C4C}"/>
              </a:ext>
            </a:extLst>
          </p:cNvPr>
          <p:cNvSpPr txBox="1"/>
          <p:nvPr/>
        </p:nvSpPr>
        <p:spPr>
          <a:xfrm>
            <a:off x="69850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На сторінках сайту можна розмістити нижній колонтитул – </a:t>
            </a:r>
            <a:r>
              <a:rPr lang="uk-UA" sz="2800" b="1" i="1" dirty="0">
                <a:solidFill>
                  <a:srgbClr val="FFFF00"/>
                </a:solidFill>
              </a:rPr>
              <a:t>підвал</a:t>
            </a:r>
            <a:r>
              <a:rPr lang="uk-UA" sz="2800" b="1" i="1" dirty="0">
                <a:solidFill>
                  <a:schemeClr val="bg1"/>
                </a:solidFill>
              </a:rPr>
              <a:t>. Для цього потрібно підвести вказівник до нижньої межі сторінки та вибрати кнопку </a:t>
            </a:r>
            <a:r>
              <a:rPr lang="uk-UA" sz="2800" b="1" i="1" dirty="0">
                <a:solidFill>
                  <a:srgbClr val="FFFF00"/>
                </a:solidFill>
              </a:rPr>
              <a:t>Додати нижній колонтитул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3A7183-53EC-40E7-852E-BE376AA69413}"/>
              </a:ext>
            </a:extLst>
          </p:cNvPr>
          <p:cNvSpPr txBox="1"/>
          <p:nvPr/>
        </p:nvSpPr>
        <p:spPr>
          <a:xfrm>
            <a:off x="77905" y="4239284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У поле, що з’явиться, можна ввести: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89D44C-E5E1-4F85-B9CF-7D06957E3F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889" y="3195226"/>
            <a:ext cx="5178221" cy="931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55B9BA01-E105-4C84-A1BC-69A0610F04D5}"/>
              </a:ext>
            </a:extLst>
          </p:cNvPr>
          <p:cNvSpPr/>
          <p:nvPr/>
        </p:nvSpPr>
        <p:spPr>
          <a:xfrm>
            <a:off x="69850" y="4935702"/>
            <a:ext cx="3973050" cy="10463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дані розробника сайту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AA3DB286-A7A5-46AA-953D-3A322127AA13}"/>
              </a:ext>
            </a:extLst>
          </p:cNvPr>
          <p:cNvSpPr/>
          <p:nvPr/>
        </p:nvSpPr>
        <p:spPr>
          <a:xfrm>
            <a:off x="4110552" y="4935702"/>
            <a:ext cx="3973050" cy="10463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рік його створення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1CDFAD15-E588-4FE1-8F5F-BACBA85C4E48}"/>
              </a:ext>
            </a:extLst>
          </p:cNvPr>
          <p:cNvSpPr/>
          <p:nvPr/>
        </p:nvSpPr>
        <p:spPr>
          <a:xfrm>
            <a:off x="8149100" y="4935702"/>
            <a:ext cx="3973050" cy="10463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оновлення тощо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4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Вибір назви сайту та шаблону оформлення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Верхній  і нижній колонтитули будуть автоматично повторюватися на всіх сторінках сайту, лише заголовок у верхньому колонтитулі буде таким, як ім’я сторінки.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799041-B760-4CF7-A1C6-15A8773F5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423" y="2685714"/>
            <a:ext cx="9680569" cy="386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5C0E6259-4E74-4FF3-B812-440076F9F4A6}"/>
              </a:ext>
            </a:extLst>
          </p:cNvPr>
          <p:cNvSpPr/>
          <p:nvPr/>
        </p:nvSpPr>
        <p:spPr>
          <a:xfrm>
            <a:off x="2741087" y="3112107"/>
            <a:ext cx="7315316" cy="215508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EA1D8A-8988-4EF2-B0D2-C963CFD8B8CE}"/>
              </a:ext>
            </a:extLst>
          </p:cNvPr>
          <p:cNvSpPr txBox="1"/>
          <p:nvPr/>
        </p:nvSpPr>
        <p:spPr>
          <a:xfrm>
            <a:off x="72008" y="2685714"/>
            <a:ext cx="2550612" cy="954107"/>
          </a:xfrm>
          <a:prstGeom prst="wedgeRectCallout">
            <a:avLst>
              <a:gd name="adj1" fmla="val 69364"/>
              <a:gd name="adj2" fmla="val 8916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Верхній  колонтитул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62B9CC84-89E8-4B8E-9BD0-0429B0C286EB}"/>
              </a:ext>
            </a:extLst>
          </p:cNvPr>
          <p:cNvSpPr/>
          <p:nvPr/>
        </p:nvSpPr>
        <p:spPr>
          <a:xfrm>
            <a:off x="2741087" y="5661238"/>
            <a:ext cx="7315316" cy="64912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9C9B8F-B105-4F4F-913A-DEA6FE6DB060}"/>
              </a:ext>
            </a:extLst>
          </p:cNvPr>
          <p:cNvSpPr txBox="1"/>
          <p:nvPr/>
        </p:nvSpPr>
        <p:spPr>
          <a:xfrm>
            <a:off x="72008" y="4668811"/>
            <a:ext cx="2550612" cy="954107"/>
          </a:xfrm>
          <a:prstGeom prst="wedgeRectCallout">
            <a:avLst>
              <a:gd name="adj1" fmla="val 64242"/>
              <a:gd name="adj2" fmla="val 8811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Нижній  колонтитул</a:t>
            </a:r>
          </a:p>
        </p:txBody>
      </p:sp>
    </p:spTree>
    <p:extLst>
      <p:ext uri="{BB962C8B-B14F-4D97-AF65-F5344CB8AC3E}">
        <p14:creationId xmlns:p14="http://schemas.microsoft.com/office/powerpoint/2010/main" val="402221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DF8B-D596-4D61-A882-62BC753BD732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Які існують засоби автоматизованого створення сайтів? Охарактеризуйте їх.</a:t>
            </a:r>
          </a:p>
        </p:txBody>
      </p:sp>
      <p:pic>
        <p:nvPicPr>
          <p:cNvPr id="14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FEFB6BFA-99A8-406D-A28C-EA0CBD944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B55A0F-84FA-475A-A150-63F056D6840A}"/>
              </a:ext>
            </a:extLst>
          </p:cNvPr>
          <p:cNvSpPr txBox="1"/>
          <p:nvPr/>
        </p:nvSpPr>
        <p:spPr>
          <a:xfrm>
            <a:off x="70928" y="2237872"/>
            <a:ext cx="12050143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Які етапи створення </a:t>
            </a:r>
            <a:r>
              <a:rPr lang="uk-UA" sz="2800" b="1" i="1" kern="0" dirty="0" err="1">
                <a:solidFill>
                  <a:srgbClr val="002060"/>
                </a:solidFill>
              </a:rPr>
              <a:t>вебсайтів</a:t>
            </a:r>
            <a:r>
              <a:rPr lang="uk-UA" sz="2800" b="1" i="1" kern="0" dirty="0">
                <a:solidFill>
                  <a:srgbClr val="002060"/>
                </a:solidFill>
              </a:rPr>
              <a:t> засобами сервісу </a:t>
            </a:r>
            <a:r>
              <a:rPr lang="uk-UA" sz="2800" b="1" i="1" kern="0" dirty="0" err="1">
                <a:solidFill>
                  <a:srgbClr val="002060"/>
                </a:solidFill>
              </a:rPr>
              <a:t>Google</a:t>
            </a:r>
            <a:r>
              <a:rPr lang="uk-UA" sz="2800" b="1" i="1" kern="0" dirty="0">
                <a:solidFill>
                  <a:srgbClr val="002060"/>
                </a:solidFill>
              </a:rPr>
              <a:t> Сайти? Поясніть їх.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556AD2-3158-4A18-8F5A-252134B558F7}"/>
              </a:ext>
            </a:extLst>
          </p:cNvPr>
          <p:cNvSpPr txBox="1"/>
          <p:nvPr/>
        </p:nvSpPr>
        <p:spPr>
          <a:xfrm>
            <a:off x="70928" y="3290244"/>
            <a:ext cx="12050143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створити сайт і дати йому назву засобами сервісу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Сайти?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FC0916-8BED-4F91-B4A7-0C07DBDAFE7A}"/>
              </a:ext>
            </a:extLst>
          </p:cNvPr>
          <p:cNvSpPr txBox="1"/>
          <p:nvPr/>
        </p:nvSpPr>
        <p:spPr>
          <a:xfrm>
            <a:off x="70926" y="4342227"/>
            <a:ext cx="10454849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змінити верхній і нижній колонтитули на сторінці?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FF52E7-E8F2-48E1-84E2-09696863FFC2}"/>
              </a:ext>
            </a:extLst>
          </p:cNvPr>
          <p:cNvSpPr txBox="1"/>
          <p:nvPr/>
        </p:nvSpPr>
        <p:spPr>
          <a:xfrm>
            <a:off x="70928" y="5390671"/>
            <a:ext cx="1045484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вибрати тему оформлення для сайту? Значення яких властивостей можуть бути вибрані разом з темою оформлення?</a:t>
            </a:r>
          </a:p>
        </p:txBody>
      </p:sp>
    </p:spTree>
    <p:extLst>
      <p:ext uri="{BB962C8B-B14F-4D97-AF65-F5344CB8AC3E}">
        <p14:creationId xmlns:p14="http://schemas.microsoft.com/office/powerpoint/2010/main" val="110913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1"/>
            <a:ext cx="4659626" cy="5347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4.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10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-1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13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1"/>
            <a:ext cx="4659626" cy="5347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679"/>
              <a:gd name="adj2" fmla="val 164747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11</a:t>
            </a:r>
            <a:r>
              <a:rPr lang="en-US" dirty="0"/>
              <a:t>6</a:t>
            </a:r>
            <a:endParaRPr lang="uk-UA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87CB552-4E22-4667-A9CE-CD78F99EF5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882" r="9530"/>
          <a:stretch/>
        </p:blipFill>
        <p:spPr>
          <a:xfrm>
            <a:off x="7228115" y="1177376"/>
            <a:ext cx="4839154" cy="564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>
                <a:solidFill>
                  <a:srgbClr val="FFFFFF"/>
                </a:solidFill>
              </a:rPr>
              <a:t>За навчальною програмою 2017 року</a:t>
            </a:r>
            <a:endParaRPr lang="uk-UA" sz="1600" b="1" dirty="0">
              <a:solidFill>
                <a:srgbClr val="FFFFFF"/>
              </a:solidFill>
            </a:endParaRPr>
          </a:p>
        </p:txBody>
      </p:sp>
      <p:sp>
        <p:nvSpPr>
          <p:cNvPr id="7" name="Округлена прямокутна виноска 6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30</a:t>
            </a:r>
          </a:p>
        </p:txBody>
      </p:sp>
      <p:pic>
        <p:nvPicPr>
          <p:cNvPr id="10" name="Picture 2" descr="Web Design Icon - free download, PNG and vector">
            <a:extLst>
              <a:ext uri="{FF2B5EF4-FFF2-40B4-BE49-F238E27FC236}">
                <a16:creationId xmlns:a16="http://schemas.microsoft.com/office/drawing/2014/main" id="{E5391F0A-C1EA-4450-9757-25A073099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28" y="3662321"/>
            <a:ext cx="2333066" cy="23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Сайты Google — Википедия">
            <a:extLst>
              <a:ext uri="{FF2B5EF4-FFF2-40B4-BE49-F238E27FC236}">
                <a16:creationId xmlns:a16="http://schemas.microsoft.com/office/drawing/2014/main" id="{1F5F2C4B-F048-484E-BCD8-A5EDCAE70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29" y="3586977"/>
            <a:ext cx="1850168" cy="248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Засоби автоматизованого створення </a:t>
            </a:r>
            <a:r>
              <a:rPr lang="uk-UA" dirty="0" err="1"/>
              <a:t>вебсайтів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Використовуючи  мову </a:t>
            </a:r>
            <a:r>
              <a:rPr lang="uk-UA" sz="2800" b="1" i="1" dirty="0">
                <a:solidFill>
                  <a:srgbClr val="FFFF00"/>
                </a:solidFill>
              </a:rPr>
              <a:t>HTML</a:t>
            </a:r>
            <a:r>
              <a:rPr lang="uk-UA" sz="2800" b="1" i="1" dirty="0">
                <a:solidFill>
                  <a:schemeClr val="bg1"/>
                </a:solidFill>
              </a:rPr>
              <a:t>,  можна  створити  сайт: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19CC7-8FF6-4C70-81A3-9EBF18A47B78}"/>
              </a:ext>
            </a:extLst>
          </p:cNvPr>
          <p:cNvSpPr txBox="1"/>
          <p:nvPr/>
        </p:nvSpPr>
        <p:spPr>
          <a:xfrm>
            <a:off x="69850" y="5384815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Для створення простішого сайту можна використати засоби автоматизованого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створення та публікації </a:t>
            </a:r>
            <a:r>
              <a:rPr lang="uk-UA" sz="2800" b="1" i="1" dirty="0" err="1">
                <a:solidFill>
                  <a:schemeClr val="bg1"/>
                </a:solidFill>
              </a:rPr>
              <a:t>вебресурсів</a:t>
            </a:r>
            <a:r>
              <a:rPr lang="uk-UA" sz="2800" b="1" i="1" dirty="0">
                <a:solidFill>
                  <a:schemeClr val="bg1"/>
                </a:solidFill>
              </a:rPr>
              <a:t>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49F36F-80F6-4821-B19D-2BFCAA740DC8}"/>
              </a:ext>
            </a:extLst>
          </p:cNvPr>
          <p:cNvSpPr txBox="1"/>
          <p:nvPr/>
        </p:nvSpPr>
        <p:spPr>
          <a:xfrm>
            <a:off x="532563" y="1815197"/>
            <a:ext cx="5325626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з  унікальним  дизайном,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E9A77-A858-4004-92EC-868F3047D723}"/>
              </a:ext>
            </a:extLst>
          </p:cNvPr>
          <p:cNvSpPr txBox="1"/>
          <p:nvPr/>
        </p:nvSpPr>
        <p:spPr>
          <a:xfrm>
            <a:off x="532563" y="2864518"/>
            <a:ext cx="5325626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різноманітними сервісами та можливостями,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CB4892-D37D-455C-AA48-D563DEE6F401}"/>
              </a:ext>
            </a:extLst>
          </p:cNvPr>
          <p:cNvSpPr txBox="1"/>
          <p:nvPr/>
        </p:nvSpPr>
        <p:spPr>
          <a:xfrm>
            <a:off x="532563" y="4344727"/>
            <a:ext cx="5325626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реалізувати всі творчі задуми розробника.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F3ECE7-FDA2-4F25-9B46-B6935EF9B0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"/>
          <a:stretch/>
        </p:blipFill>
        <p:spPr>
          <a:xfrm>
            <a:off x="5968721" y="1799444"/>
            <a:ext cx="6151271" cy="349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Засоби автоматизованого створення </a:t>
            </a:r>
            <a:r>
              <a:rPr lang="uk-UA" dirty="0" err="1"/>
              <a:t>вебсайтів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Існують </a:t>
            </a:r>
            <a:r>
              <a:rPr lang="uk-UA" sz="2800" b="1" i="1" dirty="0">
                <a:solidFill>
                  <a:srgbClr val="FFFF00"/>
                </a:solidFill>
              </a:rPr>
              <a:t>спеціалізовані </a:t>
            </a:r>
            <a:r>
              <a:rPr lang="uk-UA" sz="2800" b="1" i="1" dirty="0" err="1">
                <a:solidFill>
                  <a:srgbClr val="FFFF00"/>
                </a:solidFill>
              </a:rPr>
              <a:t>вебредактори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– програми, які призначено для створення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вебсторінок</a:t>
            </a:r>
            <a:r>
              <a:rPr lang="uk-UA" sz="2800" b="1" i="1" dirty="0">
                <a:solidFill>
                  <a:schemeClr val="bg1"/>
                </a:solidFill>
              </a:rPr>
              <a:t> сайтів, наприклад</a:t>
            </a:r>
            <a:r>
              <a:rPr lang="en-US" sz="2800" b="1" i="1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1EAFB534-3621-4732-B1A6-930C8E2380AF}"/>
              </a:ext>
            </a:extLst>
          </p:cNvPr>
          <p:cNvSpPr/>
          <p:nvPr/>
        </p:nvSpPr>
        <p:spPr>
          <a:xfrm>
            <a:off x="72008" y="268616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Adobe Dreamweaver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7C73DC31-9CB8-4338-A7BA-F9A978034D9F}"/>
              </a:ext>
            </a:extLst>
          </p:cNvPr>
          <p:cNvSpPr/>
          <p:nvPr/>
        </p:nvSpPr>
        <p:spPr>
          <a:xfrm>
            <a:off x="4110553" y="268616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Microsoft FrontPage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2AFA320C-7B2C-4909-B68C-2D7E17055BA4}"/>
              </a:ext>
            </a:extLst>
          </p:cNvPr>
          <p:cNvSpPr/>
          <p:nvPr/>
        </p:nvSpPr>
        <p:spPr>
          <a:xfrm>
            <a:off x="8149101" y="2686165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WYSIWYG Web Builder </a:t>
            </a:r>
            <a:r>
              <a:rPr lang="uk-UA" sz="2800" b="1" i="1" dirty="0">
                <a:solidFill>
                  <a:schemeClr val="bg1"/>
                </a:solidFill>
              </a:rPr>
              <a:t>та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ін. 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026" name="Picture 2" descr="Adobe Dreamweaver — Википедия">
            <a:extLst>
              <a:ext uri="{FF2B5EF4-FFF2-40B4-BE49-F238E27FC236}">
                <a16:creationId xmlns:a16="http://schemas.microsoft.com/office/drawing/2014/main" id="{72F20285-BB5B-4BF4-A43E-2E0216F6A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26" y="4073185"/>
            <a:ext cx="2470413" cy="24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 FrontPage — Википедия">
            <a:extLst>
              <a:ext uri="{FF2B5EF4-FFF2-40B4-BE49-F238E27FC236}">
                <a16:creationId xmlns:a16="http://schemas.microsoft.com/office/drawing/2014/main" id="{B111B999-0BDD-4AB6-BAF9-7D9B35390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736" y="4073185"/>
            <a:ext cx="2408527" cy="24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YSIWYG Web Builder - Home | Facebook">
            <a:extLst>
              <a:ext uri="{FF2B5EF4-FFF2-40B4-BE49-F238E27FC236}">
                <a16:creationId xmlns:a16="http://schemas.microsoft.com/office/drawing/2014/main" id="{3828535B-38D6-4B89-93E3-23F324AA1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4" r="18743"/>
          <a:stretch/>
        </p:blipFill>
        <p:spPr bwMode="auto">
          <a:xfrm>
            <a:off x="8149099" y="4200576"/>
            <a:ext cx="3973049" cy="226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7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Засоби автоматизованого створення </a:t>
            </a:r>
            <a:r>
              <a:rPr lang="uk-UA" dirty="0" err="1"/>
              <a:t>вебсайтів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Ці  програми  мають  засоби  для  візуального  конструювання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вебсторінок</a:t>
            </a:r>
            <a:r>
              <a:rPr lang="uk-UA" sz="2800" b="1" i="1" dirty="0">
                <a:solidFill>
                  <a:schemeClr val="bg1"/>
                </a:solidFill>
              </a:rPr>
              <a:t>. Розробник розміщує на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вебсторінках</a:t>
            </a:r>
            <a:r>
              <a:rPr lang="uk-UA" sz="2800" b="1" i="1" dirty="0">
                <a:solidFill>
                  <a:schemeClr val="bg1"/>
                </a:solidFill>
              </a:rPr>
              <a:t> об’єкти – зображення, таблиці, списки та інше, вибираючи їх заготовки з бібліотеки об’єктів.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057C5-0BC9-477D-9044-ACD9A7EBFA77}"/>
              </a:ext>
            </a:extLst>
          </p:cNvPr>
          <p:cNvSpPr txBox="1"/>
          <p:nvPr/>
        </p:nvSpPr>
        <p:spPr>
          <a:xfrm>
            <a:off x="70930" y="3094390"/>
            <a:ext cx="785722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HTML-</a:t>
            </a:r>
            <a:r>
              <a:rPr lang="uk-UA" sz="2800" b="1" i="1" dirty="0">
                <a:solidFill>
                  <a:schemeClr val="bg1"/>
                </a:solidFill>
              </a:rPr>
              <a:t>код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кожної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вебсторінки</a:t>
            </a:r>
            <a:r>
              <a:rPr lang="uk-UA" sz="2800" b="1" i="1" dirty="0">
                <a:solidFill>
                  <a:schemeClr val="bg1"/>
                </a:solidFill>
              </a:rPr>
              <a:t> генерується на основі отриманого набору об’єктів. Такі програми називають </a:t>
            </a:r>
            <a:r>
              <a:rPr lang="en-US" sz="2800" b="1" i="1" dirty="0">
                <a:solidFill>
                  <a:srgbClr val="FFFF00"/>
                </a:solidFill>
              </a:rPr>
              <a:t>WYSIWYG-</a:t>
            </a:r>
            <a:r>
              <a:rPr lang="uk-UA" sz="2800" b="1" i="1" dirty="0">
                <a:solidFill>
                  <a:schemeClr val="bg1"/>
                </a:solidFill>
              </a:rPr>
              <a:t>редакторами (</a:t>
            </a:r>
            <a:r>
              <a:rPr lang="uk-UA" sz="2800" b="1" i="1" dirty="0" err="1">
                <a:solidFill>
                  <a:schemeClr val="bg1"/>
                </a:solidFill>
              </a:rPr>
              <a:t>англ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r>
              <a:rPr lang="en-US" sz="2800" b="1" i="1" dirty="0">
                <a:solidFill>
                  <a:srgbClr val="FFFF00"/>
                </a:solidFill>
              </a:rPr>
              <a:t>W</a:t>
            </a:r>
            <a:r>
              <a:rPr lang="en-US" sz="2800" b="1" i="1" dirty="0">
                <a:solidFill>
                  <a:schemeClr val="bg1"/>
                </a:solidFill>
              </a:rPr>
              <a:t>hat </a:t>
            </a:r>
            <a:r>
              <a:rPr lang="en-US" sz="2800" b="1" i="1" dirty="0">
                <a:solidFill>
                  <a:srgbClr val="FFFF00"/>
                </a:solidFill>
              </a:rPr>
              <a:t>Y</a:t>
            </a:r>
            <a:r>
              <a:rPr lang="en-US" sz="2800" b="1" i="1" dirty="0">
                <a:solidFill>
                  <a:schemeClr val="bg1"/>
                </a:solidFill>
              </a:rPr>
              <a:t>ou </a:t>
            </a:r>
            <a:r>
              <a:rPr lang="en-US" sz="2800" b="1" i="1" dirty="0">
                <a:solidFill>
                  <a:srgbClr val="FFFF00"/>
                </a:solidFill>
              </a:rPr>
              <a:t>S</a:t>
            </a:r>
            <a:r>
              <a:rPr lang="en-US" sz="2800" b="1" i="1" dirty="0">
                <a:solidFill>
                  <a:schemeClr val="bg1"/>
                </a:solidFill>
              </a:rPr>
              <a:t>ee </a:t>
            </a:r>
            <a:r>
              <a:rPr lang="en-US" sz="2800" b="1" i="1" dirty="0">
                <a:solidFill>
                  <a:srgbClr val="FFFF00"/>
                </a:solidFill>
              </a:rPr>
              <a:t>I</a:t>
            </a:r>
            <a:r>
              <a:rPr lang="en-US" sz="2800" b="1" i="1" dirty="0">
                <a:solidFill>
                  <a:schemeClr val="bg1"/>
                </a:solidFill>
              </a:rPr>
              <a:t>s </a:t>
            </a:r>
            <a:r>
              <a:rPr lang="en-US" sz="2800" b="1" i="1" dirty="0">
                <a:solidFill>
                  <a:srgbClr val="FFFF00"/>
                </a:solidFill>
              </a:rPr>
              <a:t>W</a:t>
            </a:r>
            <a:r>
              <a:rPr lang="en-US" sz="2800" b="1" i="1" dirty="0">
                <a:solidFill>
                  <a:schemeClr val="bg1"/>
                </a:solidFill>
              </a:rPr>
              <a:t>hat </a:t>
            </a:r>
            <a:r>
              <a:rPr lang="en-US" sz="2800" b="1" i="1" dirty="0">
                <a:solidFill>
                  <a:srgbClr val="FFFF00"/>
                </a:solidFill>
              </a:rPr>
              <a:t>Y</a:t>
            </a:r>
            <a:r>
              <a:rPr lang="en-US" sz="2800" b="1" i="1" dirty="0">
                <a:solidFill>
                  <a:schemeClr val="bg1"/>
                </a:solidFill>
              </a:rPr>
              <a:t>ou   </a:t>
            </a:r>
            <a:r>
              <a:rPr lang="en-US" sz="2800" b="1" i="1" dirty="0">
                <a:solidFill>
                  <a:srgbClr val="FFFF00"/>
                </a:solidFill>
              </a:rPr>
              <a:t>G</a:t>
            </a:r>
            <a:r>
              <a:rPr lang="en-US" sz="2800" b="1" i="1" dirty="0">
                <a:solidFill>
                  <a:schemeClr val="bg1"/>
                </a:solidFill>
              </a:rPr>
              <a:t>et – </a:t>
            </a:r>
            <a:r>
              <a:rPr lang="uk-UA" sz="2800" b="1" i="1" dirty="0">
                <a:solidFill>
                  <a:schemeClr val="bg1"/>
                </a:solidFill>
              </a:rPr>
              <a:t>що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ви бачите, то ви й отримуєте).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1" name="Picture 2" descr="coding, html icon">
            <a:extLst>
              <a:ext uri="{FF2B5EF4-FFF2-40B4-BE49-F238E27FC236}">
                <a16:creationId xmlns:a16="http://schemas.microsoft.com/office/drawing/2014/main" id="{50C5FF5D-0C3C-431E-960D-EEB23B28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417" y="3094390"/>
            <a:ext cx="3108543" cy="31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2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Засоби автоматизованого створення </a:t>
            </a:r>
            <a:r>
              <a:rPr lang="uk-UA" dirty="0" err="1"/>
              <a:t>вебсайтів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5615359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Іншим засобом розробки сайтів є </a:t>
            </a:r>
            <a:r>
              <a:rPr lang="uk-UA" sz="2800" b="1" i="1" dirty="0">
                <a:solidFill>
                  <a:srgbClr val="FFFF00"/>
                </a:solidFill>
              </a:rPr>
              <a:t>системи управління </a:t>
            </a:r>
            <a:r>
              <a:rPr lang="uk-UA" sz="2800" b="1" i="1" dirty="0" err="1">
                <a:solidFill>
                  <a:srgbClr val="FFFF00"/>
                </a:solidFill>
              </a:rPr>
              <a:t>вебконтентом</a:t>
            </a:r>
            <a:r>
              <a:rPr lang="uk-UA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>
                <a:solidFill>
                  <a:srgbClr val="FFFF00"/>
                </a:solidFill>
              </a:rPr>
              <a:t>WCMS </a:t>
            </a:r>
            <a:r>
              <a:rPr lang="en-US" sz="2800" b="1" i="1" dirty="0">
                <a:solidFill>
                  <a:schemeClr val="bg1"/>
                </a:solidFill>
              </a:rPr>
              <a:t>(</a:t>
            </a:r>
            <a:r>
              <a:rPr lang="uk-UA" sz="2800" b="1" i="1" dirty="0" err="1">
                <a:solidFill>
                  <a:schemeClr val="bg1"/>
                </a:solidFill>
              </a:rPr>
              <a:t>англ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r>
              <a:rPr lang="en-US" sz="2800" b="1" i="1" dirty="0">
                <a:solidFill>
                  <a:srgbClr val="FFFF00"/>
                </a:solidFill>
              </a:rPr>
              <a:t>W</a:t>
            </a:r>
            <a:r>
              <a:rPr lang="en-US" sz="2800" b="1" i="1" dirty="0">
                <a:solidFill>
                  <a:schemeClr val="bg1"/>
                </a:solidFill>
              </a:rPr>
              <a:t>eb </a:t>
            </a:r>
            <a:r>
              <a:rPr lang="en-US" sz="2800" b="1" i="1" dirty="0">
                <a:solidFill>
                  <a:srgbClr val="FFFF00"/>
                </a:solidFill>
              </a:rPr>
              <a:t>C</a:t>
            </a:r>
            <a:r>
              <a:rPr lang="en-US" sz="2800" b="1" i="1" dirty="0">
                <a:solidFill>
                  <a:schemeClr val="bg1"/>
                </a:solidFill>
              </a:rPr>
              <a:t>ontent </a:t>
            </a:r>
            <a:r>
              <a:rPr lang="en-US" sz="2800" b="1" i="1" dirty="0">
                <a:solidFill>
                  <a:srgbClr val="FFFF00"/>
                </a:solidFill>
              </a:rPr>
              <a:t>M</a:t>
            </a:r>
            <a:r>
              <a:rPr lang="en-US" sz="2800" b="1" i="1" dirty="0">
                <a:solidFill>
                  <a:schemeClr val="bg1"/>
                </a:solidFill>
              </a:rPr>
              <a:t>anagement  </a:t>
            </a:r>
            <a:r>
              <a:rPr lang="en-US" sz="2800" b="1" i="1" dirty="0">
                <a:solidFill>
                  <a:srgbClr val="FFFF00"/>
                </a:solidFill>
              </a:rPr>
              <a:t>S</a:t>
            </a:r>
            <a:r>
              <a:rPr lang="en-US" sz="2800" b="1" i="1" dirty="0">
                <a:solidFill>
                  <a:schemeClr val="bg1"/>
                </a:solidFill>
              </a:rPr>
              <a:t>ystem –  </a:t>
            </a:r>
            <a:r>
              <a:rPr lang="uk-UA" sz="2800" b="1" i="1" dirty="0">
                <a:solidFill>
                  <a:schemeClr val="bg1"/>
                </a:solidFill>
              </a:rPr>
              <a:t>система  управління  </a:t>
            </a:r>
            <a:r>
              <a:rPr lang="uk-UA" sz="2800" b="1" i="1" dirty="0" err="1">
                <a:solidFill>
                  <a:schemeClr val="bg1"/>
                </a:solidFill>
              </a:rPr>
              <a:t>вебконтентом</a:t>
            </a:r>
            <a:r>
              <a:rPr lang="uk-UA" sz="2800" b="1" i="1" dirty="0">
                <a:solidFill>
                  <a:schemeClr val="bg1"/>
                </a:solidFill>
              </a:rPr>
              <a:t>) –програми, які призначено для створення, редагування та керування вмістом </a:t>
            </a:r>
            <a:r>
              <a:rPr lang="uk-UA" sz="2800" b="1" i="1" dirty="0" err="1">
                <a:solidFill>
                  <a:schemeClr val="bg1"/>
                </a:solidFill>
              </a:rPr>
              <a:t>вебсайту</a:t>
            </a:r>
            <a:r>
              <a:rPr lang="uk-UA" sz="2800" b="1" i="1" dirty="0">
                <a:solidFill>
                  <a:schemeClr val="bg1"/>
                </a:solidFill>
              </a:rPr>
              <a:t>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4098" name="Picture 2" descr="Cms content management system website Royalty Free Vector">
            <a:extLst>
              <a:ext uri="{FF2B5EF4-FFF2-40B4-BE49-F238E27FC236}">
                <a16:creationId xmlns:a16="http://schemas.microsoft.com/office/drawing/2014/main" id="{822A682E-37F7-445B-9646-534030F793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" b="18827"/>
          <a:stretch/>
        </p:blipFill>
        <p:spPr bwMode="auto">
          <a:xfrm>
            <a:off x="5838092" y="1196762"/>
            <a:ext cx="6281900" cy="5262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64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Засоби автоматизованого створення </a:t>
            </a:r>
            <a:r>
              <a:rPr lang="uk-UA" dirty="0" err="1"/>
              <a:t>вебсайтів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Популярними </a:t>
            </a:r>
            <a:r>
              <a:rPr lang="en-US" sz="2800" b="1" i="1" dirty="0">
                <a:solidFill>
                  <a:srgbClr val="FFFF00"/>
                </a:solidFill>
              </a:rPr>
              <a:t>WCMS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є системи: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977732F-DA56-4BF3-9CEC-1EB60A20D5B9}"/>
              </a:ext>
            </a:extLst>
          </p:cNvPr>
          <p:cNvSpPr/>
          <p:nvPr/>
        </p:nvSpPr>
        <p:spPr>
          <a:xfrm>
            <a:off x="72007" y="183196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>
                <a:solidFill>
                  <a:schemeClr val="bg1"/>
                </a:solidFill>
              </a:rPr>
              <a:t>Joomla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A268A39-ECD6-4290-8416-8D79895B9A82}"/>
              </a:ext>
            </a:extLst>
          </p:cNvPr>
          <p:cNvSpPr/>
          <p:nvPr/>
        </p:nvSpPr>
        <p:spPr>
          <a:xfrm>
            <a:off x="4110552" y="183196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Wordpress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DCD2E40-12B1-47BF-9CA5-025C4B72A5AA}"/>
              </a:ext>
            </a:extLst>
          </p:cNvPr>
          <p:cNvSpPr/>
          <p:nvPr/>
        </p:nvSpPr>
        <p:spPr>
          <a:xfrm>
            <a:off x="8149100" y="1831968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dirty="0" err="1">
                <a:solidFill>
                  <a:schemeClr val="bg1"/>
                </a:solidFill>
              </a:rPr>
              <a:t>MediaWiki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та ін.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050" name="Picture 2" descr="Free Joomla Icon of Flat style - Available in SVG, PNG, EPS, AI &amp;amp; Icon fonts">
            <a:extLst>
              <a:ext uri="{FF2B5EF4-FFF2-40B4-BE49-F238E27FC236}">
                <a16:creationId xmlns:a16="http://schemas.microsoft.com/office/drawing/2014/main" id="{BC0B2275-9A6A-43A3-A1B5-AC1FC0ECC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3" t="10504" r="9742" b="11457"/>
          <a:stretch/>
        </p:blipFill>
        <p:spPr bwMode="auto">
          <a:xfrm>
            <a:off x="390874" y="3186962"/>
            <a:ext cx="3335316" cy="334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dpress – Бесплатные иконки: социальные медиа">
            <a:extLst>
              <a:ext uri="{FF2B5EF4-FFF2-40B4-BE49-F238E27FC236}">
                <a16:creationId xmlns:a16="http://schemas.microsoft.com/office/drawing/2014/main" id="{423D451C-F0AC-420A-A048-A8C60083B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284" y="3236614"/>
            <a:ext cx="3241431" cy="32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pload.wikimedia.org/wikipedia/commons/thumb/c/...">
            <a:extLst>
              <a:ext uri="{FF2B5EF4-FFF2-40B4-BE49-F238E27FC236}">
                <a16:creationId xmlns:a16="http://schemas.microsoft.com/office/drawing/2014/main" id="{E652B3CF-4C4E-4AB3-97FB-81A4C1AEA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099" y="3277513"/>
            <a:ext cx="3973049" cy="30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6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Засоби автоматизованого створення </a:t>
            </a:r>
            <a:r>
              <a:rPr lang="uk-UA" dirty="0" err="1"/>
              <a:t>вебсайтів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5C38D8-EC94-4AA6-8840-33D7DFC87339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Вони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містять набори вже готових шаблонів оформлення </a:t>
            </a:r>
            <a:r>
              <a:rPr lang="uk-UA" sz="2800" b="1" i="1" dirty="0" err="1">
                <a:solidFill>
                  <a:schemeClr val="bg1"/>
                </a:solidFill>
              </a:rPr>
              <a:t>вебсторінок</a:t>
            </a:r>
            <a:r>
              <a:rPr lang="uk-UA" sz="2800" b="1" i="1" dirty="0">
                <a:solidFill>
                  <a:schemeClr val="bg1"/>
                </a:solidFill>
              </a:rPr>
              <a:t> і модулів, що роблять  сайт  динамічним: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2D1B4-1DD7-42A0-9E08-9C02C9B4C190}"/>
              </a:ext>
            </a:extLst>
          </p:cNvPr>
          <p:cNvSpPr txBox="1"/>
          <p:nvPr/>
        </p:nvSpPr>
        <p:spPr>
          <a:xfrm>
            <a:off x="70929" y="5181071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Назване програмне забезпечення можна встановити на локальному комп’ютері. Створені в  їх середовищі </a:t>
            </a:r>
            <a:r>
              <a:rPr lang="uk-UA" sz="2800" b="1" i="1" dirty="0" err="1">
                <a:solidFill>
                  <a:schemeClr val="bg1"/>
                </a:solidFill>
              </a:rPr>
              <a:t>вебсайти</a:t>
            </a:r>
            <a:r>
              <a:rPr lang="uk-UA" sz="2800" b="1" i="1" dirty="0">
                <a:solidFill>
                  <a:schemeClr val="bg1"/>
                </a:solidFill>
              </a:rPr>
              <a:t> потрібно самостійно розміщувати в  Інтернеті.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2E75BE14-49EA-455A-884B-86E2718F3F4E}"/>
              </a:ext>
            </a:extLst>
          </p:cNvPr>
          <p:cNvSpPr/>
          <p:nvPr/>
        </p:nvSpPr>
        <p:spPr>
          <a:xfrm>
            <a:off x="72007" y="2676117"/>
            <a:ext cx="3973050" cy="931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форумів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82AC95B7-F6B3-420C-8C70-4DCCA566D943}"/>
              </a:ext>
            </a:extLst>
          </p:cNvPr>
          <p:cNvSpPr/>
          <p:nvPr/>
        </p:nvSpPr>
        <p:spPr>
          <a:xfrm>
            <a:off x="4110552" y="2676117"/>
            <a:ext cx="3973050" cy="931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стрічок  новин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842159C-D85D-44C3-847C-7E5365C4C771}"/>
              </a:ext>
            </a:extLst>
          </p:cNvPr>
          <p:cNvSpPr/>
          <p:nvPr/>
        </p:nvSpPr>
        <p:spPr>
          <a:xfrm>
            <a:off x="8149100" y="2676117"/>
            <a:ext cx="3973050" cy="93124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каталогів файлів  тощо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AC6737-01C4-4C99-AFDE-6F187CB5DE2F}"/>
              </a:ext>
            </a:extLst>
          </p:cNvPr>
          <p:cNvSpPr txBox="1"/>
          <p:nvPr/>
        </p:nvSpPr>
        <p:spPr>
          <a:xfrm>
            <a:off x="70929" y="3701717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Контент</a:t>
            </a:r>
            <a:r>
              <a:rPr lang="en-US" sz="2800" b="1" i="1" dirty="0">
                <a:solidFill>
                  <a:schemeClr val="bg1"/>
                </a:solidFill>
              </a:rPr>
              <a:t> </a:t>
            </a:r>
            <a:r>
              <a:rPr lang="uk-UA" sz="2800" b="1" i="1" dirty="0">
                <a:solidFill>
                  <a:schemeClr val="bg1"/>
                </a:solidFill>
              </a:rPr>
              <a:t>сторінок, створених у цих системах, зберігається в базі даних, а </a:t>
            </a:r>
            <a:r>
              <a:rPr lang="en-US" sz="2800" b="1" i="1" dirty="0">
                <a:solidFill>
                  <a:schemeClr val="bg1"/>
                </a:solidFill>
              </a:rPr>
              <a:t>HTML-</a:t>
            </a:r>
            <a:r>
              <a:rPr lang="uk-UA" sz="2800" b="1" i="1" dirty="0">
                <a:solidFill>
                  <a:schemeClr val="bg1"/>
                </a:solidFill>
              </a:rPr>
              <a:t>код генерується автоматично на основі шаблону.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07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4.2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B555BB-CE97-4AA6-AA90-DC1A6385D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 fontScale="90000"/>
          </a:bodyPr>
          <a:lstStyle/>
          <a:p>
            <a:r>
              <a:rPr lang="uk-UA" dirty="0"/>
              <a:t>Засоби автоматизованого створення </a:t>
            </a:r>
            <a:r>
              <a:rPr lang="uk-UA" dirty="0" err="1"/>
              <a:t>вебсайтів</a:t>
            </a:r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20CB9-8A68-4260-89B9-450F1860EFE1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dirty="0">
                <a:solidFill>
                  <a:schemeClr val="bg1"/>
                </a:solidFill>
              </a:rPr>
              <a:t>Існують також онлайн-системи конструювання сайтів, які призначено для розробки сайтів безпосередньо на віддаленому сервері в Інтернеті. Такими є сервіси: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9878F7F-337C-4A6D-9C6C-E5601EAEC4A2}"/>
              </a:ext>
            </a:extLst>
          </p:cNvPr>
          <p:cNvSpPr/>
          <p:nvPr/>
        </p:nvSpPr>
        <p:spPr>
          <a:xfrm>
            <a:off x="72006" y="2669796"/>
            <a:ext cx="3973050" cy="6461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Google </a:t>
            </a:r>
            <a:r>
              <a:rPr lang="uk-UA" sz="3200" b="1" i="1" kern="0" dirty="0">
                <a:solidFill>
                  <a:srgbClr val="FFFFFF"/>
                </a:solidFill>
              </a:rPr>
              <a:t>Сайти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33AA180-93C5-4029-9444-0BC652192A7D}"/>
              </a:ext>
            </a:extLst>
          </p:cNvPr>
          <p:cNvSpPr/>
          <p:nvPr/>
        </p:nvSpPr>
        <p:spPr>
          <a:xfrm>
            <a:off x="4110551" y="2669796"/>
            <a:ext cx="3973050" cy="6461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 err="1">
                <a:solidFill>
                  <a:srgbClr val="FFFFFF"/>
                </a:solidFill>
              </a:rPr>
              <a:t>uCoz</a:t>
            </a:r>
            <a:endParaRPr lang="uk-UA" sz="3200" b="1" i="1" kern="0" dirty="0">
              <a:solidFill>
                <a:srgbClr val="FFFFFF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2B4B5DC2-0339-447D-B12A-0ED61AFAFEC5}"/>
              </a:ext>
            </a:extLst>
          </p:cNvPr>
          <p:cNvSpPr/>
          <p:nvPr/>
        </p:nvSpPr>
        <p:spPr>
          <a:xfrm>
            <a:off x="8149099" y="2669796"/>
            <a:ext cx="3973050" cy="6461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1" kern="0" dirty="0">
                <a:solidFill>
                  <a:srgbClr val="FFFFFF"/>
                </a:solidFill>
              </a:rPr>
              <a:t>Weebly </a:t>
            </a:r>
            <a:r>
              <a:rPr lang="uk-UA" sz="3200" b="1" i="1" kern="0" dirty="0">
                <a:solidFill>
                  <a:srgbClr val="FFFFFF"/>
                </a:solidFill>
              </a:rPr>
              <a:t>та інші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6B457-2897-4F16-9165-7AC7D0BCE240}"/>
              </a:ext>
            </a:extLst>
          </p:cNvPr>
          <p:cNvSpPr txBox="1"/>
          <p:nvPr/>
        </p:nvSpPr>
        <p:spPr>
          <a:xfrm>
            <a:off x="72006" y="5431501"/>
            <a:ext cx="12050142" cy="129266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dirty="0">
                <a:solidFill>
                  <a:schemeClr val="bg1"/>
                </a:solidFill>
              </a:rPr>
              <a:t>Створені  в цих  сервісах  сайти автоматично розміщуються на серверах відповідних сервісів, і розробник не може безпосередньо редагувати </a:t>
            </a:r>
            <a:r>
              <a:rPr lang="en-US" sz="2600" b="1" i="1" dirty="0">
                <a:solidFill>
                  <a:schemeClr val="bg1"/>
                </a:solidFill>
              </a:rPr>
              <a:t>HTML-</a:t>
            </a:r>
            <a:r>
              <a:rPr lang="uk-UA" sz="2600" b="1" i="1" dirty="0">
                <a:solidFill>
                  <a:schemeClr val="bg1"/>
                </a:solidFill>
              </a:rPr>
              <a:t>код </a:t>
            </a:r>
            <a:r>
              <a:rPr lang="uk-UA" sz="2600" b="1" i="1" dirty="0" err="1">
                <a:solidFill>
                  <a:schemeClr val="bg1"/>
                </a:solidFill>
              </a:rPr>
              <a:t>вебсторінок</a:t>
            </a:r>
            <a:r>
              <a:rPr lang="uk-UA" sz="2600" b="1" i="1" dirty="0">
                <a:solidFill>
                  <a:schemeClr val="bg1"/>
                </a:solidFill>
              </a:rPr>
              <a:t>. 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pic>
        <p:nvPicPr>
          <p:cNvPr id="14" name="Picture 8" descr="Результат пошуку зображень за запитом &quot;uCoz&quot;">
            <a:extLst>
              <a:ext uri="{FF2B5EF4-FFF2-40B4-BE49-F238E27FC236}">
                <a16:creationId xmlns:a16="http://schemas.microsoft.com/office/drawing/2014/main" id="{E15C53B4-73A4-46BB-A60D-CF06AB24A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08" y="3455624"/>
            <a:ext cx="2878135" cy="18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Результат пошуку зображень за запитом &quot;Weebly&quot;">
            <a:extLst>
              <a:ext uri="{FF2B5EF4-FFF2-40B4-BE49-F238E27FC236}">
                <a16:creationId xmlns:a16="http://schemas.microsoft.com/office/drawing/2014/main" id="{67A61BFB-5FBB-42F9-B228-8E031E197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371" y="3481717"/>
            <a:ext cx="1872506" cy="187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Сайты Google — Википедия">
            <a:extLst>
              <a:ext uri="{FF2B5EF4-FFF2-40B4-BE49-F238E27FC236}">
                <a16:creationId xmlns:a16="http://schemas.microsoft.com/office/drawing/2014/main" id="{B1048362-1973-4918-BD36-FFFC17563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95" y="3403994"/>
            <a:ext cx="1471471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45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17064</TotalTime>
  <Words>1077</Words>
  <Application>Microsoft Office PowerPoint</Application>
  <PresentationFormat>Широкий екран</PresentationFormat>
  <Paragraphs>140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Verdana</vt:lpstr>
      <vt:lpstr>Wingdings</vt:lpstr>
      <vt:lpstr>Тема Office</vt:lpstr>
      <vt:lpstr>Автоматизовані засоби для створення та публікації веб-ресурсів</vt:lpstr>
      <vt:lpstr>Запитання</vt:lpstr>
      <vt:lpstr>Засоби автоматизованого створення вебсайтів</vt:lpstr>
      <vt:lpstr>Засоби автоматизованого створення вебсайтів</vt:lpstr>
      <vt:lpstr>Засоби автоматизованого створення вебсайтів</vt:lpstr>
      <vt:lpstr>Засоби автоматизованого створення вебсайтів</vt:lpstr>
      <vt:lpstr>Засоби автоматизованого створення вебсайтів</vt:lpstr>
      <vt:lpstr>Засоби автоматизованого створення вебсайтів</vt:lpstr>
      <vt:lpstr>Засоби автоматизованого створення вебсайтів</vt:lpstr>
      <vt:lpstr>Створення сайту засобами онлайн-системи конструювання сайтів</vt:lpstr>
      <vt:lpstr>Створення сайту засобами онлайн-системи конструювання сайтів</vt:lpstr>
      <vt:lpstr>Створення сайту засобами онлайн-системи конструювання сайтів</vt:lpstr>
      <vt:lpstr>Створення сайту засобами онлайн-системи конструювання сайтів</vt:lpstr>
      <vt:lpstr>Створення сайту засобами онлайн-системи конструювання сайтів</vt:lpstr>
      <vt:lpstr>Створення сайту засобами онлайн-системи конструювання сайтів</vt:lpstr>
      <vt:lpstr>Створення сайту засобами онлайн-системи конструювання сайтів</vt:lpstr>
      <vt:lpstr>Вибір назви сайту та шаблону оформлення</vt:lpstr>
      <vt:lpstr>Вибір назви сайту та шаблону оформлення</vt:lpstr>
      <vt:lpstr>Вибір назви сайту та шаблону оформлення</vt:lpstr>
      <vt:lpstr>Вибір назви сайту та шаблону оформлення</vt:lpstr>
      <vt:lpstr>Вибір назви сайту та шаблону оформлення</vt:lpstr>
      <vt:lpstr>Дайте відповіді на запитання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828</cp:revision>
  <dcterms:created xsi:type="dcterms:W3CDTF">2016-06-06T19:48:43Z</dcterms:created>
  <dcterms:modified xsi:type="dcterms:W3CDTF">2021-07-04T06:54:41Z</dcterms:modified>
</cp:coreProperties>
</file>