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64" r:id="rId3"/>
    <p:sldId id="256" r:id="rId4"/>
    <p:sldId id="265" r:id="rId5"/>
    <p:sldId id="258" r:id="rId6"/>
    <p:sldId id="259" r:id="rId7"/>
    <p:sldId id="267" r:id="rId8"/>
    <p:sldId id="266" r:id="rId9"/>
    <p:sldId id="274" r:id="rId10"/>
    <p:sldId id="268" r:id="rId11"/>
    <p:sldId id="269" r:id="rId12"/>
    <p:sldId id="270" r:id="rId13"/>
    <p:sldId id="260" r:id="rId14"/>
    <p:sldId id="271" r:id="rId15"/>
    <p:sldId id="272" r:id="rId16"/>
    <p:sldId id="262" r:id="rId17"/>
    <p:sldId id="26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3E06-9893-4A89-975E-47C87F4994C5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041DC-C1A6-40BF-89FD-B16313E93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041DC-C1A6-40BF-89FD-B16313E93FE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8EBE03-C4FB-41E0-A002-887A78938DE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57C39D-61ED-403C-908B-60794B91B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1a49f50af34f46462215ac474c0f5aa1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i="1" u="sng" dirty="0" smtClean="0">
                <a:solidFill>
                  <a:srgbClr val="FF3300"/>
                </a:solidFill>
              </a:rPr>
              <a:t>Купальські пісні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428604"/>
            <a:ext cx="842968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приходом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християнства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принесенням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слов'янські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моралі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церква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вела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боротьбу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язичницьких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складового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елементу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ритуально-магічних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вважаючи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ідолопоклонством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М.Грушевський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цитує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слова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псковського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монаха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Памфіла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(16 ст.) про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свято: "Коли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прийде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празник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Рождества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Предтечевого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то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святу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трохи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все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схвилюється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селах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показяться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бубнами,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сопілями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гудінням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струнним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всякими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неподобними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граннями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сатанинськими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плесканням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плясанням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дівчата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головами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махають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устами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видають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недобрі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кличі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препогані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бісовські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пісні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. Тому в багатьох купальських піснях, що належать до пізнішого періоду, звучать мотиви заборони батьками йти дівчині на гульбища, покарання братом сестри, що не послухала цієї поради,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потопання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дівчини під час купання і марне намагання отримати допомогу від інших дівчат та хлопців.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Згодом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церква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день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встановила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свято святого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Івана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маючи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біблійного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підґрунтя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стало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продовженням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язичницького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звичаю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видозміненій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закріплений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тогочасною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церквою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Синкретизмом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язичництва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християнства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позначена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більшість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купальських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собіткових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пісень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пізнішого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періоду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творення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Свята Пречиста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собітку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палила -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святих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просила.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святиї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собітці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били,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Господа просили, Господа хвалили: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Дай же нам,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Господоньку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Першеє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поломіненько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озимоє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житцо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поломіненько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пшеничка,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Третєє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поломіненько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горошок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2967041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0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Коломийки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4929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 smtClean="0">
                <a:solidFill>
                  <a:srgbClr val="009900"/>
                </a:solidFill>
              </a:rPr>
              <a:t>Коломи́йки — традиційний жанр української фольк-музики і хореографії. Коломийка-дворядкова народна пісня (співанка). Кожен рядок коломийки має 14 складів з обовязковою цезурою (паузою) після восьмого складу.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167070" cy="237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371475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9900"/>
                </a:solidFill>
              </a:rPr>
              <a:t>Час </a:t>
            </a:r>
            <a:r>
              <a:rPr lang="ru-RU" b="1" dirty="0" err="1" smtClean="0">
                <a:solidFill>
                  <a:srgbClr val="009900"/>
                </a:solidFill>
              </a:rPr>
              <a:t>виникнення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цього</a:t>
            </a:r>
            <a:r>
              <a:rPr lang="ru-RU" b="1" dirty="0" smtClean="0">
                <a:solidFill>
                  <a:srgbClr val="009900"/>
                </a:solidFill>
              </a:rPr>
              <a:t> жанру </a:t>
            </a:r>
            <a:r>
              <a:rPr lang="ru-RU" b="1" dirty="0" err="1" smtClean="0">
                <a:solidFill>
                  <a:srgbClr val="009900"/>
                </a:solidFill>
              </a:rPr>
              <a:t>невідомий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Його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назва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вказує</a:t>
            </a:r>
            <a:r>
              <a:rPr lang="ru-RU" b="1" dirty="0" smtClean="0">
                <a:solidFill>
                  <a:srgbClr val="009900"/>
                </a:solidFill>
              </a:rPr>
              <a:t> на </a:t>
            </a:r>
            <a:r>
              <a:rPr lang="ru-RU" b="1" dirty="0" err="1" smtClean="0">
                <a:solidFill>
                  <a:srgbClr val="009900"/>
                </a:solidFill>
              </a:rPr>
              <a:t>місце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виникнення</a:t>
            </a:r>
            <a:r>
              <a:rPr lang="ru-RU" b="1" dirty="0" smtClean="0">
                <a:solidFill>
                  <a:srgbClr val="009900"/>
                </a:solidFill>
              </a:rPr>
              <a:t>: </a:t>
            </a:r>
            <a:r>
              <a:rPr lang="ru-RU" b="1" dirty="0" err="1" smtClean="0">
                <a:solidFill>
                  <a:srgbClr val="009900"/>
                </a:solidFill>
              </a:rPr>
              <a:t>місто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Коломия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Івано-Франківської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області</a:t>
            </a:r>
            <a:r>
              <a:rPr lang="ru-RU" b="1" dirty="0" smtClean="0">
                <a:solidFill>
                  <a:srgbClr val="009900"/>
                </a:solidFill>
              </a:rPr>
              <a:t> (</a:t>
            </a:r>
            <a:r>
              <a:rPr lang="ru-RU" b="1" dirty="0" err="1" smtClean="0">
                <a:solidFill>
                  <a:srgbClr val="009900"/>
                </a:solidFill>
              </a:rPr>
              <a:t>Гуцульщина</a:t>
            </a:r>
            <a:r>
              <a:rPr lang="ru-RU" b="1" dirty="0" smtClean="0">
                <a:solidFill>
                  <a:srgbClr val="009900"/>
                </a:solidFill>
              </a:rPr>
              <a:t>).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9900"/>
                </a:solidFill>
              </a:rPr>
              <a:t>Коломийки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були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історично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популярними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серед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поляків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українців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також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відомий</a:t>
            </a:r>
            <a:r>
              <a:rPr lang="ru-RU" b="1" dirty="0" smtClean="0">
                <a:solidFill>
                  <a:srgbClr val="009900"/>
                </a:solidFill>
              </a:rPr>
              <a:t> (</a:t>
            </a:r>
            <a:r>
              <a:rPr lang="ru-RU" b="1" dirty="0" err="1" smtClean="0">
                <a:solidFill>
                  <a:srgbClr val="009900"/>
                </a:solidFill>
              </a:rPr>
              <a:t>танець</a:t>
            </a:r>
            <a:r>
              <a:rPr lang="ru-RU" b="1" dirty="0" smtClean="0">
                <a:solidFill>
                  <a:srgbClr val="009900"/>
                </a:solidFill>
              </a:rPr>
              <a:t>) на </a:t>
            </a:r>
            <a:r>
              <a:rPr lang="ru-RU" b="1" dirty="0" err="1" smtClean="0">
                <a:solidFill>
                  <a:srgbClr val="009900"/>
                </a:solidFill>
              </a:rPr>
              <a:t>північному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сході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Словенії</a:t>
            </a:r>
            <a:r>
              <a:rPr lang="ru-RU" b="1" dirty="0" smtClean="0">
                <a:solidFill>
                  <a:srgbClr val="009900"/>
                </a:solidFill>
              </a:rPr>
              <a:t> (як </a:t>
            </a:r>
            <a:r>
              <a:rPr lang="en-US" b="1" dirty="0" err="1" smtClean="0">
                <a:solidFill>
                  <a:srgbClr val="009900"/>
                </a:solidFill>
              </a:rPr>
              <a:t>kalamajka</a:t>
            </a:r>
            <a:r>
              <a:rPr lang="en-US" b="1" dirty="0" smtClean="0">
                <a:solidFill>
                  <a:srgbClr val="009900"/>
                </a:solidFill>
              </a:rPr>
              <a:t>). </a:t>
            </a:r>
            <a:endParaRPr lang="uk-UA" b="1" dirty="0" smtClean="0">
              <a:solidFill>
                <a:srgbClr val="0099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9900"/>
                </a:solidFill>
              </a:rPr>
              <a:t>Залишаючись</a:t>
            </a:r>
            <a:r>
              <a:rPr lang="ru-RU" b="1" dirty="0" smtClean="0">
                <a:solidFill>
                  <a:srgbClr val="009900"/>
                </a:solidFill>
              </a:rPr>
              <a:t> на перших порах </a:t>
            </a:r>
            <a:r>
              <a:rPr lang="ru-RU" b="1" dirty="0" err="1" smtClean="0">
                <a:solidFill>
                  <a:srgbClr val="009900"/>
                </a:solidFill>
              </a:rPr>
              <a:t>місцевим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танець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набув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особливої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популярності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серед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міського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населення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прилеглих</a:t>
            </a:r>
            <a:r>
              <a:rPr lang="ru-RU" b="1" dirty="0" smtClean="0">
                <a:solidFill>
                  <a:srgbClr val="009900"/>
                </a:solidFill>
              </a:rPr>
              <a:t> областей у </a:t>
            </a:r>
            <a:r>
              <a:rPr lang="ru-RU" b="1" dirty="0" err="1" smtClean="0">
                <a:solidFill>
                  <a:srgbClr val="009900"/>
                </a:solidFill>
              </a:rPr>
              <a:t>середині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XIX-</a:t>
            </a:r>
            <a:r>
              <a:rPr lang="ru-RU" b="1" dirty="0" smtClean="0">
                <a:solidFill>
                  <a:srgbClr val="009900"/>
                </a:solidFill>
              </a:rPr>
              <a:t>го </a:t>
            </a:r>
            <a:r>
              <a:rPr lang="ru-RU" b="1" dirty="0" err="1" smtClean="0">
                <a:solidFill>
                  <a:srgbClr val="009900"/>
                </a:solidFill>
              </a:rPr>
              <a:t>сторіччя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  <a:endParaRPr lang="ru-RU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9900"/>
                </a:solidFill>
              </a:rPr>
              <a:t>Коломийки</a:t>
            </a:r>
            <a:r>
              <a:rPr lang="ru-RU" b="1" dirty="0" smtClean="0">
                <a:solidFill>
                  <a:srgbClr val="009900"/>
                </a:solidFill>
              </a:rPr>
              <a:t> — </a:t>
            </a:r>
            <a:r>
              <a:rPr lang="ru-RU" b="1" dirty="0" err="1" smtClean="0">
                <a:solidFill>
                  <a:srgbClr val="009900"/>
                </a:solidFill>
              </a:rPr>
              <a:t>також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коротенькі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пісеньки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що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можуть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виступати</a:t>
            </a:r>
            <a:r>
              <a:rPr lang="ru-RU" b="1" dirty="0" smtClean="0">
                <a:solidFill>
                  <a:srgbClr val="009900"/>
                </a:solidFill>
              </a:rPr>
              <a:t> як </a:t>
            </a:r>
            <a:r>
              <a:rPr lang="ru-RU" b="1" dirty="0" err="1" smtClean="0">
                <a:solidFill>
                  <a:srgbClr val="009900"/>
                </a:solidFill>
              </a:rPr>
              <a:t>приспівки</a:t>
            </a:r>
            <a:r>
              <a:rPr lang="ru-RU" b="1" dirty="0" smtClean="0">
                <a:solidFill>
                  <a:srgbClr val="009900"/>
                </a:solidFill>
              </a:rPr>
              <a:t> до </a:t>
            </a:r>
            <a:r>
              <a:rPr lang="ru-RU" b="1" dirty="0" err="1" smtClean="0">
                <a:solidFill>
                  <a:srgbClr val="009900"/>
                </a:solidFill>
              </a:rPr>
              <a:t>танцю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або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існувати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незалежно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від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нього</a:t>
            </a:r>
            <a:r>
              <a:rPr lang="ru-RU" b="1" dirty="0" smtClean="0">
                <a:solidFill>
                  <a:srgbClr val="009900"/>
                </a:solidFill>
              </a:rPr>
              <a:t>. Часто вони </a:t>
            </a:r>
            <a:r>
              <a:rPr lang="ru-RU" b="1" dirty="0" err="1" smtClean="0">
                <a:solidFill>
                  <a:srgbClr val="009900"/>
                </a:solidFill>
              </a:rPr>
              <a:t>об'єднуються</a:t>
            </a:r>
            <a:r>
              <a:rPr lang="ru-RU" b="1" dirty="0" smtClean="0">
                <a:solidFill>
                  <a:srgbClr val="009900"/>
                </a:solidFill>
              </a:rPr>
              <a:t> у </a:t>
            </a:r>
            <a:r>
              <a:rPr lang="ru-RU" b="1" dirty="0" err="1" smtClean="0">
                <a:solidFill>
                  <a:srgbClr val="009900"/>
                </a:solidFill>
              </a:rPr>
              <a:t>в'язанки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які</a:t>
            </a:r>
            <a:r>
              <a:rPr lang="ru-RU" b="1" dirty="0" smtClean="0">
                <a:solidFill>
                  <a:srgbClr val="009900"/>
                </a:solidFill>
              </a:rPr>
              <a:t> не </a:t>
            </a:r>
            <a:r>
              <a:rPr lang="ru-RU" b="1" dirty="0" err="1" smtClean="0">
                <a:solidFill>
                  <a:srgbClr val="009900"/>
                </a:solidFill>
              </a:rPr>
              <a:t>мають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проте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сталого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змісту</a:t>
            </a:r>
            <a:r>
              <a:rPr lang="ru-RU" b="1" dirty="0" smtClean="0">
                <a:solidFill>
                  <a:srgbClr val="009900"/>
                </a:solidFill>
              </a:rPr>
              <a:t>, а </a:t>
            </a:r>
            <a:r>
              <a:rPr lang="ru-RU" b="1" dirty="0" err="1" smtClean="0">
                <a:solidFill>
                  <a:srgbClr val="009900"/>
                </a:solidFill>
              </a:rPr>
              <a:t>залежать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від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уподобання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співака</a:t>
            </a:r>
            <a:r>
              <a:rPr lang="ru-RU" b="1" dirty="0" smtClean="0">
                <a:solidFill>
                  <a:srgbClr val="009900"/>
                </a:solidFill>
              </a:rPr>
              <a:t> та </a:t>
            </a:r>
            <a:r>
              <a:rPr lang="ru-RU" b="1" dirty="0" err="1" smtClean="0">
                <a:solidFill>
                  <a:srgbClr val="009900"/>
                </a:solidFill>
              </a:rPr>
              <a:t>обставин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виконання</a:t>
            </a:r>
            <a:r>
              <a:rPr lang="ru-RU" b="1" dirty="0" smtClean="0">
                <a:solidFill>
                  <a:srgbClr val="0099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9900"/>
                </a:solidFill>
              </a:rPr>
              <a:t>«</a:t>
            </a:r>
            <a:r>
              <a:rPr lang="ru-RU" b="1" dirty="0" err="1" smtClean="0">
                <a:solidFill>
                  <a:srgbClr val="009900"/>
                </a:solidFill>
              </a:rPr>
              <a:t>Назва</a:t>
            </a:r>
            <a:r>
              <a:rPr lang="ru-RU" b="1" dirty="0" smtClean="0">
                <a:solidFill>
                  <a:srgbClr val="009900"/>
                </a:solidFill>
              </a:rPr>
              <a:t> «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коломийка</a:t>
            </a:r>
            <a:r>
              <a:rPr lang="ru-RU" b="1" dirty="0" smtClean="0">
                <a:solidFill>
                  <a:srgbClr val="009900"/>
                </a:solidFill>
              </a:rPr>
              <a:t>» </a:t>
            </a:r>
            <a:r>
              <a:rPr lang="ru-RU" b="1" dirty="0" err="1" smtClean="0">
                <a:solidFill>
                  <a:srgbClr val="009900"/>
                </a:solidFill>
              </a:rPr>
              <a:t>певніш</a:t>
            </a:r>
            <a:r>
              <a:rPr lang="ru-RU" b="1" dirty="0" smtClean="0">
                <a:solidFill>
                  <a:srgbClr val="009900"/>
                </a:solidFill>
              </a:rPr>
              <a:t> за все походить </a:t>
            </a:r>
            <a:r>
              <a:rPr lang="ru-RU" b="1" dirty="0" err="1" smtClean="0">
                <a:solidFill>
                  <a:srgbClr val="009900"/>
                </a:solidFill>
              </a:rPr>
              <a:t>від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основної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танцювальної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фігури</a:t>
            </a:r>
            <a:r>
              <a:rPr lang="ru-RU" b="1" dirty="0" smtClean="0">
                <a:solidFill>
                  <a:srgbClr val="009900"/>
                </a:solidFill>
              </a:rPr>
              <a:t> – кола: 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виникла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довгий</a:t>
            </a:r>
            <a:r>
              <a:rPr lang="ru-RU" b="1" dirty="0" smtClean="0">
                <a:solidFill>
                  <a:srgbClr val="009900"/>
                </a:solidFill>
              </a:rPr>
              <a:t> час </a:t>
            </a:r>
            <a:r>
              <a:rPr lang="ru-RU" b="1" dirty="0" err="1" smtClean="0">
                <a:solidFill>
                  <a:srgbClr val="009900"/>
                </a:solidFill>
              </a:rPr>
              <a:t>побутувала</a:t>
            </a:r>
            <a:r>
              <a:rPr lang="ru-RU" b="1" dirty="0" smtClean="0">
                <a:solidFill>
                  <a:srgbClr val="009900"/>
                </a:solidFill>
              </a:rPr>
              <a:t> як </a:t>
            </a:r>
            <a:r>
              <a:rPr lang="ru-RU" b="1" dirty="0" err="1" smtClean="0">
                <a:solidFill>
                  <a:srgbClr val="009900"/>
                </a:solidFill>
              </a:rPr>
              <a:t>круговий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танець</a:t>
            </a:r>
            <a:r>
              <a:rPr lang="ru-RU" b="1" dirty="0" smtClean="0">
                <a:solidFill>
                  <a:srgbClr val="009900"/>
                </a:solidFill>
              </a:rPr>
              <a:t>. </a:t>
            </a:r>
            <a:r>
              <a:rPr lang="ru-RU" b="1" dirty="0" err="1" smtClean="0">
                <a:solidFill>
                  <a:srgbClr val="009900"/>
                </a:solidFill>
              </a:rPr>
              <a:t>Можливо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також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що</a:t>
            </a:r>
            <a:r>
              <a:rPr lang="ru-RU" b="1" dirty="0" smtClean="0">
                <a:solidFill>
                  <a:srgbClr val="009900"/>
                </a:solidFill>
              </a:rPr>
              <a:t> друга </a:t>
            </a:r>
            <a:r>
              <a:rPr lang="ru-RU" b="1" dirty="0" err="1" smtClean="0">
                <a:solidFill>
                  <a:srgbClr val="009900"/>
                </a:solidFill>
              </a:rPr>
              <a:t>частина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назви</a:t>
            </a:r>
            <a:r>
              <a:rPr lang="ru-RU" b="1" dirty="0" smtClean="0">
                <a:solidFill>
                  <a:srgbClr val="009900"/>
                </a:solidFill>
              </a:rPr>
              <a:t> «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коломийка</a:t>
            </a:r>
            <a:r>
              <a:rPr lang="ru-RU" b="1" dirty="0" smtClean="0">
                <a:solidFill>
                  <a:srgbClr val="009900"/>
                </a:solidFill>
              </a:rPr>
              <a:t>» походить </a:t>
            </a:r>
            <a:r>
              <a:rPr lang="ru-RU" b="1" dirty="0" err="1" smtClean="0">
                <a:solidFill>
                  <a:srgbClr val="009900"/>
                </a:solidFill>
              </a:rPr>
              <a:t>від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дієслова</a:t>
            </a:r>
            <a:r>
              <a:rPr lang="ru-RU" b="1" dirty="0" smtClean="0">
                <a:solidFill>
                  <a:srgbClr val="009900"/>
                </a:solidFill>
              </a:rPr>
              <a:t> «</a:t>
            </a:r>
            <a:r>
              <a:rPr lang="ru-RU" b="1" dirty="0" err="1" smtClean="0">
                <a:solidFill>
                  <a:srgbClr val="009900"/>
                </a:solidFill>
              </a:rPr>
              <a:t>микати</a:t>
            </a:r>
            <a:r>
              <a:rPr lang="ru-RU" b="1" dirty="0" smtClean="0">
                <a:solidFill>
                  <a:srgbClr val="009900"/>
                </a:solidFill>
              </a:rPr>
              <a:t>» (</a:t>
            </a:r>
            <a:r>
              <a:rPr lang="ru-RU" b="1" dirty="0" err="1" smtClean="0">
                <a:solidFill>
                  <a:srgbClr val="009900"/>
                </a:solidFill>
              </a:rPr>
              <a:t>микатися</a:t>
            </a:r>
            <a:r>
              <a:rPr lang="ru-RU" b="1" dirty="0" smtClean="0">
                <a:solidFill>
                  <a:srgbClr val="009900"/>
                </a:solidFill>
              </a:rPr>
              <a:t>) – </a:t>
            </a:r>
            <a:r>
              <a:rPr lang="ru-RU" b="1" dirty="0" err="1" smtClean="0">
                <a:solidFill>
                  <a:srgbClr val="009900"/>
                </a:solidFill>
              </a:rPr>
              <a:t>тобто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ганяти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гасати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носитися</a:t>
            </a:r>
            <a:r>
              <a:rPr lang="ru-RU" b="1" dirty="0" smtClean="0">
                <a:solidFill>
                  <a:srgbClr val="009900"/>
                </a:solidFill>
              </a:rPr>
              <a:t>» (</a:t>
            </a:r>
            <a:r>
              <a:rPr lang="ru-RU" b="1" dirty="0" err="1" smtClean="0">
                <a:solidFill>
                  <a:srgbClr val="009900"/>
                </a:solidFill>
              </a:rPr>
              <a:t>Анатолій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Іваницький</a:t>
            </a:r>
            <a:r>
              <a:rPr lang="ru-RU" b="1" dirty="0" smtClean="0">
                <a:solidFill>
                  <a:srgbClr val="009900"/>
                </a:solidFill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9900"/>
                </a:solidFill>
              </a:rPr>
              <a:t>Активний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процес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творення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функціонування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коломийок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свідчить</a:t>
            </a:r>
            <a:r>
              <a:rPr lang="ru-RU" b="1" dirty="0" smtClean="0">
                <a:solidFill>
                  <a:srgbClr val="009900"/>
                </a:solidFill>
              </a:rPr>
              <a:t> про </a:t>
            </a:r>
            <a:r>
              <a:rPr lang="ru-RU" b="1" dirty="0" err="1" smtClean="0">
                <a:solidFill>
                  <a:srgbClr val="009900"/>
                </a:solidFill>
              </a:rPr>
              <a:t>життєвість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цього</a:t>
            </a:r>
            <a:r>
              <a:rPr lang="ru-RU" b="1" dirty="0" smtClean="0">
                <a:solidFill>
                  <a:srgbClr val="009900"/>
                </a:solidFill>
              </a:rPr>
              <a:t> жанру. 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Коломийкові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тексти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виконуються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під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моторні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або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речитативно-декламаційні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наспіви</a:t>
            </a:r>
            <a:r>
              <a:rPr lang="ru-RU" b="1" dirty="0" smtClean="0">
                <a:solidFill>
                  <a:srgbClr val="0099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9900"/>
                </a:solidFill>
              </a:rPr>
              <a:t>Найбільш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типова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належить</a:t>
            </a:r>
            <a:r>
              <a:rPr lang="ru-RU" b="1" dirty="0" smtClean="0">
                <a:solidFill>
                  <a:srgbClr val="009900"/>
                </a:solidFill>
              </a:rPr>
              <a:t> до </a:t>
            </a:r>
            <a:r>
              <a:rPr lang="ru-RU" b="1" dirty="0" err="1" smtClean="0">
                <a:solidFill>
                  <a:srgbClr val="009900"/>
                </a:solidFill>
              </a:rPr>
              <a:t>розряду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танцювальних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пісень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поширених</a:t>
            </a:r>
            <a:r>
              <a:rPr lang="ru-RU" b="1" dirty="0" smtClean="0">
                <a:solidFill>
                  <a:srgbClr val="009900"/>
                </a:solidFill>
              </a:rPr>
              <a:t> в </a:t>
            </a:r>
            <a:r>
              <a:rPr lang="ru-RU" b="1" dirty="0" err="1" smtClean="0">
                <a:solidFill>
                  <a:srgbClr val="009900"/>
                </a:solidFill>
              </a:rPr>
              <a:t>регіоні</a:t>
            </a:r>
            <a:r>
              <a:rPr lang="ru-RU" b="1" dirty="0" smtClean="0">
                <a:solidFill>
                  <a:srgbClr val="009900"/>
                </a:solidFill>
              </a:rPr>
              <a:t> Карпат.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9900"/>
                </a:solidFill>
              </a:rPr>
              <a:t> «В </a:t>
            </a:r>
            <a:r>
              <a:rPr lang="ru-RU" b="1" dirty="0" err="1" smtClean="0">
                <a:solidFill>
                  <a:srgbClr val="009900"/>
                </a:solidFill>
              </a:rPr>
              <a:t>районі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їх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найбільшого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поширення</a:t>
            </a:r>
            <a:r>
              <a:rPr lang="ru-RU" b="1" dirty="0" smtClean="0">
                <a:solidFill>
                  <a:srgbClr val="009900"/>
                </a:solidFill>
              </a:rPr>
              <a:t> (</a:t>
            </a:r>
            <a:r>
              <a:rPr lang="ru-RU" b="1" dirty="0" err="1" smtClean="0">
                <a:solidFill>
                  <a:srgbClr val="009900"/>
                </a:solidFill>
              </a:rPr>
              <a:t>в</a:t>
            </a:r>
            <a:r>
              <a:rPr lang="ru-RU" b="1" dirty="0" smtClean="0">
                <a:solidFill>
                  <a:srgbClr val="009900"/>
                </a:solidFill>
              </a:rPr>
              <a:t> Карпатах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Прикарпатті</a:t>
            </a:r>
            <a:r>
              <a:rPr lang="ru-RU" b="1" dirty="0" smtClean="0">
                <a:solidFill>
                  <a:srgbClr val="009900"/>
                </a:solidFill>
              </a:rPr>
              <a:t>) </a:t>
            </a:r>
            <a:r>
              <a:rPr lang="ru-RU" b="1" dirty="0" err="1" smtClean="0">
                <a:solidFill>
                  <a:srgbClr val="009900"/>
                </a:solidFill>
              </a:rPr>
              <a:t>самі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співаки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поділяють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коломийки</a:t>
            </a:r>
            <a:r>
              <a:rPr lang="ru-RU" b="1" dirty="0" smtClean="0">
                <a:solidFill>
                  <a:srgbClr val="009900"/>
                </a:solidFill>
              </a:rPr>
              <a:t> на два </a:t>
            </a:r>
            <a:r>
              <a:rPr lang="ru-RU" b="1" dirty="0" err="1" smtClean="0">
                <a:solidFill>
                  <a:srgbClr val="009900"/>
                </a:solidFill>
              </a:rPr>
              <a:t>різновиди</a:t>
            </a:r>
            <a:r>
              <a:rPr lang="ru-RU" b="1" dirty="0" smtClean="0">
                <a:solidFill>
                  <a:srgbClr val="009900"/>
                </a:solidFill>
              </a:rPr>
              <a:t>: «до </a:t>
            </a:r>
            <a:r>
              <a:rPr lang="ru-RU" b="1" dirty="0" err="1" smtClean="0">
                <a:solidFill>
                  <a:srgbClr val="009900"/>
                </a:solidFill>
              </a:rPr>
              <a:t>танцю</a:t>
            </a:r>
            <a:r>
              <a:rPr lang="ru-RU" b="1" dirty="0" smtClean="0">
                <a:solidFill>
                  <a:srgbClr val="009900"/>
                </a:solidFill>
              </a:rPr>
              <a:t>» (</a:t>
            </a:r>
            <a:r>
              <a:rPr lang="ru-RU" b="1" dirty="0" err="1" smtClean="0">
                <a:solidFill>
                  <a:srgbClr val="009900"/>
                </a:solidFill>
              </a:rPr>
              <a:t>типова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функція</a:t>
            </a:r>
            <a:r>
              <a:rPr lang="ru-RU" b="1" dirty="0" smtClean="0">
                <a:solidFill>
                  <a:srgbClr val="009900"/>
                </a:solidFill>
              </a:rPr>
              <a:t>)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«</a:t>
            </a:r>
            <a:r>
              <a:rPr lang="ru-RU" b="1" dirty="0" err="1" smtClean="0">
                <a:solidFill>
                  <a:srgbClr val="009900"/>
                </a:solidFill>
              </a:rPr>
              <a:t>до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співу</a:t>
            </a:r>
            <a:r>
              <a:rPr lang="ru-RU" b="1" dirty="0" smtClean="0">
                <a:solidFill>
                  <a:srgbClr val="009900"/>
                </a:solidFill>
              </a:rPr>
              <a:t>» (</a:t>
            </a:r>
            <a:r>
              <a:rPr lang="ru-RU" b="1" dirty="0" err="1" smtClean="0">
                <a:solidFill>
                  <a:srgbClr val="009900"/>
                </a:solidFill>
              </a:rPr>
              <a:t>різновид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ліричної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пісні</a:t>
            </a:r>
            <a:r>
              <a:rPr lang="ru-RU" b="1" dirty="0" smtClean="0">
                <a:solidFill>
                  <a:srgbClr val="009900"/>
                </a:solidFill>
              </a:rPr>
              <a:t>)…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9900"/>
                </a:solidFill>
              </a:rPr>
              <a:t>Коломийки</a:t>
            </a:r>
            <a:r>
              <a:rPr lang="ru-RU" b="1" dirty="0" smtClean="0">
                <a:solidFill>
                  <a:srgbClr val="009900"/>
                </a:solidFill>
              </a:rPr>
              <a:t> «до </a:t>
            </a:r>
            <a:r>
              <a:rPr lang="ru-RU" b="1" dirty="0" err="1" smtClean="0">
                <a:solidFill>
                  <a:srgbClr val="009900"/>
                </a:solidFill>
              </a:rPr>
              <a:t>танцю</a:t>
            </a:r>
            <a:r>
              <a:rPr lang="ru-RU" b="1" dirty="0" smtClean="0">
                <a:solidFill>
                  <a:srgbClr val="009900"/>
                </a:solidFill>
              </a:rPr>
              <a:t>» </a:t>
            </a:r>
            <a:r>
              <a:rPr lang="ru-RU" b="1" dirty="0" err="1" smtClean="0">
                <a:solidFill>
                  <a:srgbClr val="009900"/>
                </a:solidFill>
              </a:rPr>
              <a:t>співають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переважно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чоловіки</a:t>
            </a:r>
            <a:r>
              <a:rPr lang="ru-RU" b="1" dirty="0" smtClean="0">
                <a:solidFill>
                  <a:srgbClr val="009900"/>
                </a:solidFill>
              </a:rPr>
              <a:t>…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9900"/>
                </a:solidFill>
              </a:rPr>
              <a:t>Жіночі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коломийки</a:t>
            </a:r>
            <a:r>
              <a:rPr lang="ru-RU" b="1" dirty="0" smtClean="0">
                <a:solidFill>
                  <a:srgbClr val="009900"/>
                </a:solidFill>
              </a:rPr>
              <a:t> до «</a:t>
            </a:r>
            <a:r>
              <a:rPr lang="ru-RU" b="1" dirty="0" err="1" smtClean="0">
                <a:solidFill>
                  <a:srgbClr val="009900"/>
                </a:solidFill>
              </a:rPr>
              <a:t>співу</a:t>
            </a:r>
            <a:r>
              <a:rPr lang="ru-RU" b="1" dirty="0" smtClean="0">
                <a:solidFill>
                  <a:srgbClr val="009900"/>
                </a:solidFill>
              </a:rPr>
              <a:t>» </a:t>
            </a:r>
            <a:r>
              <a:rPr lang="ru-RU" b="1" dirty="0" err="1" smtClean="0">
                <a:solidFill>
                  <a:srgbClr val="009900"/>
                </a:solidFill>
              </a:rPr>
              <a:t>відрізняються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більшим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мелодизмом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ліричністю</a:t>
            </a:r>
            <a:r>
              <a:rPr lang="ru-RU" b="1" dirty="0" smtClean="0">
                <a:solidFill>
                  <a:srgbClr val="009900"/>
                </a:solidFill>
              </a:rPr>
              <a:t>» (</a:t>
            </a:r>
            <a:r>
              <a:rPr lang="ru-RU" b="1" dirty="0" err="1" smtClean="0">
                <a:solidFill>
                  <a:srgbClr val="009900"/>
                </a:solidFill>
              </a:rPr>
              <a:t>Анатолій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Іваницький</a:t>
            </a:r>
            <a:r>
              <a:rPr lang="ru-RU" b="1" dirty="0" smtClean="0">
                <a:solidFill>
                  <a:srgbClr val="009900"/>
                </a:solidFill>
              </a:rPr>
              <a:t>).</a:t>
            </a:r>
            <a:endParaRPr lang="ru-RU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C00000"/>
                </a:solidFill>
              </a:rPr>
              <a:t>Зміст коломийок</a:t>
            </a:r>
            <a:endParaRPr lang="uk-UA" sz="4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8501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2000" b="1" dirty="0" smtClean="0">
                <a:solidFill>
                  <a:srgbClr val="C00000"/>
                </a:solidFill>
              </a:rPr>
              <a:t>Найбільший масив становлять пісеньки, в яких ідеться про особисте в житті людей, їх переживання, настрої — це твори на так звані «вічні теми», однаково актуальні для різних епох, але й у них легко виловити ознаки часу, бо ж людські стосунки розвиваються на тлі певного родинного і соціального побуту</a:t>
            </a:r>
            <a:r>
              <a:rPr lang="uk-UA" sz="2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73389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14810" y="928670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9900"/>
                </a:solidFill>
              </a:rPr>
              <a:t>нарікання на підневільну працю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9900"/>
                </a:solidFill>
              </a:rPr>
              <a:t>нарікання на гірку солдатчину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9900"/>
                </a:solidFill>
              </a:rPr>
              <a:t>нарікання на бідняцьке безхліб'я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9900"/>
                </a:solidFill>
              </a:rPr>
              <a:t>нарікання на вимушену  еміграцію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9900"/>
                </a:solidFill>
              </a:rPr>
              <a:t>протест проти селянського безправ'я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9900"/>
                </a:solidFill>
              </a:rPr>
              <a:t>звучать бунтарські мотиви</a:t>
            </a:r>
            <a:endParaRPr lang="ru-RU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4296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Коломийки</a:t>
            </a:r>
            <a:r>
              <a:rPr lang="ru-RU" sz="2800" b="1" dirty="0" smtClean="0">
                <a:solidFill>
                  <a:srgbClr val="C00000"/>
                </a:solidFill>
              </a:rPr>
              <a:t> — </a:t>
            </a:r>
            <a:r>
              <a:rPr lang="ru-RU" sz="2800" b="1" dirty="0" err="1" smtClean="0">
                <a:solidFill>
                  <a:srgbClr val="C00000"/>
                </a:solidFill>
              </a:rPr>
              <a:t>залицяння</a:t>
            </a:r>
            <a:r>
              <a:rPr lang="ru-RU" sz="2800" b="1" dirty="0" smtClean="0">
                <a:solidFill>
                  <a:srgbClr val="C00000"/>
                </a:solidFill>
              </a:rPr>
              <a:t> та </a:t>
            </a:r>
            <a:r>
              <a:rPr lang="ru-RU" sz="2800" b="1" dirty="0" err="1" smtClean="0">
                <a:solidFill>
                  <a:srgbClr val="C00000"/>
                </a:solidFill>
              </a:rPr>
              <a:t>сватання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b="1" dirty="0" err="1" smtClean="0">
                <a:solidFill>
                  <a:srgbClr val="009900"/>
                </a:solidFill>
              </a:rPr>
              <a:t>Болить</a:t>
            </a:r>
            <a:r>
              <a:rPr lang="ru-RU" b="1" dirty="0" smtClean="0">
                <a:solidFill>
                  <a:srgbClr val="009900"/>
                </a:solidFill>
              </a:rPr>
              <a:t> мене головонька, як </a:t>
            </a:r>
            <a:r>
              <a:rPr lang="ru-RU" b="1" dirty="0" err="1" smtClean="0">
                <a:solidFill>
                  <a:srgbClr val="009900"/>
                </a:solidFill>
              </a:rPr>
              <a:t>вечір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настане</a:t>
            </a:r>
            <a:r>
              <a:rPr lang="ru-RU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Прийди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прийди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мій</a:t>
            </a:r>
            <a:r>
              <a:rPr lang="ru-RU" b="1" dirty="0" smtClean="0">
                <a:solidFill>
                  <a:srgbClr val="009900"/>
                </a:solidFill>
              </a:rPr>
              <a:t> миленький — </a:t>
            </a:r>
            <a:r>
              <a:rPr lang="ru-RU" b="1" dirty="0" err="1" smtClean="0">
                <a:solidFill>
                  <a:srgbClr val="009900"/>
                </a:solidFill>
              </a:rPr>
              <a:t>може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перестане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Ой не спали </a:t>
            </a:r>
            <a:r>
              <a:rPr lang="ru-RU" b="1" dirty="0" err="1" smtClean="0">
                <a:solidFill>
                  <a:srgbClr val="009900"/>
                </a:solidFill>
              </a:rPr>
              <a:t>чорні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очі</a:t>
            </a:r>
            <a:r>
              <a:rPr lang="ru-RU" b="1" dirty="0" smtClean="0">
                <a:solidFill>
                  <a:srgbClr val="009900"/>
                </a:solidFill>
              </a:rPr>
              <a:t>, не спали, не спали,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Бо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сиділи</a:t>
            </a:r>
            <a:r>
              <a:rPr lang="ru-RU" b="1" dirty="0" smtClean="0">
                <a:solidFill>
                  <a:srgbClr val="009900"/>
                </a:solidFill>
              </a:rPr>
              <a:t> на </a:t>
            </a:r>
            <a:r>
              <a:rPr lang="ru-RU" b="1" dirty="0" err="1" smtClean="0">
                <a:solidFill>
                  <a:srgbClr val="009900"/>
                </a:solidFill>
              </a:rPr>
              <a:t>порозі</a:t>
            </a:r>
            <a:r>
              <a:rPr lang="ru-RU" b="1" dirty="0" smtClean="0">
                <a:solidFill>
                  <a:srgbClr val="009900"/>
                </a:solidFill>
              </a:rPr>
              <a:t>, милого </a:t>
            </a:r>
            <a:r>
              <a:rPr lang="ru-RU" b="1" dirty="0" err="1" smtClean="0">
                <a:solidFill>
                  <a:srgbClr val="009900"/>
                </a:solidFill>
              </a:rPr>
              <a:t>чекали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Ой я </a:t>
            </a:r>
            <a:r>
              <a:rPr lang="ru-RU" b="1" dirty="0" err="1" smtClean="0">
                <a:solidFill>
                  <a:srgbClr val="009900"/>
                </a:solidFill>
              </a:rPr>
              <a:t>би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ся</a:t>
            </a:r>
            <a:r>
              <a:rPr lang="ru-RU" b="1" dirty="0" smtClean="0">
                <a:solidFill>
                  <a:srgbClr val="009900"/>
                </a:solidFill>
              </a:rPr>
              <a:t> не </a:t>
            </a:r>
            <a:r>
              <a:rPr lang="ru-RU" b="1" dirty="0" err="1" smtClean="0">
                <a:solidFill>
                  <a:srgbClr val="009900"/>
                </a:solidFill>
              </a:rPr>
              <a:t>здрімала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хоч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би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засвітало</a:t>
            </a:r>
            <a:r>
              <a:rPr lang="ru-RU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Якби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прийшло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солов'ятко</a:t>
            </a:r>
            <a:r>
              <a:rPr lang="ru-RU" b="1" dirty="0" smtClean="0">
                <a:solidFill>
                  <a:srgbClr val="009900"/>
                </a:solidFill>
              </a:rPr>
              <a:t> та </a:t>
            </a:r>
            <a:r>
              <a:rPr lang="ru-RU" b="1" dirty="0" err="1" smtClean="0">
                <a:solidFill>
                  <a:srgbClr val="009900"/>
                </a:solidFill>
              </a:rPr>
              <a:t>й</a:t>
            </a:r>
            <a:r>
              <a:rPr lang="ru-RU" b="1" dirty="0" smtClean="0">
                <a:solidFill>
                  <a:srgbClr val="009900"/>
                </a:solidFill>
              </a:rPr>
              <a:t> защебетало.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Я калину гну в долину, а калина </a:t>
            </a:r>
            <a:r>
              <a:rPr lang="ru-RU" b="1" dirty="0" err="1" smtClean="0">
                <a:solidFill>
                  <a:srgbClr val="009900"/>
                </a:solidFill>
              </a:rPr>
              <a:t>вгору</a:t>
            </a:r>
            <a:r>
              <a:rPr lang="ru-RU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Коли ж я </a:t>
            </a:r>
            <a:r>
              <a:rPr lang="ru-RU" b="1" dirty="0" err="1" smtClean="0">
                <a:solidFill>
                  <a:srgbClr val="009900"/>
                </a:solidFill>
              </a:rPr>
              <a:t>ся</a:t>
            </a:r>
            <a:r>
              <a:rPr lang="ru-RU" b="1" dirty="0" smtClean="0">
                <a:solidFill>
                  <a:srgbClr val="009900"/>
                </a:solidFill>
              </a:rPr>
              <a:t>, </a:t>
            </a:r>
            <a:r>
              <a:rPr lang="ru-RU" b="1" dirty="0" err="1" smtClean="0">
                <a:solidFill>
                  <a:srgbClr val="009900"/>
                </a:solidFill>
              </a:rPr>
              <a:t>мій</a:t>
            </a:r>
            <a:r>
              <a:rPr lang="ru-RU" b="1" dirty="0" smtClean="0">
                <a:solidFill>
                  <a:srgbClr val="009900"/>
                </a:solidFill>
              </a:rPr>
              <a:t> миленький, </a:t>
            </a:r>
            <a:r>
              <a:rPr lang="ru-RU" b="1" dirty="0" err="1" smtClean="0">
                <a:solidFill>
                  <a:srgbClr val="009900"/>
                </a:solidFill>
              </a:rPr>
              <a:t>з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тобов</a:t>
            </a:r>
            <a:r>
              <a:rPr lang="ru-RU" b="1" dirty="0" smtClean="0">
                <a:solidFill>
                  <a:srgbClr val="009900"/>
                </a:solidFill>
              </a:rPr>
              <a:t> наговорю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Гей </a:t>
            </a:r>
            <a:r>
              <a:rPr lang="ru-RU" b="1" dirty="0" err="1" smtClean="0">
                <a:solidFill>
                  <a:srgbClr val="009900"/>
                </a:solidFill>
              </a:rPr>
              <a:t>якби</a:t>
            </a:r>
            <a:r>
              <a:rPr lang="ru-RU" b="1" dirty="0" smtClean="0">
                <a:solidFill>
                  <a:srgbClr val="009900"/>
                </a:solidFill>
              </a:rPr>
              <a:t> я </a:t>
            </a:r>
            <a:r>
              <a:rPr lang="ru-RU" b="1" dirty="0" err="1" smtClean="0">
                <a:solidFill>
                  <a:srgbClr val="009900"/>
                </a:solidFill>
              </a:rPr>
              <a:t>була</a:t>
            </a:r>
            <a:r>
              <a:rPr lang="ru-RU" b="1" dirty="0" smtClean="0">
                <a:solidFill>
                  <a:srgbClr val="009900"/>
                </a:solidFill>
              </a:rPr>
              <a:t> знала, </a:t>
            </a:r>
            <a:r>
              <a:rPr lang="ru-RU" b="1" dirty="0" err="1" smtClean="0">
                <a:solidFill>
                  <a:srgbClr val="009900"/>
                </a:solidFill>
              </a:rPr>
              <a:t>що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прийде</a:t>
            </a:r>
            <a:r>
              <a:rPr lang="ru-RU" b="1" dirty="0" smtClean="0">
                <a:solidFill>
                  <a:srgbClr val="009900"/>
                </a:solidFill>
              </a:rPr>
              <a:t> Микула,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Я </a:t>
            </a:r>
            <a:r>
              <a:rPr lang="ru-RU" b="1" dirty="0" err="1" smtClean="0">
                <a:solidFill>
                  <a:srgbClr val="009900"/>
                </a:solidFill>
              </a:rPr>
              <a:t>би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була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із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всіх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стільців</a:t>
            </a:r>
            <a:r>
              <a:rPr lang="ru-RU" b="1" dirty="0" smtClean="0">
                <a:solidFill>
                  <a:srgbClr val="009900"/>
                </a:solidFill>
              </a:rPr>
              <a:t> порошок </a:t>
            </a:r>
            <a:r>
              <a:rPr lang="ru-RU" b="1" dirty="0" err="1" smtClean="0">
                <a:solidFill>
                  <a:srgbClr val="009900"/>
                </a:solidFill>
              </a:rPr>
              <a:t>іздула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Гей </a:t>
            </a:r>
            <a:r>
              <a:rPr lang="ru-RU" b="1" dirty="0" err="1" smtClean="0">
                <a:solidFill>
                  <a:srgbClr val="009900"/>
                </a:solidFill>
              </a:rPr>
              <a:t>якби</a:t>
            </a:r>
            <a:r>
              <a:rPr lang="ru-RU" b="1" dirty="0" smtClean="0">
                <a:solidFill>
                  <a:srgbClr val="009900"/>
                </a:solidFill>
              </a:rPr>
              <a:t> я </a:t>
            </a:r>
            <a:r>
              <a:rPr lang="ru-RU" b="1" dirty="0" err="1" smtClean="0">
                <a:solidFill>
                  <a:srgbClr val="009900"/>
                </a:solidFill>
              </a:rPr>
              <a:t>була</a:t>
            </a:r>
            <a:r>
              <a:rPr lang="ru-RU" b="1" dirty="0" smtClean="0">
                <a:solidFill>
                  <a:srgbClr val="009900"/>
                </a:solidFill>
              </a:rPr>
              <a:t> знала, </a:t>
            </a:r>
            <a:r>
              <a:rPr lang="ru-RU" b="1" dirty="0" err="1" smtClean="0">
                <a:solidFill>
                  <a:srgbClr val="009900"/>
                </a:solidFill>
              </a:rPr>
              <a:t>що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прийде</a:t>
            </a:r>
            <a:r>
              <a:rPr lang="ru-RU" b="1" dirty="0" smtClean="0">
                <a:solidFill>
                  <a:srgbClr val="009900"/>
                </a:solidFill>
              </a:rPr>
              <a:t> Михайло,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Я </a:t>
            </a:r>
            <a:r>
              <a:rPr lang="ru-RU" b="1" dirty="0" err="1" smtClean="0">
                <a:solidFill>
                  <a:srgbClr val="009900"/>
                </a:solidFill>
              </a:rPr>
              <a:t>би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була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кучерики</a:t>
            </a:r>
            <a:r>
              <a:rPr lang="ru-RU" b="1" dirty="0" smtClean="0">
                <a:solidFill>
                  <a:srgbClr val="009900"/>
                </a:solidFill>
              </a:rPr>
              <a:t> зачесала </a:t>
            </a:r>
            <a:r>
              <a:rPr lang="ru-RU" b="1" dirty="0" err="1" smtClean="0">
                <a:solidFill>
                  <a:srgbClr val="009900"/>
                </a:solidFill>
              </a:rPr>
              <a:t>файно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</a:p>
          <a:p>
            <a:endParaRPr lang="ru-RU" b="1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Ой </a:t>
            </a:r>
            <a:r>
              <a:rPr lang="ru-RU" b="1" dirty="0" err="1" smtClean="0">
                <a:solidFill>
                  <a:srgbClr val="009900"/>
                </a:solidFill>
              </a:rPr>
              <a:t>кувала</a:t>
            </a:r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err="1" smtClean="0">
                <a:solidFill>
                  <a:srgbClr val="009900"/>
                </a:solidFill>
              </a:rPr>
              <a:t>зозуленька</a:t>
            </a:r>
            <a:r>
              <a:rPr lang="ru-RU" b="1" dirty="0" smtClean="0">
                <a:solidFill>
                  <a:srgbClr val="009900"/>
                </a:solidFill>
              </a:rPr>
              <a:t> та </a:t>
            </a:r>
            <a:r>
              <a:rPr lang="ru-RU" b="1" dirty="0" err="1" smtClean="0">
                <a:solidFill>
                  <a:srgbClr val="009900"/>
                </a:solidFill>
              </a:rPr>
              <a:t>й</a:t>
            </a:r>
            <a:r>
              <a:rPr lang="ru-RU" b="1" dirty="0" smtClean="0">
                <a:solidFill>
                  <a:srgbClr val="009900"/>
                </a:solidFill>
              </a:rPr>
              <a:t> на </a:t>
            </a:r>
            <a:r>
              <a:rPr lang="ru-RU" b="1" dirty="0" err="1" smtClean="0">
                <a:solidFill>
                  <a:srgbClr val="009900"/>
                </a:solidFill>
              </a:rPr>
              <a:t>конюшині</a:t>
            </a:r>
            <a:r>
              <a:rPr lang="ru-RU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 В тебе, </a:t>
            </a:r>
            <a:r>
              <a:rPr lang="ru-RU" b="1" dirty="0" err="1" smtClean="0">
                <a:solidFill>
                  <a:srgbClr val="009900"/>
                </a:solidFill>
              </a:rPr>
              <a:t>милий</a:t>
            </a:r>
            <a:r>
              <a:rPr lang="ru-RU" b="1" dirty="0" smtClean="0">
                <a:solidFill>
                  <a:srgbClr val="009900"/>
                </a:solidFill>
              </a:rPr>
              <a:t>, очка </a:t>
            </a:r>
            <a:r>
              <a:rPr lang="ru-RU" b="1" dirty="0" err="1" smtClean="0">
                <a:solidFill>
                  <a:srgbClr val="009900"/>
                </a:solidFill>
              </a:rPr>
              <a:t>сиві</a:t>
            </a:r>
            <a:r>
              <a:rPr lang="ru-RU" b="1" dirty="0" smtClean="0">
                <a:solidFill>
                  <a:srgbClr val="009900"/>
                </a:solidFill>
              </a:rPr>
              <a:t>, а у мене </a:t>
            </a:r>
            <a:r>
              <a:rPr lang="ru-RU" b="1" dirty="0" err="1" smtClean="0">
                <a:solidFill>
                  <a:srgbClr val="009900"/>
                </a:solidFill>
              </a:rPr>
              <a:t>сині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1"/>
            <a:ext cx="2786074" cy="371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550071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Коломийка</a:t>
            </a:r>
            <a:r>
              <a:rPr lang="ru-RU" sz="2400" b="1" dirty="0" smtClean="0">
                <a:solidFill>
                  <a:srgbClr val="C00000"/>
                </a:solidFill>
              </a:rPr>
              <a:t> "Ой </a:t>
            </a:r>
            <a:r>
              <a:rPr lang="ru-RU" sz="2400" b="1" dirty="0" err="1" smtClean="0">
                <a:solidFill>
                  <a:srgbClr val="C00000"/>
                </a:solidFill>
              </a:rPr>
              <a:t>чому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ви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добрі</a:t>
            </a:r>
            <a:r>
              <a:rPr lang="ru-RU" sz="2400" b="1" dirty="0" smtClean="0">
                <a:solidFill>
                  <a:srgbClr val="C00000"/>
                </a:solidFill>
              </a:rPr>
              <a:t> люди, та </a:t>
            </a:r>
            <a:r>
              <a:rPr lang="ru-RU" sz="2400" b="1" dirty="0" err="1" smtClean="0">
                <a:solidFill>
                  <a:srgbClr val="C00000"/>
                </a:solidFill>
              </a:rPr>
              <a:t>й</a:t>
            </a:r>
            <a:r>
              <a:rPr lang="ru-RU" sz="2400" b="1" dirty="0" smtClean="0">
                <a:solidFill>
                  <a:srgbClr val="C00000"/>
                </a:solidFill>
              </a:rPr>
              <a:t> не </a:t>
            </a:r>
            <a:r>
              <a:rPr lang="ru-RU" sz="2400" b="1" dirty="0" err="1" smtClean="0">
                <a:solidFill>
                  <a:srgbClr val="C00000"/>
                </a:solidFill>
              </a:rPr>
              <a:t>співаєте</a:t>
            </a:r>
            <a:r>
              <a:rPr lang="ru-RU" sz="2400" b="1" dirty="0" smtClean="0">
                <a:solidFill>
                  <a:srgbClr val="C00000"/>
                </a:solidFill>
              </a:rPr>
              <a:t>"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1600" b="1" dirty="0" smtClean="0">
                <a:solidFill>
                  <a:srgbClr val="009900"/>
                </a:solidFill>
              </a:rPr>
              <a:t>Ой </a:t>
            </a:r>
            <a:r>
              <a:rPr lang="ru-RU" sz="1600" b="1" dirty="0" err="1" smtClean="0">
                <a:solidFill>
                  <a:srgbClr val="009900"/>
                </a:solidFill>
              </a:rPr>
              <a:t>чому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ви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добрі</a:t>
            </a:r>
            <a:r>
              <a:rPr lang="ru-RU" sz="1600" b="1" dirty="0" smtClean="0">
                <a:solidFill>
                  <a:srgbClr val="009900"/>
                </a:solidFill>
              </a:rPr>
              <a:t> люди, та </a:t>
            </a:r>
            <a:r>
              <a:rPr lang="ru-RU" sz="1600" b="1" dirty="0" err="1" smtClean="0">
                <a:solidFill>
                  <a:srgbClr val="009900"/>
                </a:solidFill>
              </a:rPr>
              <a:t>й</a:t>
            </a:r>
            <a:r>
              <a:rPr lang="ru-RU" sz="1600" b="1" dirty="0" smtClean="0">
                <a:solidFill>
                  <a:srgbClr val="009900"/>
                </a:solidFill>
              </a:rPr>
              <a:t> не </a:t>
            </a:r>
            <a:r>
              <a:rPr lang="ru-RU" sz="1600" b="1" dirty="0" err="1" smtClean="0">
                <a:solidFill>
                  <a:srgbClr val="009900"/>
                </a:solidFill>
              </a:rPr>
              <a:t>співаєте</a:t>
            </a:r>
            <a:r>
              <a:rPr lang="ru-RU" sz="1600" b="1" dirty="0" smtClean="0">
                <a:solidFill>
                  <a:srgbClr val="009900"/>
                </a:solidFill>
              </a:rPr>
              <a:t>?</a:t>
            </a: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Чи</a:t>
            </a:r>
            <a:r>
              <a:rPr lang="ru-RU" sz="1600" b="1" dirty="0" smtClean="0">
                <a:solidFill>
                  <a:srgbClr val="009900"/>
                </a:solidFill>
              </a:rPr>
              <a:t> голосу не </a:t>
            </a:r>
            <a:r>
              <a:rPr lang="ru-RU" sz="1600" b="1" dirty="0" err="1" smtClean="0">
                <a:solidFill>
                  <a:srgbClr val="009900"/>
                </a:solidFill>
              </a:rPr>
              <a:t>маєте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чи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ся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встидаєте</a:t>
            </a:r>
            <a:r>
              <a:rPr lang="ru-RU" sz="1600" b="1" dirty="0" smtClean="0">
                <a:solidFill>
                  <a:srgbClr val="009900"/>
                </a:solidFill>
              </a:rPr>
              <a:t>?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Співайте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ви</a:t>
            </a:r>
            <a:r>
              <a:rPr lang="ru-RU" sz="1600" b="1" dirty="0" smtClean="0">
                <a:solidFill>
                  <a:srgbClr val="009900"/>
                </a:solidFill>
              </a:rPr>
              <a:t>, люди </a:t>
            </a:r>
            <a:r>
              <a:rPr lang="ru-RU" sz="1600" b="1" dirty="0" err="1" smtClean="0">
                <a:solidFill>
                  <a:srgbClr val="009900"/>
                </a:solidFill>
              </a:rPr>
              <a:t>добрі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поки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молодії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Тоді</a:t>
            </a:r>
            <a:r>
              <a:rPr lang="ru-RU" sz="1600" b="1" dirty="0" smtClean="0">
                <a:solidFill>
                  <a:srgbClr val="009900"/>
                </a:solidFill>
              </a:rPr>
              <a:t> уже не будете, як </a:t>
            </a:r>
            <a:r>
              <a:rPr lang="ru-RU" sz="1600" b="1" dirty="0" err="1" smtClean="0">
                <a:solidFill>
                  <a:srgbClr val="009900"/>
                </a:solidFill>
              </a:rPr>
              <a:t>постарієте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smtClean="0">
                <a:solidFill>
                  <a:srgbClr val="009900"/>
                </a:solidFill>
              </a:rPr>
              <a:t>Як будете </a:t>
            </a:r>
            <a:r>
              <a:rPr lang="ru-RU" sz="1600" b="1" dirty="0" err="1" smtClean="0">
                <a:solidFill>
                  <a:srgbClr val="009900"/>
                </a:solidFill>
              </a:rPr>
              <a:t>ви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старими</a:t>
            </a:r>
            <a:r>
              <a:rPr lang="ru-RU" sz="1600" b="1" dirty="0" smtClean="0">
                <a:solidFill>
                  <a:srgbClr val="009900"/>
                </a:solidFill>
              </a:rPr>
              <a:t>, мете </a:t>
            </a:r>
            <a:r>
              <a:rPr lang="ru-RU" sz="1600" b="1" dirty="0" err="1" smtClean="0">
                <a:solidFill>
                  <a:srgbClr val="009900"/>
                </a:solidFill>
              </a:rPr>
              <a:t>ви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сидіти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Тільки</a:t>
            </a:r>
            <a:r>
              <a:rPr lang="ru-RU" sz="1600" b="1" dirty="0" smtClean="0">
                <a:solidFill>
                  <a:srgbClr val="009900"/>
                </a:solidFill>
              </a:rPr>
              <a:t> мете </a:t>
            </a:r>
            <a:r>
              <a:rPr lang="ru-RU" sz="1600" b="1" dirty="0" err="1" smtClean="0">
                <a:solidFill>
                  <a:srgbClr val="009900"/>
                </a:solidFill>
              </a:rPr>
              <a:t>ви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слухати</a:t>
            </a:r>
            <a:r>
              <a:rPr lang="ru-RU" sz="1600" b="1" dirty="0" smtClean="0">
                <a:solidFill>
                  <a:srgbClr val="009900"/>
                </a:solidFill>
              </a:rPr>
              <a:t>, як </a:t>
            </a:r>
            <a:r>
              <a:rPr lang="ru-RU" sz="1600" b="1" dirty="0" err="1" smtClean="0">
                <a:solidFill>
                  <a:srgbClr val="009900"/>
                </a:solidFill>
              </a:rPr>
              <a:t>співають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діти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smtClean="0">
                <a:solidFill>
                  <a:srgbClr val="009900"/>
                </a:solidFill>
              </a:rPr>
              <a:t>Та як я </a:t>
            </a:r>
            <a:r>
              <a:rPr lang="ru-RU" sz="1600" b="1" dirty="0" err="1" smtClean="0">
                <a:solidFill>
                  <a:srgbClr val="009900"/>
                </a:solidFill>
              </a:rPr>
              <a:t>був</a:t>
            </a:r>
            <a:r>
              <a:rPr lang="ru-RU" sz="1600" b="1" dirty="0" smtClean="0">
                <a:solidFill>
                  <a:srgbClr val="009900"/>
                </a:solidFill>
              </a:rPr>
              <a:t> молодим, </a:t>
            </a:r>
            <a:r>
              <a:rPr lang="ru-RU" sz="1600" b="1" dirty="0" err="1" smtClean="0">
                <a:solidFill>
                  <a:srgbClr val="009900"/>
                </a:solidFill>
              </a:rPr>
              <a:t>вигравав</a:t>
            </a:r>
            <a:r>
              <a:rPr lang="ru-RU" sz="1600" b="1" dirty="0" smtClean="0">
                <a:solidFill>
                  <a:srgbClr val="009900"/>
                </a:solidFill>
              </a:rPr>
              <a:t> на </a:t>
            </a:r>
            <a:r>
              <a:rPr lang="ru-RU" sz="1600" b="1" dirty="0" err="1" smtClean="0">
                <a:solidFill>
                  <a:srgbClr val="009900"/>
                </a:solidFill>
              </a:rPr>
              <a:t>дримбу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sz="1600" b="1" dirty="0" smtClean="0">
                <a:solidFill>
                  <a:srgbClr val="009900"/>
                </a:solidFill>
              </a:rPr>
              <a:t>А </a:t>
            </a:r>
            <a:r>
              <a:rPr lang="ru-RU" sz="1600" b="1" dirty="0" err="1" smtClean="0">
                <a:solidFill>
                  <a:srgbClr val="009900"/>
                </a:solidFill>
              </a:rPr>
              <a:t>тепер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ся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постарів</a:t>
            </a:r>
            <a:r>
              <a:rPr lang="ru-RU" sz="1600" b="1" dirty="0" smtClean="0">
                <a:solidFill>
                  <a:srgbClr val="009900"/>
                </a:solidFill>
              </a:rPr>
              <a:t> та </a:t>
            </a:r>
            <a:r>
              <a:rPr lang="ru-RU" sz="1600" b="1" dirty="0" err="1" smtClean="0">
                <a:solidFill>
                  <a:srgbClr val="009900"/>
                </a:solidFill>
              </a:rPr>
              <a:t>й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дивлюся</a:t>
            </a:r>
            <a:r>
              <a:rPr lang="ru-RU" sz="1600" b="1" dirty="0" smtClean="0">
                <a:solidFill>
                  <a:srgbClr val="009900"/>
                </a:solidFill>
              </a:rPr>
              <a:t> в землю.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smtClean="0">
                <a:solidFill>
                  <a:srgbClr val="009900"/>
                </a:solidFill>
              </a:rPr>
              <a:t>А як я </a:t>
            </a:r>
            <a:r>
              <a:rPr lang="ru-RU" sz="1600" b="1" dirty="0" err="1" smtClean="0">
                <a:solidFill>
                  <a:srgbClr val="009900"/>
                </a:solidFill>
              </a:rPr>
              <a:t>був</a:t>
            </a:r>
            <a:r>
              <a:rPr lang="ru-RU" sz="1600" b="1" dirty="0" smtClean="0">
                <a:solidFill>
                  <a:srgbClr val="009900"/>
                </a:solidFill>
              </a:rPr>
              <a:t> молодим, та </a:t>
            </a:r>
            <a:r>
              <a:rPr lang="ru-RU" sz="1600" b="1" dirty="0" err="1" smtClean="0">
                <a:solidFill>
                  <a:srgbClr val="009900"/>
                </a:solidFill>
              </a:rPr>
              <a:t>й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випасав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вівці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Сюди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туди</a:t>
            </a:r>
            <a:r>
              <a:rPr lang="ru-RU" sz="1600" b="1" dirty="0" smtClean="0">
                <a:solidFill>
                  <a:srgbClr val="009900"/>
                </a:solidFill>
              </a:rPr>
              <a:t> за </a:t>
            </a:r>
            <a:r>
              <a:rPr lang="ru-RU" sz="1600" b="1" dirty="0" err="1" smtClean="0">
                <a:solidFill>
                  <a:srgbClr val="009900"/>
                </a:solidFill>
              </a:rPr>
              <a:t>вівцями</a:t>
            </a:r>
            <a:r>
              <a:rPr lang="ru-RU" sz="1600" b="1" dirty="0" smtClean="0">
                <a:solidFill>
                  <a:srgbClr val="009900"/>
                </a:solidFill>
              </a:rPr>
              <a:t>, та </a:t>
            </a:r>
            <a:r>
              <a:rPr lang="ru-RU" sz="1600" b="1" dirty="0" err="1" smtClean="0">
                <a:solidFill>
                  <a:srgbClr val="009900"/>
                </a:solidFill>
              </a:rPr>
              <a:t>й</a:t>
            </a:r>
            <a:r>
              <a:rPr lang="ru-RU" sz="1600" b="1" dirty="0" smtClean="0">
                <a:solidFill>
                  <a:srgbClr val="009900"/>
                </a:solidFill>
              </a:rPr>
              <a:t> гуляв </a:t>
            </a:r>
            <a:r>
              <a:rPr lang="ru-RU" sz="1600" b="1" dirty="0" err="1" smtClean="0">
                <a:solidFill>
                  <a:srgbClr val="009900"/>
                </a:solidFill>
              </a:rPr>
              <a:t>з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дівками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smtClean="0">
                <a:solidFill>
                  <a:srgbClr val="009900"/>
                </a:solidFill>
              </a:rPr>
              <a:t>А </a:t>
            </a:r>
            <a:r>
              <a:rPr lang="ru-RU" sz="1600" b="1" dirty="0" err="1" smtClean="0">
                <a:solidFill>
                  <a:srgbClr val="009900"/>
                </a:solidFill>
              </a:rPr>
              <a:t>тепер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ся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постарів</a:t>
            </a:r>
            <a:r>
              <a:rPr lang="ru-RU" sz="1600" b="1" dirty="0" smtClean="0">
                <a:solidFill>
                  <a:srgbClr val="009900"/>
                </a:solidFill>
              </a:rPr>
              <a:t>, пасу </a:t>
            </a:r>
            <a:r>
              <a:rPr lang="ru-RU" sz="1600" b="1" dirty="0" err="1" smtClean="0">
                <a:solidFill>
                  <a:srgbClr val="009900"/>
                </a:solidFill>
              </a:rPr>
              <a:t>собі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кози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Кози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задруть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фости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вгору</a:t>
            </a:r>
            <a:r>
              <a:rPr lang="ru-RU" sz="1600" b="1" dirty="0" smtClean="0">
                <a:solidFill>
                  <a:srgbClr val="009900"/>
                </a:solidFill>
              </a:rPr>
              <a:t> та </a:t>
            </a:r>
            <a:r>
              <a:rPr lang="ru-RU" sz="1600" b="1" dirty="0" err="1" smtClean="0">
                <a:solidFill>
                  <a:srgbClr val="009900"/>
                </a:solidFill>
              </a:rPr>
              <a:t>йдуть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собі</a:t>
            </a:r>
            <a:r>
              <a:rPr lang="ru-RU" sz="1600" b="1" dirty="0" smtClean="0">
                <a:solidFill>
                  <a:srgbClr val="009900"/>
                </a:solidFill>
              </a:rPr>
              <a:t> в </a:t>
            </a:r>
            <a:r>
              <a:rPr lang="ru-RU" sz="1600" b="1" dirty="0" err="1" smtClean="0">
                <a:solidFill>
                  <a:srgbClr val="009900"/>
                </a:solidFill>
              </a:rPr>
              <a:t>лози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</a:p>
          <a:p>
            <a:endParaRPr lang="ru-RU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err="1" smtClean="0">
                <a:solidFill>
                  <a:srgbClr val="009900"/>
                </a:solidFill>
              </a:rPr>
              <a:t>Кози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й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ідуть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собі</a:t>
            </a:r>
            <a:r>
              <a:rPr lang="ru-RU" sz="1600" b="1" dirty="0" smtClean="0">
                <a:solidFill>
                  <a:srgbClr val="009900"/>
                </a:solidFill>
              </a:rPr>
              <a:t> в </a:t>
            </a:r>
            <a:r>
              <a:rPr lang="ru-RU" sz="1600" b="1" dirty="0" err="1" smtClean="0">
                <a:solidFill>
                  <a:srgbClr val="009900"/>
                </a:solidFill>
              </a:rPr>
              <a:t>лози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фостами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махають</a:t>
            </a:r>
            <a:r>
              <a:rPr lang="ru-RU" sz="1600" b="1" dirty="0" smtClean="0">
                <a:solidFill>
                  <a:srgbClr val="009900"/>
                </a:solidFill>
              </a:rPr>
              <a:t>,</a:t>
            </a:r>
          </a:p>
          <a:p>
            <a:r>
              <a:rPr lang="ru-RU" sz="1600" b="1" dirty="0" smtClean="0">
                <a:solidFill>
                  <a:srgbClr val="009900"/>
                </a:solidFill>
              </a:rPr>
              <a:t>А я </a:t>
            </a:r>
            <a:r>
              <a:rPr lang="ru-RU" sz="1600" b="1" dirty="0" err="1" smtClean="0">
                <a:solidFill>
                  <a:srgbClr val="009900"/>
                </a:solidFill>
              </a:rPr>
              <a:t>з</a:t>
            </a:r>
            <a:r>
              <a:rPr lang="ru-RU" sz="1600" b="1" dirty="0" smtClean="0">
                <a:solidFill>
                  <a:srgbClr val="009900"/>
                </a:solidFill>
              </a:rPr>
              <a:t> страху </a:t>
            </a:r>
            <a:r>
              <a:rPr lang="ru-RU" sz="1600" b="1" dirty="0" err="1" smtClean="0">
                <a:solidFill>
                  <a:srgbClr val="009900"/>
                </a:solidFill>
              </a:rPr>
              <a:t>ізперед</a:t>
            </a:r>
            <a:r>
              <a:rPr lang="ru-RU" sz="1600" b="1" dirty="0" smtClean="0">
                <a:solidFill>
                  <a:srgbClr val="009900"/>
                </a:solidFill>
              </a:rPr>
              <a:t> них </a:t>
            </a:r>
            <a:r>
              <a:rPr lang="ru-RU" sz="1600" b="1" dirty="0" err="1" smtClean="0">
                <a:solidFill>
                  <a:srgbClr val="009900"/>
                </a:solidFill>
              </a:rPr>
              <a:t>додому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тікаю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  <a:endParaRPr lang="ru-RU" sz="1600" b="1" dirty="0">
              <a:solidFill>
                <a:srgbClr val="0099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258" y="1571612"/>
            <a:ext cx="43241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14290"/>
            <a:ext cx="6472254" cy="4525963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rgbClr val="009900"/>
                </a:solidFill>
              </a:rPr>
              <a:t>Схарактеризувати тематичні розгалуження жанру коломийок дуже важко, тому що "коломийки перекочують й мерехтять, наче перли розсипаного намиста, і тільки «зведені докупи в систему, що гуртує їх відповідно до змісту, вони складаються на широкий образ нашого сучасного народного життя, безмірно багатий деталями й кольорами, де бачимо сльози, й радощі, і спочивки, турботи і забави, серйозні думки й жанри нашого народу в різних його розверстуваннях, його сусідів, його соціальний стан його життя громадське й індивідуальне від колиски до могили, його традиції і вірування, його громадські і етнічні ідеали. У коломийках розкривається світ дзвінкої краси, чистих, піднесених почуттів, дотепів, іронії, жартів — доброзичливих або й дошкульних, — влучних спостережень побутового характеру, глибоких соціальних узагальнень.</a:t>
            </a:r>
          </a:p>
          <a:p>
            <a:pPr algn="just"/>
            <a:r>
              <a:rPr lang="uk-UA" sz="2000" b="1" dirty="0" smtClean="0">
                <a:solidFill>
                  <a:srgbClr val="009900"/>
                </a:solidFill>
              </a:rPr>
              <a:t>В задиристих строфах, що звучать на молодіжних гулянках, осуджується зарозумілість, лінощі, пихатість.</a:t>
            </a:r>
          </a:p>
          <a:p>
            <a:pPr algn="just"/>
            <a:endParaRPr lang="ru-RU" sz="2000" b="1" dirty="0">
              <a:solidFill>
                <a:srgbClr val="00990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2304089" cy="21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9022"/>
          <a:stretch>
            <a:fillRect/>
          </a:stretch>
        </p:blipFill>
        <p:spPr bwMode="auto">
          <a:xfrm>
            <a:off x="214282" y="4143380"/>
            <a:ext cx="2303330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Дослідження і оцінка коломийок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   </a:t>
            </a:r>
            <a:r>
              <a:rPr lang="uk-UA" sz="2000" b="1" dirty="0" smtClean="0">
                <a:solidFill>
                  <a:srgbClr val="009900"/>
                </a:solidFill>
              </a:rPr>
              <a:t>Перші відомі записи коломийкових зразків відносяться до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smtClean="0">
                <a:solidFill>
                  <a:srgbClr val="009900"/>
                </a:solidFill>
              </a:rPr>
              <a:t>XVII </a:t>
            </a:r>
            <a:r>
              <a:rPr lang="ru-RU" sz="2000" b="1" dirty="0" err="1" smtClean="0">
                <a:solidFill>
                  <a:srgbClr val="009900"/>
                </a:solidFill>
              </a:rPr>
              <a:t>сторіччя</a:t>
            </a:r>
            <a:r>
              <a:rPr lang="ru-RU" sz="2000" b="1" dirty="0" smtClean="0">
                <a:solidFill>
                  <a:srgbClr val="009900"/>
                </a:solidFill>
              </a:rPr>
              <a:t>, </a:t>
            </a:r>
            <a:r>
              <a:rPr lang="ru-RU" sz="2000" b="1" dirty="0" err="1" smtClean="0">
                <a:solidFill>
                  <a:srgbClr val="009900"/>
                </a:solidFill>
              </a:rPr>
              <a:t>але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</a:rPr>
              <a:t>є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uk-UA" sz="2000" b="1" dirty="0" smtClean="0">
                <a:solidFill>
                  <a:srgbClr val="009900"/>
                </a:solidFill>
              </a:rPr>
              <a:t>документальні свідчення про їхнє існування ще в давніші часи.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9900"/>
                </a:solidFill>
              </a:rPr>
              <a:t>Цей оригінальний різновид пісенної народної творчості українців здавна привертав увагу слов'янських учених. Починаючи з першої третини </a:t>
            </a:r>
            <a:r>
              <a:rPr lang="en-US" sz="2000" b="1" dirty="0" smtClean="0">
                <a:solidFill>
                  <a:srgbClr val="009900"/>
                </a:solidFill>
              </a:rPr>
              <a:t>XIX </a:t>
            </a:r>
            <a:r>
              <a:rPr lang="uk-UA" sz="2000" b="1" dirty="0" smtClean="0">
                <a:solidFill>
                  <a:srgbClr val="009900"/>
                </a:solidFill>
              </a:rPr>
              <a:t>сторіччя, з'являються в українській, російській та польській пресі публікації коломийок їх переклади</a:t>
            </a:r>
            <a:r>
              <a:rPr lang="ru-RU" sz="2000" b="1" dirty="0" smtClean="0">
                <a:solidFill>
                  <a:srgbClr val="009900"/>
                </a:solidFill>
              </a:rPr>
              <a:t>, </a:t>
            </a:r>
            <a:r>
              <a:rPr lang="uk-UA" sz="2000" b="1" dirty="0" smtClean="0">
                <a:solidFill>
                  <a:srgbClr val="009900"/>
                </a:solidFill>
              </a:rPr>
              <a:t>наукові розвідки про них</a:t>
            </a:r>
            <a:r>
              <a:rPr lang="ru-RU" sz="2000" b="1" dirty="0" smtClean="0">
                <a:solidFill>
                  <a:srgbClr val="009900"/>
                </a:solidFill>
              </a:rPr>
              <a:t>. </a:t>
            </a:r>
            <a:r>
              <a:rPr lang="uk-UA" sz="2000" b="1" dirty="0" smtClean="0">
                <a:solidFill>
                  <a:srgbClr val="009900"/>
                </a:solidFill>
              </a:rPr>
              <a:t>Серйозні дослідження, присвячені цьому жанрові, належать І.Франку, Ф.</a:t>
            </a:r>
            <a:r>
              <a:rPr lang="uk-UA" sz="2000" b="1" dirty="0" err="1" smtClean="0">
                <a:solidFill>
                  <a:srgbClr val="009900"/>
                </a:solidFill>
              </a:rPr>
              <a:t>Колессі</a:t>
            </a:r>
            <a:r>
              <a:rPr lang="uk-UA" sz="2000" b="1" dirty="0" smtClean="0">
                <a:solidFill>
                  <a:srgbClr val="009900"/>
                </a:solidFill>
              </a:rPr>
              <a:t>, В.Гнатюкові, М.</a:t>
            </a:r>
            <a:r>
              <a:rPr lang="uk-UA" sz="2000" b="1" dirty="0" err="1" smtClean="0">
                <a:solidFill>
                  <a:srgbClr val="009900"/>
                </a:solidFill>
              </a:rPr>
              <a:t>Жініку</a:t>
            </a:r>
            <a:r>
              <a:rPr lang="uk-UA" sz="2000" b="1" dirty="0" smtClean="0">
                <a:solidFill>
                  <a:srgbClr val="009900"/>
                </a:solidFill>
              </a:rPr>
              <a:t>, М.Грінченкові та іншим фольклористам.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9900"/>
                </a:solidFill>
              </a:rPr>
              <a:t>В. М. </a:t>
            </a:r>
            <a:r>
              <a:rPr lang="uk-UA" sz="2000" b="1" dirty="0" smtClean="0">
                <a:solidFill>
                  <a:srgbClr val="009900"/>
                </a:solidFill>
              </a:rPr>
              <a:t>Гнатюк радив письменникам учитися на коломийках створювати високомистецькі художні образи, використовуючи народну мову, її характерні звороти, порівняння.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9900"/>
                </a:solidFill>
              </a:rPr>
              <a:t> Ідейно-естетичні якості коломийок були високо оцінені Лесею Українкою, та М.Коцюбинським. Коломийки навіювали теми, образи, мотиви для багатьох літературних творів.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9900"/>
                </a:solidFill>
              </a:rPr>
              <a:t>Особливо органічні вони в оповіданнях та повістях І.Франка, Л.Мартовича, П.</a:t>
            </a:r>
            <a:r>
              <a:rPr lang="uk-UA" sz="2000" b="1" dirty="0" err="1" smtClean="0">
                <a:solidFill>
                  <a:srgbClr val="009900"/>
                </a:solidFill>
              </a:rPr>
              <a:t>Козланюка</a:t>
            </a:r>
            <a:r>
              <a:rPr lang="uk-UA" b="1" dirty="0" smtClean="0">
                <a:solidFill>
                  <a:srgbClr val="009900"/>
                </a:solidFill>
              </a:rPr>
              <a:t>.</a:t>
            </a:r>
            <a:endParaRPr lang="uk-UA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400" b="1" dirty="0" smtClean="0">
                <a:solidFill>
                  <a:srgbClr val="009900"/>
                </a:solidFill>
              </a:rPr>
              <a:t>Треба </a:t>
            </a:r>
            <a:r>
              <a:rPr lang="ru-RU" sz="2400" b="1" dirty="0" err="1" smtClean="0">
                <a:solidFill>
                  <a:srgbClr val="009900"/>
                </a:solidFill>
              </a:rPr>
              <a:t>дивуватися</a:t>
            </a:r>
            <a:r>
              <a:rPr lang="ru-RU" sz="2400" b="1" dirty="0" smtClean="0">
                <a:solidFill>
                  <a:srgbClr val="009900"/>
                </a:solidFill>
              </a:rPr>
              <a:t>, як </a:t>
            </a:r>
            <a:r>
              <a:rPr lang="ru-RU" sz="2400" b="1" dirty="0" err="1" smtClean="0">
                <a:solidFill>
                  <a:srgbClr val="009900"/>
                </a:solidFill>
              </a:rPr>
              <a:t>коломийкова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мелодія</a:t>
            </a:r>
            <a:r>
              <a:rPr lang="ru-RU" sz="2400" b="1" dirty="0" smtClean="0">
                <a:solidFill>
                  <a:srgbClr val="009900"/>
                </a:solidFill>
              </a:rPr>
              <a:t>, не </a:t>
            </a:r>
            <a:r>
              <a:rPr lang="ru-RU" sz="2400" b="1" dirty="0" err="1" smtClean="0">
                <a:solidFill>
                  <a:srgbClr val="009900"/>
                </a:solidFill>
              </a:rPr>
              <a:t>змінюючи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ні</a:t>
            </a:r>
            <a:r>
              <a:rPr lang="ru-RU" sz="2400" b="1" dirty="0" smtClean="0">
                <a:solidFill>
                  <a:srgbClr val="009900"/>
                </a:solidFill>
              </a:rPr>
              <a:t> в </a:t>
            </a:r>
            <a:r>
              <a:rPr lang="ru-RU" sz="2400" b="1" dirty="0" err="1" smtClean="0">
                <a:solidFill>
                  <a:srgbClr val="009900"/>
                </a:solidFill>
              </a:rPr>
              <a:t>чому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свого</a:t>
            </a:r>
            <a:r>
              <a:rPr lang="ru-RU" sz="2400" b="1" dirty="0" smtClean="0">
                <a:solidFill>
                  <a:srgbClr val="009900"/>
                </a:solidFill>
              </a:rPr>
              <a:t> основного строю, </a:t>
            </a:r>
            <a:r>
              <a:rPr lang="ru-RU" sz="2400" b="1" dirty="0" err="1" smtClean="0">
                <a:solidFill>
                  <a:srgbClr val="009900"/>
                </a:solidFill>
              </a:rPr>
              <a:t>приймає</a:t>
            </a:r>
            <a:r>
              <a:rPr lang="ru-RU" sz="2400" b="1" dirty="0" smtClean="0">
                <a:solidFill>
                  <a:srgbClr val="009900"/>
                </a:solidFill>
              </a:rPr>
              <a:t> то </a:t>
            </a:r>
            <a:r>
              <a:rPr lang="ru-RU" sz="2400" b="1" dirty="0" err="1" smtClean="0">
                <a:solidFill>
                  <a:srgbClr val="009900"/>
                </a:solidFill>
              </a:rPr>
              <a:t>сумний</a:t>
            </a:r>
            <a:r>
              <a:rPr lang="ru-RU" sz="2400" b="1" dirty="0" smtClean="0">
                <a:solidFill>
                  <a:srgbClr val="009900"/>
                </a:solidFill>
              </a:rPr>
              <a:t>, </a:t>
            </a:r>
            <a:r>
              <a:rPr lang="ru-RU" sz="2400" b="1" dirty="0" err="1" smtClean="0">
                <a:solidFill>
                  <a:srgbClr val="009900"/>
                </a:solidFill>
              </a:rPr>
              <a:t>то</a:t>
            </a:r>
            <a:r>
              <a:rPr lang="ru-RU" sz="2400" b="1" dirty="0" smtClean="0">
                <a:solidFill>
                  <a:srgbClr val="009900"/>
                </a:solidFill>
              </a:rPr>
              <a:t> веселий характер: раз </a:t>
            </a:r>
            <a:r>
              <a:rPr lang="ru-RU" sz="2400" b="1" dirty="0" err="1" smtClean="0">
                <a:solidFill>
                  <a:srgbClr val="009900"/>
                </a:solidFill>
              </a:rPr>
              <a:t>навіває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безмежний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сум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і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меланхолію</a:t>
            </a:r>
            <a:r>
              <a:rPr lang="ru-RU" sz="2400" b="1" dirty="0" smtClean="0">
                <a:solidFill>
                  <a:srgbClr val="009900"/>
                </a:solidFill>
              </a:rPr>
              <a:t>, </a:t>
            </a:r>
            <a:r>
              <a:rPr lang="ru-RU" sz="2400" b="1" dirty="0" err="1" smtClean="0">
                <a:solidFill>
                  <a:srgbClr val="009900"/>
                </a:solidFill>
              </a:rPr>
              <a:t>другий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раз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дише</a:t>
            </a:r>
            <a:r>
              <a:rPr lang="ru-RU" sz="2400" b="1" dirty="0" smtClean="0">
                <a:solidFill>
                  <a:srgbClr val="009900"/>
                </a:solidFill>
              </a:rPr>
              <a:t> силою, </a:t>
            </a:r>
            <a:r>
              <a:rPr lang="ru-RU" sz="2400" b="1" dirty="0" err="1" smtClean="0">
                <a:solidFill>
                  <a:srgbClr val="009900"/>
                </a:solidFill>
              </a:rPr>
              <a:t>енергією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і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веселістю</a:t>
            </a:r>
            <a:r>
              <a:rPr lang="ru-RU" sz="2400" b="1" dirty="0" smtClean="0">
                <a:solidFill>
                  <a:srgbClr val="009900"/>
                </a:solidFill>
              </a:rPr>
              <a:t> молодого </a:t>
            </a:r>
            <a:r>
              <a:rPr lang="ru-RU" sz="2400" b="1" dirty="0" err="1" smtClean="0">
                <a:solidFill>
                  <a:srgbClr val="009900"/>
                </a:solidFill>
              </a:rPr>
              <a:t>життя</a:t>
            </a:r>
            <a:r>
              <a:rPr lang="ru-RU" sz="2400" b="1" dirty="0" smtClean="0">
                <a:solidFill>
                  <a:srgbClr val="009900"/>
                </a:solidFill>
              </a:rPr>
              <a:t>. Тим-то </a:t>
            </a:r>
            <a:r>
              <a:rPr lang="ru-RU" sz="2400" b="1" dirty="0" err="1" smtClean="0">
                <a:solidFill>
                  <a:srgbClr val="009900"/>
                </a:solidFill>
              </a:rPr>
              <a:t>коломийкова</a:t>
            </a:r>
            <a:r>
              <a:rPr lang="ru-RU" sz="2400" b="1" dirty="0" smtClean="0">
                <a:solidFill>
                  <a:srgbClr val="009900"/>
                </a:solidFill>
              </a:rPr>
              <a:t> форма </a:t>
            </a:r>
            <a:r>
              <a:rPr lang="ru-RU" sz="2400" b="1" dirty="0" err="1" smtClean="0">
                <a:solidFill>
                  <a:srgbClr val="009900"/>
                </a:solidFill>
              </a:rPr>
              <a:t>надається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однаково</a:t>
            </a:r>
            <a:r>
              <a:rPr lang="ru-RU" sz="2400" b="1" dirty="0" smtClean="0">
                <a:solidFill>
                  <a:srgbClr val="009900"/>
                </a:solidFill>
              </a:rPr>
              <a:t> до </a:t>
            </a:r>
            <a:r>
              <a:rPr lang="ru-RU" sz="2400" b="1" dirty="0" err="1" smtClean="0">
                <a:solidFill>
                  <a:srgbClr val="009900"/>
                </a:solidFill>
              </a:rPr>
              <a:t>передачі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трагічних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і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веселих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моментів</a:t>
            </a:r>
            <a:r>
              <a:rPr lang="ru-RU" sz="2400" b="1" dirty="0" smtClean="0">
                <a:solidFill>
                  <a:srgbClr val="009900"/>
                </a:solidFill>
              </a:rPr>
              <a:t> народного </a:t>
            </a:r>
            <a:r>
              <a:rPr lang="ru-RU" sz="2400" b="1" dirty="0" err="1" smtClean="0">
                <a:solidFill>
                  <a:srgbClr val="009900"/>
                </a:solidFill>
              </a:rPr>
              <a:t>життя</a:t>
            </a:r>
            <a:r>
              <a:rPr lang="ru-RU" sz="2400" b="1" dirty="0" smtClean="0">
                <a:solidFill>
                  <a:srgbClr val="009900"/>
                </a:solidFill>
              </a:rPr>
              <a:t>» (</a:t>
            </a:r>
            <a:r>
              <a:rPr lang="ru-RU" sz="2400" b="1" dirty="0" err="1" smtClean="0">
                <a:solidFill>
                  <a:srgbClr val="009900"/>
                </a:solidFill>
              </a:rPr>
              <a:t>Філарет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</a:rPr>
              <a:t>Колесса</a:t>
            </a:r>
            <a:r>
              <a:rPr lang="ru-RU" sz="2400" b="1" dirty="0" smtClean="0">
                <a:solidFill>
                  <a:srgbClr val="009900"/>
                </a:solidFill>
              </a:rPr>
              <a:t>).</a:t>
            </a: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42"/>
            <a:ext cx="2743204" cy="265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036432" cy="24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Купальські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пісні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обрядові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пісні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співали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в час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літнього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сонцестояння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, на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Івана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Купала,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біля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ритуального </a:t>
            </a: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</a:rPr>
              <a:t>вогнища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3429024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Перед </a:t>
            </a:r>
            <a:r>
              <a:rPr lang="ru-RU" b="1" dirty="0" err="1" smtClean="0"/>
              <a:t>Купальським</a:t>
            </a:r>
            <a:r>
              <a:rPr lang="ru-RU" b="1" dirty="0" smtClean="0"/>
              <a:t> святом </a:t>
            </a:r>
            <a:r>
              <a:rPr lang="ru-RU" b="1" dirty="0" err="1" smtClean="0"/>
              <a:t>плодюча</a:t>
            </a:r>
            <a:r>
              <a:rPr lang="ru-RU" b="1" dirty="0" smtClean="0"/>
              <a:t> </a:t>
            </a:r>
            <a:r>
              <a:rPr lang="ru-RU" b="1" dirty="0" err="1" smtClean="0"/>
              <a:t>енергія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 </a:t>
            </a:r>
            <a:r>
              <a:rPr lang="ru-RU" b="1" dirty="0" err="1" smtClean="0"/>
              <a:t>досягає</a:t>
            </a:r>
            <a:r>
              <a:rPr lang="ru-RU" b="1" dirty="0" smtClean="0"/>
              <a:t> </a:t>
            </a:r>
            <a:r>
              <a:rPr lang="ru-RU" b="1" dirty="0" err="1" smtClean="0"/>
              <a:t>найвищої</a:t>
            </a:r>
            <a:r>
              <a:rPr lang="ru-RU" b="1" dirty="0" smtClean="0"/>
              <a:t> точки, а </a:t>
            </a:r>
            <a:r>
              <a:rPr lang="ru-RU" b="1" dirty="0" err="1" smtClean="0"/>
              <a:t>далі</a:t>
            </a:r>
            <a:r>
              <a:rPr lang="ru-RU" b="1" dirty="0" smtClean="0"/>
              <a:t> </a:t>
            </a:r>
            <a:r>
              <a:rPr lang="ru-RU" b="1" dirty="0" err="1" smtClean="0"/>
              <a:t>йде</a:t>
            </a:r>
            <a:r>
              <a:rPr lang="ru-RU" b="1" dirty="0" smtClean="0"/>
              <a:t> на спад.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 </a:t>
            </a:r>
            <a:r>
              <a:rPr lang="ru-RU" b="1" dirty="0" err="1" smtClean="0"/>
              <a:t>символізує</a:t>
            </a:r>
            <a:r>
              <a:rPr lang="ru-RU" b="1" dirty="0" smtClean="0"/>
              <a:t> </a:t>
            </a:r>
            <a:r>
              <a:rPr lang="ru-RU" b="1" dirty="0" err="1" smtClean="0"/>
              <a:t>звичай</a:t>
            </a:r>
            <a:r>
              <a:rPr lang="ru-RU" b="1" dirty="0" smtClean="0"/>
              <a:t> «</a:t>
            </a:r>
            <a:r>
              <a:rPr lang="ru-RU" b="1" dirty="0" err="1" smtClean="0"/>
              <a:t>ховати</a:t>
            </a:r>
            <a:r>
              <a:rPr lang="ru-RU" b="1" dirty="0" smtClean="0"/>
              <a:t> Ярила»,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здійснюють</a:t>
            </a:r>
            <a:r>
              <a:rPr lang="ru-RU" b="1" dirty="0" smtClean="0"/>
              <a:t> </a:t>
            </a:r>
            <a:r>
              <a:rPr lang="ru-RU" b="1" dirty="0" err="1" smtClean="0"/>
              <a:t>заміжні</a:t>
            </a:r>
            <a:r>
              <a:rPr lang="ru-RU" b="1" dirty="0" smtClean="0"/>
              <a:t> </a:t>
            </a:r>
            <a:r>
              <a:rPr lang="ru-RU" b="1" dirty="0" err="1" smtClean="0"/>
              <a:t>жінки</a:t>
            </a:r>
            <a:r>
              <a:rPr lang="ru-RU" b="1" dirty="0" smtClean="0"/>
              <a:t>. </a:t>
            </a:r>
            <a:r>
              <a:rPr lang="ru-RU" b="1" dirty="0" err="1" smtClean="0"/>
              <a:t>Хлопці</a:t>
            </a:r>
            <a:r>
              <a:rPr lang="ru-RU" b="1" dirty="0" smtClean="0"/>
              <a:t>, </a:t>
            </a:r>
            <a:r>
              <a:rPr lang="ru-RU" b="1" dirty="0" err="1" smtClean="0"/>
              <a:t>дівчата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вдови</a:t>
            </a:r>
            <a:r>
              <a:rPr lang="ru-RU" b="1" dirty="0" smtClean="0"/>
              <a:t> до </a:t>
            </a:r>
            <a:r>
              <a:rPr lang="ru-RU" b="1" dirty="0" err="1" smtClean="0"/>
              <a:t>цього</a:t>
            </a:r>
            <a:r>
              <a:rPr lang="ru-RU" b="1" dirty="0" smtClean="0"/>
              <a:t> свята не </a:t>
            </a:r>
            <a:r>
              <a:rPr lang="ru-RU" b="1" dirty="0" err="1" smtClean="0"/>
              <a:t>допускалися</a:t>
            </a:r>
            <a:r>
              <a:rPr lang="ru-RU" b="1" dirty="0" smtClean="0"/>
              <a:t>. </a:t>
            </a:r>
            <a:r>
              <a:rPr lang="ru-RU" b="1" dirty="0" err="1" smtClean="0"/>
              <a:t>Вважалося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самотність</a:t>
            </a:r>
            <a:r>
              <a:rPr lang="ru-RU" b="1" dirty="0" smtClean="0"/>
              <a:t> не повинна </a:t>
            </a:r>
            <a:r>
              <a:rPr lang="ru-RU" b="1" dirty="0" err="1" smtClean="0"/>
              <a:t>існувати</a:t>
            </a:r>
            <a:r>
              <a:rPr lang="ru-RU" b="1" dirty="0" smtClean="0"/>
              <a:t>, все </a:t>
            </a:r>
            <a:r>
              <a:rPr lang="ru-RU" b="1" dirty="0" err="1" smtClean="0"/>
              <a:t>має</a:t>
            </a:r>
            <a:r>
              <a:rPr lang="ru-RU" b="1" dirty="0" smtClean="0"/>
              <a:t> бути в </a:t>
            </a:r>
            <a:r>
              <a:rPr lang="ru-RU" b="1" dirty="0" err="1" smtClean="0"/>
              <a:t>парі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1643050"/>
            <a:ext cx="39290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Настають</a:t>
            </a:r>
            <a:r>
              <a:rPr lang="ru-RU" b="1" dirty="0" smtClean="0"/>
              <a:t> </a:t>
            </a:r>
            <a:r>
              <a:rPr lang="ru-RU" b="1" dirty="0" err="1" smtClean="0"/>
              <a:t>найкоротші</a:t>
            </a:r>
            <a:r>
              <a:rPr lang="ru-RU" b="1" dirty="0" smtClean="0"/>
              <a:t> </a:t>
            </a:r>
            <a:r>
              <a:rPr lang="ru-RU" b="1" dirty="0" err="1" smtClean="0"/>
              <a:t>літні</a:t>
            </a:r>
            <a:r>
              <a:rPr lang="ru-RU" b="1" dirty="0" smtClean="0"/>
              <a:t> </a:t>
            </a:r>
            <a:r>
              <a:rPr lang="ru-RU" b="1" dirty="0" err="1" smtClean="0"/>
              <a:t>ночі</a:t>
            </a:r>
            <a:r>
              <a:rPr lang="ru-RU" b="1" dirty="0" smtClean="0"/>
              <a:t> - свято </a:t>
            </a:r>
            <a:r>
              <a:rPr lang="ru-RU" b="1" dirty="0" err="1" smtClean="0"/>
              <a:t>Купайла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звідусіль</a:t>
            </a:r>
            <a:r>
              <a:rPr lang="ru-RU" b="1" dirty="0" smtClean="0"/>
              <a:t>: </a:t>
            </a:r>
            <a:r>
              <a:rPr lang="ru-RU" b="1" dirty="0" err="1" smtClean="0"/>
              <a:t>лісів</a:t>
            </a:r>
            <a:r>
              <a:rPr lang="ru-RU" b="1" dirty="0" smtClean="0"/>
              <a:t>, </a:t>
            </a:r>
            <a:r>
              <a:rPr lang="ru-RU" b="1" dirty="0" err="1" smtClean="0"/>
              <a:t>гаїв</a:t>
            </a:r>
            <a:r>
              <a:rPr lang="ru-RU" b="1" dirty="0" smtClean="0"/>
              <a:t>, </a:t>
            </a:r>
            <a:r>
              <a:rPr lang="ru-RU" b="1" dirty="0" err="1" smtClean="0"/>
              <a:t>берегів</a:t>
            </a:r>
            <a:r>
              <a:rPr lang="ru-RU" b="1" dirty="0" smtClean="0"/>
              <a:t> </a:t>
            </a:r>
            <a:r>
              <a:rPr lang="ru-RU" b="1" dirty="0" err="1" smtClean="0"/>
              <a:t>річок</a:t>
            </a:r>
            <a:r>
              <a:rPr lang="ru-RU" b="1" dirty="0" smtClean="0"/>
              <a:t> </a:t>
            </a:r>
            <a:r>
              <a:rPr lang="ru-RU" b="1" dirty="0" err="1" smtClean="0"/>
              <a:t>линуть</a:t>
            </a:r>
            <a:r>
              <a:rPr lang="ru-RU" b="1" dirty="0" smtClean="0"/>
              <a:t> </a:t>
            </a:r>
            <a:r>
              <a:rPr lang="ru-RU" b="1" dirty="0" err="1" smtClean="0"/>
              <a:t>купальські</a:t>
            </a:r>
            <a:r>
              <a:rPr lang="ru-RU" b="1" dirty="0" smtClean="0"/>
              <a:t> </a:t>
            </a:r>
            <a:r>
              <a:rPr lang="ru-RU" b="1" dirty="0" err="1" smtClean="0"/>
              <a:t>співи</a:t>
            </a:r>
            <a:r>
              <a:rPr lang="ru-RU" b="1" dirty="0" smtClean="0"/>
              <a:t>. Через </a:t>
            </a:r>
            <a:r>
              <a:rPr lang="ru-RU" b="1" dirty="0" err="1" smtClean="0"/>
              <a:t>християнський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подекуди</a:t>
            </a:r>
            <a:r>
              <a:rPr lang="ru-RU" b="1" dirty="0" smtClean="0"/>
              <a:t> стали </a:t>
            </a:r>
            <a:r>
              <a:rPr lang="ru-RU" b="1" dirty="0" err="1" smtClean="0"/>
              <a:t>називати</a:t>
            </a:r>
            <a:r>
              <a:rPr lang="ru-RU" b="1" dirty="0" smtClean="0"/>
              <a:t> «</a:t>
            </a:r>
            <a:r>
              <a:rPr lang="ru-RU" b="1" dirty="0" err="1" smtClean="0"/>
              <a:t>петрівочними</a:t>
            </a:r>
            <a:r>
              <a:rPr lang="ru-RU" b="1" dirty="0" smtClean="0"/>
              <a:t> </a:t>
            </a:r>
            <a:r>
              <a:rPr lang="ru-RU" b="1" dirty="0" err="1" smtClean="0"/>
              <a:t>піснями</a:t>
            </a:r>
            <a:r>
              <a:rPr lang="ru-RU" b="1" dirty="0" smtClean="0"/>
              <a:t>». </a:t>
            </a:r>
            <a:r>
              <a:rPr lang="ru-RU" b="1" dirty="0" err="1" smtClean="0"/>
              <a:t>Купальські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/>
              <a:t>мрії</a:t>
            </a:r>
            <a:r>
              <a:rPr lang="ru-RU" b="1" dirty="0" smtClean="0"/>
              <a:t> </a:t>
            </a:r>
            <a:r>
              <a:rPr lang="ru-RU" b="1" dirty="0" err="1" smtClean="0"/>
              <a:t>дівчат</a:t>
            </a:r>
            <a:r>
              <a:rPr lang="ru-RU" b="1" dirty="0" smtClean="0"/>
              <a:t> про </a:t>
            </a:r>
            <a:r>
              <a:rPr lang="ru-RU" b="1" dirty="0" err="1" smtClean="0"/>
              <a:t>заміжжя</a:t>
            </a:r>
            <a:r>
              <a:rPr lang="ru-RU" b="1" dirty="0" smtClean="0"/>
              <a:t>, </a:t>
            </a:r>
            <a:r>
              <a:rPr lang="ru-RU" b="1" dirty="0" err="1" smtClean="0"/>
              <a:t>прощання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вільним</a:t>
            </a:r>
            <a:r>
              <a:rPr lang="ru-RU" b="1" dirty="0" smtClean="0"/>
              <a:t> </a:t>
            </a:r>
            <a:r>
              <a:rPr lang="ru-RU" b="1" dirty="0" err="1" smtClean="0"/>
              <a:t>життям</a:t>
            </a:r>
            <a:r>
              <a:rPr lang="ru-RU" b="1" dirty="0" smtClean="0"/>
              <a:t>, </a:t>
            </a:r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восени</a:t>
            </a:r>
            <a:r>
              <a:rPr lang="ru-RU" b="1" dirty="0" smtClean="0"/>
              <a:t> </a:t>
            </a:r>
            <a:r>
              <a:rPr lang="ru-RU" b="1" dirty="0" err="1" smtClean="0"/>
              <a:t>настає</a:t>
            </a:r>
            <a:r>
              <a:rPr lang="ru-RU" b="1" dirty="0" smtClean="0"/>
              <a:t> пора </a:t>
            </a:r>
            <a:r>
              <a:rPr lang="ru-RU" b="1" dirty="0" err="1" smtClean="0"/>
              <a:t>весіль</a:t>
            </a:r>
            <a:r>
              <a:rPr lang="ru-RU" b="1" dirty="0" smtClean="0"/>
              <a:t>.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пісень</a:t>
            </a:r>
            <a:r>
              <a:rPr lang="ru-RU" b="1" dirty="0" smtClean="0"/>
              <a:t> </a:t>
            </a:r>
            <a:r>
              <a:rPr lang="ru-RU" b="1" dirty="0" err="1" smtClean="0"/>
              <a:t>язичницький</a:t>
            </a:r>
            <a:r>
              <a:rPr lang="ru-RU" b="1" dirty="0" smtClean="0"/>
              <a:t>, </a:t>
            </a:r>
            <a:r>
              <a:rPr lang="ru-RU" b="1" dirty="0" err="1" smtClean="0"/>
              <a:t>купальський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286388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Ой коли ми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Петрівочки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Купайлочки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діждали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То ми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русу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косу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заплітали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же ми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Петрівочку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Купайлочку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проведемо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Ми ж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русу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косу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розплетемо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Свято Купала було найбільшим розпалом у проведенні ритуалів та ігрищ літнього періоду. У давнину воно відбувалося із виконанням багатьох ритуалів та магічних дій, ворожінь, гульбищ, що супроводжувались купальськими піснями. Уривки деяких із тих, що дійшли до нас, є сакральними і виявляють тісний зв'язок із давніми віруваннями, за якими цей день вважався шлюбом води і сонця (Лади з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Купалом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1a49f50af34f46462215ac474c0f5aa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2859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Гей, око Лада,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Леле Ладове,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Гей, око Ладове,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Ніч пропадає.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Бо око Лада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З води виходить,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Ладове свято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Нам приносить.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Гей, Ладо!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А ти, Перуне,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Отче над Ладом!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Гей, Перуне,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Дай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дочекати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Ладі Купала!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4"/>
            <a:ext cx="50006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Купайло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за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язичницькими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віруваннями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— Бог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шлюбу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земних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плодів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день земля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найбільшу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силу, яку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віддає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цілющим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травам. До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схід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сонця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треба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збирати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трави. Перед початком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збирання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приносили жертву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землі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— клали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хліб-сіль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монету як плату за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щедрість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цілюще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зілля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31908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610683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купальських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пісень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велика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група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творів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супроводжувалося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збирання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квітів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наряджання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Купайлиці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обряд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вінкоплетення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Заплету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віночок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Заплету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шовковий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щастя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на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долю,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чорнії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брови,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Ой пущу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віночок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биструю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воду,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щастя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на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долю,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На милого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вроду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Ой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полинь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віночку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Прудко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за водою,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щастя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на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долю,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Милому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зо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мною.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8974" y="3357562"/>
            <a:ext cx="49381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0"/>
            <a:ext cx="8286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 Серед міфічних персонажів у купальських піснях поширений образ Марени, що уособлює хмару, родючу вологу: "Коло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Мареночки-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Купало, Грає сонечко на Івана!", "Коло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Мареноньки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ходили дівоньки, Стороною дощик іде, стороною". Подекуди зустрічаються пісні-замовляння до Марени: "Ой, Марено, чорна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гадино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 З'їла місяць, з'їла сонце... їсть зірки й дрібненькі дітки..." Тому на деяких територіях існував обряд "топити Марену", що символізував перемогу над дощовою хмарою під час жнив, які наближалися. При цьому співали: "Утонула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Маренонька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 утонула, Наверх кісонька зринула...".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0088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929190" y="3286124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Ой на </a:t>
            </a:r>
            <a:r>
              <a:rPr lang="ru-RU" sz="2000" b="1" dirty="0" err="1" smtClean="0"/>
              <a:t>Йвана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Купала, </a:t>
            </a:r>
          </a:p>
          <a:p>
            <a:r>
              <a:rPr lang="ru-RU" sz="2000" b="1" dirty="0" smtClean="0"/>
              <a:t> Там </a:t>
            </a:r>
            <a:r>
              <a:rPr lang="ru-RU" sz="2000" b="1" dirty="0" err="1" smtClean="0"/>
              <a:t>Марія</a:t>
            </a:r>
            <a:r>
              <a:rPr lang="ru-RU" sz="2000" b="1" dirty="0" smtClean="0"/>
              <a:t> в воду впала, </a:t>
            </a:r>
          </a:p>
          <a:p>
            <a:r>
              <a:rPr lang="ru-RU" sz="2000" b="1" dirty="0" smtClean="0"/>
              <a:t> Ой на </a:t>
            </a:r>
            <a:r>
              <a:rPr lang="ru-RU" sz="2000" b="1" dirty="0" err="1" smtClean="0"/>
              <a:t>Йвана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Купала,</a:t>
            </a:r>
          </a:p>
          <a:p>
            <a:r>
              <a:rPr lang="ru-RU" sz="2000" b="1" dirty="0" smtClean="0"/>
              <a:t> Там </a:t>
            </a:r>
            <a:r>
              <a:rPr lang="ru-RU" sz="2000" b="1" dirty="0" err="1" smtClean="0"/>
              <a:t>Марія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купалася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 Ой на </a:t>
            </a:r>
            <a:r>
              <a:rPr lang="ru-RU" sz="2000" b="1" dirty="0" err="1" smtClean="0"/>
              <a:t>Йвана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Купала, </a:t>
            </a:r>
          </a:p>
          <a:p>
            <a:r>
              <a:rPr lang="ru-RU" sz="2000" b="1" dirty="0" smtClean="0"/>
              <a:t> Там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Іваном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вінчалася</a:t>
            </a:r>
            <a:r>
              <a:rPr lang="ru-RU" sz="2000" b="1" dirty="0" smtClean="0"/>
              <a:t>...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</a:rPr>
              <a:t>Характеристика  купальських пісень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857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     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Вінок у купальських піснях є давнім язичницьким архетипом як символ річного коловороту, сонячного світила, безконечності; а також - дівочості, долі. Він є обов'язковим атрибутом весняно-літніх ігор та ворожінь. Одним із поширених ритуалів був обряд ворожіння на вінках, за яким під "дерево щастя" садили прибрану дівчину із зав'язаними очима, "роль якої полягала в тому, щоб бути своєрідною жертвою Дереву життя (спалення антропоморфного зображення людини і є відгомоном людського жертвоприношення)". Біля неї клали сплетені заздалегідь вінки зі свіжих та зів'ялих квітів. Вона давала кожній дівчині вінок, що був символом її майбутньої долі. Цей обряд супроводжувався такими піснями-замовляннями:</a:t>
            </a:r>
          </a:p>
          <a:p>
            <a:pPr algn="just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uk-UA" sz="2000" dirty="0" smtClean="0"/>
              <a:t> </a:t>
            </a:r>
            <a:endParaRPr lang="ru-RU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7694"/>
            <a:ext cx="332791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4857760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Ой шаріла вишенька, шаріла, 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 А під нею дівчина сиділа... 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 ...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</a:rPr>
              <a:t>Купайлочко-Фортуно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, ти є там, 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 Подай сюди вінець щастя нам...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Значну групу купальських пісень складають твори заклинального характеру, якими молодь скликалась на свято. У них нерідко звучали заклинання та прокляття тих людей, які не прийшли величати Купала (ці твори, очевидно, виникали у період двовір'я і стосуються християн, які не підтримували поганських звичаїв)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500174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Поставлю я вербу,</a:t>
            </a:r>
          </a:p>
          <a:p>
            <a:r>
              <a:rPr lang="ru-RU" sz="2400" dirty="0" smtClean="0"/>
              <a:t> Сама сяду </a:t>
            </a:r>
            <a:r>
              <a:rPr lang="ru-RU" sz="2400" dirty="0" err="1" smtClean="0"/>
              <a:t>зверху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На </a:t>
            </a:r>
            <a:r>
              <a:rPr lang="ru-RU" sz="2400" dirty="0" err="1" smtClean="0"/>
              <a:t>вербі</a:t>
            </a:r>
            <a:r>
              <a:rPr lang="ru-RU" sz="2400" dirty="0" smtClean="0"/>
              <a:t> я </a:t>
            </a:r>
            <a:r>
              <a:rPr lang="ru-RU" sz="2400" dirty="0" err="1" smtClean="0"/>
              <a:t>сиджу</a:t>
            </a:r>
            <a:r>
              <a:rPr lang="ru-RU" sz="2400" dirty="0" smtClean="0"/>
              <a:t>, гукаю,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Дівчат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Купайла</a:t>
            </a:r>
            <a:r>
              <a:rPr lang="ru-RU" sz="2400" dirty="0" smtClean="0"/>
              <a:t> скликаю.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Котра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вийде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Купайла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сіла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й</a:t>
            </a:r>
            <a:r>
              <a:rPr lang="ru-RU" sz="2400" dirty="0" smtClean="0"/>
              <a:t> не встала,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сіла</a:t>
            </a:r>
            <a:r>
              <a:rPr lang="ru-RU" sz="2400" dirty="0" smtClean="0"/>
              <a:t> </a:t>
            </a:r>
            <a:r>
              <a:rPr lang="ru-RU" sz="2400" dirty="0" err="1" smtClean="0"/>
              <a:t>лемішкою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везли </a:t>
            </a:r>
            <a:r>
              <a:rPr lang="ru-RU" sz="2400" dirty="0" err="1" smtClean="0"/>
              <a:t>теліжкою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сіла</a:t>
            </a:r>
            <a:r>
              <a:rPr lang="ru-RU" sz="2400" dirty="0" smtClean="0"/>
              <a:t> колом, колом,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везли волом, волом...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285728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Попіл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купальського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вогнища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беруть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посипання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подвір'я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городу, для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здоров'я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родючості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Волхвині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відунки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 брали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потреб: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лікування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хворих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замовляння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чаклування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Християнські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священики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залякували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людей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чаклунками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тому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писемних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джерелах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збереглося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негативне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значення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давнього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звичаю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мовляв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день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піймати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відьму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бере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попіл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купальського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багаття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А де той </a:t>
            </a:r>
            <a:r>
              <a:rPr lang="ru-RU" sz="2400" b="1" dirty="0" err="1" smtClean="0"/>
              <a:t>святий</a:t>
            </a:r>
            <a:r>
              <a:rPr lang="ru-RU" sz="2400" b="1" dirty="0" smtClean="0"/>
              <a:t> Ян, 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нам три </a:t>
            </a:r>
            <a:r>
              <a:rPr lang="ru-RU" sz="2400" b="1" dirty="0" err="1" smtClean="0"/>
              <a:t>огні</a:t>
            </a:r>
            <a:r>
              <a:rPr lang="ru-RU" sz="2400" b="1" dirty="0" smtClean="0"/>
              <a:t> клав? </a:t>
            </a:r>
          </a:p>
          <a:p>
            <a:r>
              <a:rPr lang="ru-RU" sz="2400" b="1" dirty="0" smtClean="0"/>
              <a:t> А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, Яне, </a:t>
            </a:r>
            <a:r>
              <a:rPr lang="ru-RU" sz="2400" b="1" dirty="0" err="1" smtClean="0"/>
              <a:t>святий</a:t>
            </a:r>
            <a:r>
              <a:rPr lang="ru-RU" sz="2400" b="1" dirty="0" smtClean="0"/>
              <a:t> Яне,</a:t>
            </a:r>
          </a:p>
          <a:p>
            <a:r>
              <a:rPr lang="ru-RU" sz="2400" b="1" dirty="0" smtClean="0"/>
              <a:t> Освяти нам наше зело, </a:t>
            </a:r>
          </a:p>
          <a:p>
            <a:r>
              <a:rPr lang="ru-RU" sz="2400" b="1" dirty="0" smtClean="0"/>
              <a:t> Наше зело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корене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Што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огень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положене</a:t>
            </a:r>
            <a:r>
              <a:rPr lang="ru-RU" sz="2400" b="1" dirty="0" smtClean="0"/>
              <a:t>...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Хлопці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дівчатами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перестрибуючи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через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багаття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міцно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тримаються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за руки.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Якщо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руки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роз'єднаються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значить буде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щасливе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подружжя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Через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вогонь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стрибає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молодь,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чоловіки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жінки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через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нього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переносять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дітей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Вогонь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лише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очищає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душі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гріхів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перевіряє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сумісність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подружжя.Вважалося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цю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ніч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слід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купатися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річці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найкращий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час для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здоров'я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47663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3714752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На думку </a:t>
            </a:r>
            <a:r>
              <a:rPr lang="ru-RU" b="1" dirty="0" err="1" smtClean="0"/>
              <a:t>багатьох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дослідників</a:t>
            </a:r>
            <a:r>
              <a:rPr lang="ru-RU" b="1" dirty="0" smtClean="0"/>
              <a:t>, обряд </a:t>
            </a:r>
            <a:r>
              <a:rPr lang="ru-RU" b="1" dirty="0" err="1" smtClean="0"/>
              <a:t>перестрибування</a:t>
            </a:r>
            <a:r>
              <a:rPr lang="ru-RU" b="1" dirty="0" smtClean="0"/>
              <a:t> через </a:t>
            </a:r>
            <a:r>
              <a:rPr lang="ru-RU" b="1" dirty="0" err="1" smtClean="0"/>
              <a:t>полум'я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видозміною</a:t>
            </a:r>
            <a:r>
              <a:rPr lang="ru-RU" b="1" dirty="0" smtClean="0"/>
              <a:t> </a:t>
            </a:r>
            <a:r>
              <a:rPr lang="ru-RU" b="1" dirty="0" err="1" smtClean="0"/>
              <a:t>архаїчної</a:t>
            </a:r>
            <a:r>
              <a:rPr lang="ru-RU" b="1" dirty="0" smtClean="0"/>
              <a:t> </a:t>
            </a:r>
            <a:r>
              <a:rPr lang="ru-RU" b="1" dirty="0" err="1" smtClean="0"/>
              <a:t>жертви</a:t>
            </a:r>
            <a:r>
              <a:rPr lang="ru-RU" b="1" dirty="0" smtClean="0"/>
              <a:t> "</a:t>
            </a:r>
            <a:r>
              <a:rPr lang="ru-RU" b="1" dirty="0" err="1" smtClean="0"/>
              <a:t>переведення</a:t>
            </a:r>
            <a:r>
              <a:rPr lang="ru-RU" b="1" dirty="0" smtClean="0"/>
              <a:t> </a:t>
            </a:r>
            <a:r>
              <a:rPr lang="ru-RU" b="1" dirty="0" err="1" smtClean="0"/>
              <a:t>через</a:t>
            </a:r>
            <a:r>
              <a:rPr lang="ru-RU" b="1" dirty="0" smtClean="0"/>
              <a:t> </a:t>
            </a:r>
            <a:r>
              <a:rPr lang="ru-RU" b="1" dirty="0" err="1" smtClean="0"/>
              <a:t>вогонь</a:t>
            </a:r>
            <a:r>
              <a:rPr lang="ru-RU" b="1" dirty="0" smtClean="0"/>
              <a:t>":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6433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/>
              <a:t>Ой на Купала </a:t>
            </a:r>
            <a:r>
              <a:rPr lang="ru-RU" sz="2000" b="1" i="1" dirty="0" err="1" smtClean="0"/>
              <a:t>вогонь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горить</a:t>
            </a:r>
            <a:r>
              <a:rPr lang="ru-RU" sz="2000" b="1" i="1" dirty="0" smtClean="0"/>
              <a:t>, </a:t>
            </a:r>
          </a:p>
          <a:p>
            <a:r>
              <a:rPr lang="ru-RU" sz="2000" b="1" i="1" dirty="0" smtClean="0"/>
              <a:t> Ой там </a:t>
            </a:r>
            <a:r>
              <a:rPr lang="ru-RU" sz="2000" b="1" i="1" dirty="0" err="1" smtClean="0"/>
              <a:t>Ганнусю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перевозять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 Ой помаленьку </a:t>
            </a:r>
            <a:r>
              <a:rPr lang="ru-RU" sz="2000" b="1" i="1" dirty="0" err="1" smtClean="0"/>
              <a:t>її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везіте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 err="1" smtClean="0"/>
              <a:t>Їй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віночка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загубіте</a:t>
            </a:r>
            <a:r>
              <a:rPr lang="ru-RU" sz="2000" b="1" i="1" dirty="0" smtClean="0"/>
              <a:t>, 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 err="1" smtClean="0"/>
              <a:t>Її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віночок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рутв'яненький</a:t>
            </a:r>
            <a:r>
              <a:rPr lang="ru-RU" sz="2000" b="1" i="1" dirty="0" smtClean="0"/>
              <a:t>, 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 err="1" smtClean="0"/>
              <a:t>Її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Іванко</a:t>
            </a:r>
            <a:r>
              <a:rPr lang="ru-RU" sz="2000" b="1" i="1" dirty="0" smtClean="0"/>
              <a:t> молоденький...</a:t>
            </a:r>
            <a:endParaRPr lang="ru-RU" sz="2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2313</Words>
  <Application>Microsoft Office PowerPoint</Application>
  <PresentationFormat>Экран (4:3)</PresentationFormat>
  <Paragraphs>163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2013-10-05T16:04:26Z</dcterms:created>
  <dcterms:modified xsi:type="dcterms:W3CDTF">2002-12-31T20:42:53Z</dcterms:modified>
</cp:coreProperties>
</file>