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9" r:id="rId4"/>
    <p:sldId id="260" r:id="rId5"/>
    <p:sldId id="262" r:id="rId6"/>
    <p:sldId id="263" r:id="rId7"/>
    <p:sldId id="261" r:id="rId8"/>
    <p:sldId id="264" r:id="rId9"/>
    <p:sldId id="266" r:id="rId10"/>
    <p:sldId id="267" r:id="rId11"/>
    <p:sldId id="269"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66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354472D5-F7F5-4C79-9A3F-8F78DE39685F}" type="datetimeFigureOut">
              <a:rPr lang="ru-RU" smtClean="0"/>
              <a:t>29.03.2017</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4F3031A0-FC4B-4E8D-BD81-78FC607E7EAC}"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354472D5-F7F5-4C79-9A3F-8F78DE39685F}" type="datetimeFigureOut">
              <a:rPr lang="ru-RU" smtClean="0"/>
              <a:t>29.03.2017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3031A0-FC4B-4E8D-BD81-78FC607E7EA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354472D5-F7F5-4C79-9A3F-8F78DE39685F}" type="datetimeFigureOut">
              <a:rPr lang="ru-RU" smtClean="0"/>
              <a:t>29.03.2017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3031A0-FC4B-4E8D-BD81-78FC607E7EA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354472D5-F7F5-4C79-9A3F-8F78DE39685F}" type="datetimeFigureOut">
              <a:rPr lang="ru-RU" smtClean="0"/>
              <a:t>29.03.2017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3031A0-FC4B-4E8D-BD81-78FC607E7EA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354472D5-F7F5-4C79-9A3F-8F78DE39685F}" type="datetimeFigureOut">
              <a:rPr lang="ru-RU" smtClean="0"/>
              <a:t>29.03.2017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3031A0-FC4B-4E8D-BD81-78FC607E7EAC}"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354472D5-F7F5-4C79-9A3F-8F78DE39685F}" type="datetimeFigureOut">
              <a:rPr lang="ru-RU" smtClean="0"/>
              <a:t>29.03.2017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F3031A0-FC4B-4E8D-BD81-78FC607E7EAC}"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354472D5-F7F5-4C79-9A3F-8F78DE39685F}" type="datetimeFigureOut">
              <a:rPr lang="ru-RU" smtClean="0"/>
              <a:t>29.03.2017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F3031A0-FC4B-4E8D-BD81-78FC607E7EAC}"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354472D5-F7F5-4C79-9A3F-8F78DE39685F}" type="datetimeFigureOut">
              <a:rPr lang="ru-RU" smtClean="0"/>
              <a:t>29.03.2017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F3031A0-FC4B-4E8D-BD81-78FC607E7EA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4472D5-F7F5-4C79-9A3F-8F78DE39685F}" type="datetimeFigureOut">
              <a:rPr lang="ru-RU" smtClean="0"/>
              <a:t>29.03.2017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F3031A0-FC4B-4E8D-BD81-78FC607E7EAC}"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354472D5-F7F5-4C79-9A3F-8F78DE39685F}" type="datetimeFigureOut">
              <a:rPr lang="ru-RU" smtClean="0"/>
              <a:t>29.03.2017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F3031A0-FC4B-4E8D-BD81-78FC607E7EAC}"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354472D5-F7F5-4C79-9A3F-8F78DE39685F}" type="datetimeFigureOut">
              <a:rPr lang="ru-RU" smtClean="0"/>
              <a:t>29.03.2017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4F3031A0-FC4B-4E8D-BD81-78FC607E7EAC}" type="slidenum">
              <a:rPr lang="ru-RU" smtClean="0"/>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54472D5-F7F5-4C79-9A3F-8F78DE39685F}" type="datetimeFigureOut">
              <a:rPr lang="ru-RU" smtClean="0"/>
              <a:t>29.03.2017</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F3031A0-FC4B-4E8D-BD81-78FC607E7EAC}" type="slidenum">
              <a:rPr lang="ru-RU" smtClean="0"/>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rot="20630537">
            <a:off x="-541097" y="1567621"/>
            <a:ext cx="7486869" cy="2308324"/>
          </a:xfrm>
          <a:prstGeom prst="rect">
            <a:avLst/>
          </a:prstGeom>
          <a:noFill/>
        </p:spPr>
        <p:txBody>
          <a:bodyPr wrap="square" lIns="91440" tIns="45720" rIns="91440" bIns="45720">
            <a:spAutoFit/>
          </a:bodyPr>
          <a:lstStyle/>
          <a:p>
            <a:pPr algn="ctr"/>
            <a:r>
              <a:rPr lang="uk-UA" sz="7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Політ  у  безсмертя</a:t>
            </a:r>
            <a:endParaRPr lang="ru-RU" sz="72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TextBox 4"/>
          <p:cNvSpPr txBox="1"/>
          <p:nvPr/>
        </p:nvSpPr>
        <p:spPr>
          <a:xfrm>
            <a:off x="928662" y="4429132"/>
            <a:ext cx="6929486" cy="1754326"/>
          </a:xfrm>
          <a:prstGeom prst="rect">
            <a:avLst/>
          </a:prstGeom>
          <a:noFill/>
        </p:spPr>
        <p:txBody>
          <a:bodyPr wrap="square" rtlCol="0">
            <a:spAutoFit/>
          </a:bodyPr>
          <a:lstStyle/>
          <a:p>
            <a:r>
              <a:rPr lang="uk-UA" sz="5400" b="1" dirty="0" smtClean="0"/>
              <a:t>Життя  і  творчість  Миколи  Хвильового</a:t>
            </a:r>
            <a:endParaRPr lang="ru-RU" sz="5400" b="1" dirty="0"/>
          </a:p>
        </p:txBody>
      </p:sp>
      <p:pic>
        <p:nvPicPr>
          <p:cNvPr id="6" name="Рисунок 5"/>
          <p:cNvPicPr/>
          <p:nvPr/>
        </p:nvPicPr>
        <p:blipFill>
          <a:blip r:embed="rId2"/>
          <a:srcRect b="16279"/>
          <a:stretch>
            <a:fillRect/>
          </a:stretch>
        </p:blipFill>
        <p:spPr bwMode="auto">
          <a:xfrm>
            <a:off x="5786446" y="980728"/>
            <a:ext cx="2928958" cy="3519842"/>
          </a:xfrm>
          <a:prstGeom prst="ellipse">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p:nvPr/>
        </p:nvPicPr>
        <p:blipFill>
          <a:blip r:embed="rId2"/>
          <a:srcRect/>
          <a:stretch>
            <a:fillRect/>
          </a:stretch>
        </p:blipFill>
        <p:spPr bwMode="auto">
          <a:xfrm>
            <a:off x="5910639" y="343498"/>
            <a:ext cx="3240336" cy="3312368"/>
          </a:xfrm>
          <a:prstGeom prst="rect">
            <a:avLst/>
          </a:prstGeom>
          <a:noFill/>
          <a:ln w="9525">
            <a:noFill/>
            <a:miter lim="800000"/>
            <a:headEnd/>
            <a:tailEnd/>
          </a:ln>
        </p:spPr>
      </p:pic>
      <p:sp>
        <p:nvSpPr>
          <p:cNvPr id="2" name="Прямоугольник 1"/>
          <p:cNvSpPr/>
          <p:nvPr/>
        </p:nvSpPr>
        <p:spPr>
          <a:xfrm>
            <a:off x="251520" y="1270597"/>
            <a:ext cx="5472608" cy="4770537"/>
          </a:xfrm>
          <a:prstGeom prst="rect">
            <a:avLst/>
          </a:prstGeom>
        </p:spPr>
        <p:txBody>
          <a:bodyPr wrap="square">
            <a:spAutoFit/>
          </a:bodyPr>
          <a:lstStyle/>
          <a:p>
            <a:pPr algn="just"/>
            <a:r>
              <a:rPr lang="uk-UA" sz="2000" b="1" dirty="0">
                <a:latin typeface="Times New Roman"/>
                <a:ea typeface="Calibri"/>
              </a:rPr>
              <a:t>Збірка його прозових творів «Сині етюди» (1923) стала якісно новим етапом в розвитку тогочасної української літератури, відкрила для неї нові естетичні обрії. Центральною для творчої манери М. Хвильового залишається проблема людини, </a:t>
            </a:r>
            <a:r>
              <a:rPr lang="uk-UA" sz="2000" b="1" dirty="0" err="1">
                <a:latin typeface="Times New Roman"/>
                <a:ea typeface="Calibri"/>
              </a:rPr>
              <a:t>людини</a:t>
            </a:r>
            <a:r>
              <a:rPr lang="uk-UA" sz="2000" b="1" dirty="0">
                <a:latin typeface="Times New Roman"/>
                <a:ea typeface="Calibri"/>
              </a:rPr>
              <a:t> в її стосунках з революцією та історією, людини, яка спізнала весь трагізм буття сучасного їй світу. В людській масі, у вирі революційних подій письменник виокремлює, найперше, людську індивідуальність з її пориваннями до високої, часом недосяжної мети, однак він не заплющував очей і на драматичну невідповідність проголошуваного високого ідеалу та його реального </a:t>
            </a:r>
            <a:r>
              <a:rPr lang="uk-UA" sz="2400" b="1" dirty="0">
                <a:latin typeface="Times New Roman"/>
                <a:ea typeface="Calibri"/>
              </a:rPr>
              <a:t>втілення.</a:t>
            </a:r>
            <a:r>
              <a:rPr lang="uk-UA" sz="2400" dirty="0">
                <a:latin typeface="Times New Roman"/>
                <a:ea typeface="Calibri"/>
              </a:rPr>
              <a:t> </a:t>
            </a:r>
            <a:endParaRPr lang="ru-RU"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p:nvPr/>
        </p:nvPicPr>
        <p:blipFill>
          <a:blip r:embed="rId2"/>
          <a:srcRect/>
          <a:stretch>
            <a:fillRect/>
          </a:stretch>
        </p:blipFill>
        <p:spPr bwMode="auto">
          <a:xfrm>
            <a:off x="5508104" y="1124743"/>
            <a:ext cx="3169905" cy="4677623"/>
          </a:xfrm>
          <a:prstGeom prst="rect">
            <a:avLst/>
          </a:prstGeom>
          <a:noFill/>
          <a:ln w="9525">
            <a:noFill/>
            <a:miter lim="800000"/>
            <a:headEnd/>
            <a:tailEnd/>
          </a:ln>
        </p:spPr>
      </p:pic>
      <p:sp>
        <p:nvSpPr>
          <p:cNvPr id="2" name="Прямоугольник 1"/>
          <p:cNvSpPr/>
          <p:nvPr/>
        </p:nvSpPr>
        <p:spPr>
          <a:xfrm>
            <a:off x="395536" y="2348880"/>
            <a:ext cx="4896544" cy="4154984"/>
          </a:xfrm>
          <a:prstGeom prst="rect">
            <a:avLst/>
          </a:prstGeom>
        </p:spPr>
        <p:txBody>
          <a:bodyPr wrap="square">
            <a:spAutoFit/>
          </a:bodyPr>
          <a:lstStyle/>
          <a:p>
            <a:pPr algn="just">
              <a:spcAft>
                <a:spcPts val="0"/>
              </a:spcAft>
            </a:pPr>
            <a:r>
              <a:rPr lang="uk-UA" sz="2400" b="1" dirty="0">
                <a:latin typeface="Times New Roman"/>
                <a:ea typeface="Calibri"/>
                <a:cs typeface="Times New Roman"/>
              </a:rPr>
              <a:t>Хвильового звинувачували в </a:t>
            </a:r>
            <a:r>
              <a:rPr lang="uk-UA" sz="2400" b="1" dirty="0" err="1">
                <a:latin typeface="Times New Roman"/>
                <a:ea typeface="Calibri"/>
                <a:cs typeface="Times New Roman"/>
              </a:rPr>
              <a:t>антипартійності</a:t>
            </a:r>
            <a:r>
              <a:rPr lang="uk-UA" sz="2400" b="1" dirty="0">
                <a:latin typeface="Times New Roman"/>
                <a:ea typeface="Calibri"/>
                <a:cs typeface="Times New Roman"/>
              </a:rPr>
              <a:t>, «українському буржуазному націоналізмі», «намаганні відірвати українську культуру та літературу від культури російської». В атмосфері шаленого цькування, передчуваючи наближення тотального терору, М. Хвильовий покінчив життя самогубством 13 травня 1933 року.</a:t>
            </a:r>
            <a:endParaRPr lang="ru-RU" sz="2400" dirty="0">
              <a:effectLst/>
              <a:latin typeface="Calibri"/>
              <a:ea typeface="Calibri"/>
              <a:cs typeface="Times New Roman"/>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1" y="188641"/>
            <a:ext cx="1584176"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39552" y="836712"/>
            <a:ext cx="4357686"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Народився Микола Григорович </a:t>
            </a:r>
            <a:r>
              <a:rPr kumimoji="0" lang="uk-UA" sz="28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Фітільов</a:t>
            </a:r>
            <a:r>
              <a:rPr kumimoji="0" lang="uk-UA"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(таке справжнє прізвище письменника) 13 грудня 1893 р. в селищі Тростянець на Харківщині, нині райцентр Сумської області у родині вчителів. Закінчив Богодухівську гімназію.</a:t>
            </a:r>
            <a:endParaRPr kumimoji="0" lang="uk-UA" sz="2800" b="0" i="0" u="none" strike="noStrike" cap="none" normalizeH="0" baseline="0" dirty="0" smtClean="0">
              <a:ln>
                <a:noFill/>
              </a:ln>
              <a:solidFill>
                <a:schemeClr val="tx1"/>
              </a:solidFill>
              <a:effectLst/>
              <a:latin typeface="Arial" pitchFamily="34" charset="0"/>
            </a:endParaRPr>
          </a:p>
        </p:txBody>
      </p:sp>
      <p:pic>
        <p:nvPicPr>
          <p:cNvPr id="5" name="Рисунок 4"/>
          <p:cNvPicPr/>
          <p:nvPr/>
        </p:nvPicPr>
        <p:blipFill>
          <a:blip r:embed="rId2"/>
          <a:srcRect/>
          <a:stretch>
            <a:fillRect/>
          </a:stretch>
        </p:blipFill>
        <p:spPr bwMode="auto">
          <a:xfrm>
            <a:off x="5220072" y="1128522"/>
            <a:ext cx="3435294" cy="42484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rcRect/>
          <a:stretch>
            <a:fillRect/>
          </a:stretch>
        </p:blipFill>
        <p:spPr bwMode="auto">
          <a:xfrm>
            <a:off x="286537" y="836712"/>
            <a:ext cx="3088659" cy="3786214"/>
          </a:xfrm>
          <a:prstGeom prst="rect">
            <a:avLst/>
          </a:prstGeom>
          <a:noFill/>
          <a:ln w="9525">
            <a:noFill/>
            <a:miter lim="800000"/>
            <a:headEnd/>
            <a:tailEnd/>
          </a:ln>
        </p:spPr>
      </p:pic>
      <p:sp>
        <p:nvSpPr>
          <p:cNvPr id="2" name="Прямоугольник 1"/>
          <p:cNvSpPr/>
          <p:nvPr/>
        </p:nvSpPr>
        <p:spPr>
          <a:xfrm>
            <a:off x="3707904" y="357166"/>
            <a:ext cx="5148064" cy="5016758"/>
          </a:xfrm>
          <a:prstGeom prst="rect">
            <a:avLst/>
          </a:prstGeom>
          <a:solidFill>
            <a:schemeClr val="bg1"/>
          </a:solidFill>
        </p:spPr>
        <p:txBody>
          <a:bodyPr wrap="square">
            <a:spAutoFit/>
          </a:bodyPr>
          <a:lstStyle/>
          <a:p>
            <a:pPr algn="just">
              <a:spcAft>
                <a:spcPts val="0"/>
              </a:spcAft>
            </a:pPr>
            <a:r>
              <a:rPr lang="uk-UA" sz="2000" b="1" dirty="0">
                <a:latin typeface="Times New Roman"/>
                <a:ea typeface="Calibri"/>
                <a:cs typeface="Times New Roman"/>
              </a:rPr>
              <a:t>Брав участь у Першій світовій та громадянській війнах. Хвильовий був свідком тієї особливої події революційної доби, коли мільйонові маси імперської армії опинилися в стані невиразності, а потім — хаосу й бездоріжжя. Він був також свідком і, можливо, й учасником творення українських частин на фронті. 1921 переїхав до Харкова і того ж року почав друкуватися. Активно заявив про себе, як один з організаторів літературно-художнього життя, член-засновник багатьох тогочасних літературних організацій — «Гарт» (1923), «ВАПЛІТЕ» (Вільної академії пролетарської літератури) (1925), «</a:t>
            </a:r>
            <a:r>
              <a:rPr lang="uk-UA" sz="2000" b="1" dirty="0" err="1">
                <a:latin typeface="Times New Roman"/>
                <a:ea typeface="Calibri"/>
                <a:cs typeface="Times New Roman"/>
              </a:rPr>
              <a:t>Пролітфронт</a:t>
            </a:r>
            <a:r>
              <a:rPr lang="uk-UA" sz="2000" b="1" dirty="0">
                <a:latin typeface="Times New Roman"/>
                <a:ea typeface="Calibri"/>
                <a:cs typeface="Times New Roman"/>
              </a:rPr>
              <a:t>»(1930).</a:t>
            </a:r>
            <a:endParaRPr lang="ru-RU" sz="2000" dirty="0">
              <a:effectLst/>
              <a:latin typeface="Calibri"/>
              <a:ea typeface="Calibri"/>
              <a:cs typeface="Times New Roman"/>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rcRect/>
          <a:stretch>
            <a:fillRect/>
          </a:stretch>
        </p:blipFill>
        <p:spPr bwMode="auto">
          <a:xfrm>
            <a:off x="413167" y="1798598"/>
            <a:ext cx="3071834" cy="3429024"/>
          </a:xfrm>
          <a:prstGeom prst="rect">
            <a:avLst/>
          </a:prstGeom>
          <a:noFill/>
          <a:ln w="9525">
            <a:noFill/>
            <a:miter lim="800000"/>
            <a:headEnd/>
            <a:tailEnd/>
          </a:ln>
        </p:spPr>
      </p:pic>
      <p:sp>
        <p:nvSpPr>
          <p:cNvPr id="2" name="Прямоугольник 1"/>
          <p:cNvSpPr/>
          <p:nvPr/>
        </p:nvSpPr>
        <p:spPr>
          <a:xfrm>
            <a:off x="3563888" y="116632"/>
            <a:ext cx="5312070" cy="6370975"/>
          </a:xfrm>
          <a:prstGeom prst="rect">
            <a:avLst/>
          </a:prstGeom>
          <a:solidFill>
            <a:schemeClr val="bg1"/>
          </a:solidFill>
        </p:spPr>
        <p:txBody>
          <a:bodyPr wrap="square">
            <a:spAutoFit/>
          </a:bodyPr>
          <a:lstStyle/>
          <a:p>
            <a:pPr algn="just">
              <a:spcAft>
                <a:spcPts val="0"/>
              </a:spcAft>
            </a:pPr>
            <a:r>
              <a:rPr lang="uk-UA" sz="2400" b="1" dirty="0">
                <a:latin typeface="Times New Roman"/>
                <a:ea typeface="Calibri"/>
                <a:cs typeface="Times New Roman"/>
              </a:rPr>
              <a:t>Під тиском критики «</a:t>
            </a:r>
            <a:r>
              <a:rPr lang="uk-UA" sz="2400" b="1" dirty="0" err="1">
                <a:latin typeface="Times New Roman"/>
                <a:ea typeface="Calibri"/>
                <a:cs typeface="Times New Roman"/>
              </a:rPr>
              <a:t>Пролітфронту</a:t>
            </a:r>
            <a:r>
              <a:rPr lang="uk-UA" sz="2400" b="1" dirty="0">
                <a:latin typeface="Times New Roman"/>
                <a:ea typeface="Calibri"/>
                <a:cs typeface="Times New Roman"/>
              </a:rPr>
              <a:t>» Микола Хвильовий разом з Павлом Тичиною, Миколою Кулішем, Юрієм Яновським та ще 14 письменниками вступають до ВУСПП (Всеукраїнської спілки пролетарських письменників).</a:t>
            </a:r>
            <a:endParaRPr lang="ru-RU" sz="2400" dirty="0">
              <a:latin typeface="Calibri"/>
              <a:ea typeface="Calibri"/>
              <a:cs typeface="Times New Roman"/>
            </a:endParaRPr>
          </a:p>
          <a:p>
            <a:pPr algn="just">
              <a:spcAft>
                <a:spcPts val="0"/>
              </a:spcAft>
            </a:pPr>
            <a:r>
              <a:rPr lang="uk-UA" sz="2400" b="1" dirty="0">
                <a:latin typeface="Times New Roman"/>
                <a:ea typeface="Calibri"/>
                <a:cs typeface="Times New Roman"/>
              </a:rPr>
              <a:t>В 1920-ті роки повністю підтримує і впроваджує в життя політику «українізації». У своїх памфлетах виступав проти русифікаційного і «просвітянського» векторів розвитку української радянської культури під гаслами: «Геть від Москви!», «Україна або Малоросія?», «Орієнтація на психологічну Європу».</a:t>
            </a:r>
            <a:endParaRPr lang="ru-RU" sz="2400" dirty="0">
              <a:effectLst/>
              <a:latin typeface="Calibri"/>
              <a:ea typeface="Calibri"/>
              <a:cs typeface="Times New Roman"/>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rcRect/>
          <a:stretch>
            <a:fillRect/>
          </a:stretch>
        </p:blipFill>
        <p:spPr bwMode="auto">
          <a:xfrm>
            <a:off x="5536783" y="188640"/>
            <a:ext cx="3312368" cy="3732942"/>
          </a:xfrm>
          <a:prstGeom prst="rect">
            <a:avLst/>
          </a:prstGeom>
          <a:noFill/>
          <a:ln w="9525">
            <a:noFill/>
            <a:miter lim="800000"/>
            <a:headEnd/>
            <a:tailEnd/>
          </a:ln>
        </p:spPr>
      </p:pic>
      <p:sp>
        <p:nvSpPr>
          <p:cNvPr id="2" name="Прямоугольник 1"/>
          <p:cNvSpPr/>
          <p:nvPr/>
        </p:nvSpPr>
        <p:spPr>
          <a:xfrm>
            <a:off x="251520" y="188640"/>
            <a:ext cx="5256584" cy="6555641"/>
          </a:xfrm>
          <a:prstGeom prst="rect">
            <a:avLst/>
          </a:prstGeom>
          <a:solidFill>
            <a:schemeClr val="bg1"/>
          </a:solidFill>
        </p:spPr>
        <p:txBody>
          <a:bodyPr wrap="square">
            <a:spAutoFit/>
          </a:bodyPr>
          <a:lstStyle/>
          <a:p>
            <a:pPr algn="just">
              <a:spcAft>
                <a:spcPts val="0"/>
              </a:spcAft>
            </a:pPr>
            <a:r>
              <a:rPr lang="uk-UA" sz="2800" b="1" dirty="0">
                <a:latin typeface="Times New Roman"/>
                <a:ea typeface="Calibri"/>
                <a:cs typeface="Times New Roman"/>
              </a:rPr>
              <a:t>За ці погляди був підданий нищівній критиці: після листа Сталіна «Тов. </a:t>
            </a:r>
            <a:r>
              <a:rPr lang="uk-UA" sz="2800" b="1" dirty="0" err="1">
                <a:latin typeface="Times New Roman"/>
                <a:ea typeface="Calibri"/>
                <a:cs typeface="Times New Roman"/>
              </a:rPr>
              <a:t>Кагановичу</a:t>
            </a:r>
            <a:r>
              <a:rPr lang="uk-UA" sz="2800" b="1" dirty="0">
                <a:latin typeface="Times New Roman"/>
                <a:ea typeface="Calibri"/>
                <a:cs typeface="Times New Roman"/>
              </a:rPr>
              <a:t> и другим членам ПБ ЦК ВКП(б)У» від 26 квітня 1926 р. і послідуючій за цим серії розгромних статей в пресі московського та республіканського керівництва (боротьба з «</a:t>
            </a:r>
            <a:r>
              <a:rPr lang="uk-UA" sz="2800" b="1" dirty="0" err="1">
                <a:latin typeface="Times New Roman"/>
                <a:ea typeface="Calibri"/>
                <a:cs typeface="Times New Roman"/>
              </a:rPr>
              <a:t>хвильовізмом</a:t>
            </a:r>
            <a:r>
              <a:rPr lang="uk-UA" sz="2800" b="1" dirty="0">
                <a:latin typeface="Times New Roman"/>
                <a:ea typeface="Calibri"/>
                <a:cs typeface="Times New Roman"/>
              </a:rPr>
              <a:t>»). Через це в 1926–1928 роках змушений був публічно засудити свої погляди та відмовитися від них.</a:t>
            </a:r>
            <a:endParaRPr lang="ru-RU" sz="2800" dirty="0">
              <a:latin typeface="Calibri"/>
              <a:ea typeface="Calibri"/>
              <a:cs typeface="Times New Roman"/>
            </a:endParaRPr>
          </a:p>
          <a:p>
            <a:pPr algn="just">
              <a:spcAft>
                <a:spcPts val="0"/>
              </a:spcAft>
            </a:pPr>
            <a:r>
              <a:rPr lang="uk-UA" sz="2800" b="1" dirty="0">
                <a:latin typeface="Times New Roman"/>
                <a:ea typeface="Calibri"/>
                <a:cs typeface="Times New Roman"/>
              </a:rPr>
              <a:t> </a:t>
            </a:r>
            <a:endParaRPr lang="ru-RU" sz="2800" dirty="0">
              <a:effectLst/>
              <a:latin typeface="Calibri"/>
              <a:ea typeface="Calibri"/>
              <a:cs typeface="Times New Roman"/>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rcRect/>
          <a:stretch>
            <a:fillRect/>
          </a:stretch>
        </p:blipFill>
        <p:spPr bwMode="auto">
          <a:xfrm>
            <a:off x="2483768" y="188640"/>
            <a:ext cx="3950356" cy="2909268"/>
          </a:xfrm>
          <a:prstGeom prst="rect">
            <a:avLst/>
          </a:prstGeom>
          <a:noFill/>
          <a:ln w="9525">
            <a:noFill/>
            <a:miter lim="800000"/>
            <a:headEnd/>
            <a:tailEnd/>
          </a:ln>
        </p:spPr>
      </p:pic>
      <p:sp>
        <p:nvSpPr>
          <p:cNvPr id="2" name="Прямоугольник 1"/>
          <p:cNvSpPr/>
          <p:nvPr/>
        </p:nvSpPr>
        <p:spPr>
          <a:xfrm>
            <a:off x="454510" y="3356992"/>
            <a:ext cx="8414852" cy="3323987"/>
          </a:xfrm>
          <a:prstGeom prst="rect">
            <a:avLst/>
          </a:prstGeom>
        </p:spPr>
        <p:txBody>
          <a:bodyPr wrap="square">
            <a:spAutoFit/>
          </a:bodyPr>
          <a:lstStyle/>
          <a:p>
            <a:pPr algn="just">
              <a:spcAft>
                <a:spcPts val="0"/>
              </a:spcAft>
            </a:pPr>
            <a:r>
              <a:rPr lang="uk-UA" b="1" dirty="0">
                <a:latin typeface="Times New Roman"/>
                <a:ea typeface="Calibri"/>
                <a:cs typeface="Times New Roman"/>
              </a:rPr>
              <a:t> </a:t>
            </a:r>
            <a:endParaRPr lang="ru-RU" dirty="0">
              <a:latin typeface="Calibri"/>
              <a:ea typeface="Calibri"/>
              <a:cs typeface="Times New Roman"/>
            </a:endParaRPr>
          </a:p>
          <a:p>
            <a:pPr algn="just"/>
            <a:r>
              <a:rPr lang="uk-UA" sz="2400" b="1" dirty="0">
                <a:latin typeface="Times New Roman"/>
                <a:ea typeface="Calibri"/>
              </a:rPr>
              <a:t>У грудні 1927 — березні 1928 перебував у Берліні та Відні. У січні 1928, перед поверненням в Україну, у листі до газети «Комуніст» засудив своє гасло «Геть від Москви!». Однак його покаяння було вимушеним і нещирим. Після повернення в Україну продовжував втілювати попередню ідеологічну орієнтацію ВАПЛІТЕ у створених ним журналах «Літературний ярмарок» (1928—30) та «</a:t>
            </a:r>
            <a:r>
              <a:rPr lang="uk-UA" sz="2400" b="1" dirty="0" err="1">
                <a:latin typeface="Times New Roman"/>
                <a:ea typeface="Calibri"/>
              </a:rPr>
              <a:t>Пролітфронт</a:t>
            </a:r>
            <a:r>
              <a:rPr lang="uk-UA" sz="2400" b="1" dirty="0">
                <a:latin typeface="Times New Roman"/>
                <a:ea typeface="Calibri"/>
              </a:rPr>
              <a:t>» (1930–1931).</a:t>
            </a:r>
            <a:r>
              <a:rPr lang="uk-UA" sz="2400" dirty="0">
                <a:latin typeface="Times New Roman"/>
                <a:ea typeface="Calibri"/>
              </a:rPr>
              <a:t> </a:t>
            </a:r>
            <a:endParaRPr lang="ru-RU"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rcRect/>
          <a:stretch>
            <a:fillRect/>
          </a:stretch>
        </p:blipFill>
        <p:spPr bwMode="auto">
          <a:xfrm>
            <a:off x="2987824" y="1268760"/>
            <a:ext cx="2506315" cy="2831331"/>
          </a:xfrm>
          <a:prstGeom prst="rect">
            <a:avLst/>
          </a:prstGeom>
          <a:noFill/>
          <a:ln w="9525">
            <a:noFill/>
            <a:miter lim="800000"/>
            <a:headEnd/>
            <a:tailEnd/>
          </a:ln>
        </p:spPr>
      </p:pic>
      <p:sp>
        <p:nvSpPr>
          <p:cNvPr id="2" name="Прямоугольник 1"/>
          <p:cNvSpPr/>
          <p:nvPr/>
        </p:nvSpPr>
        <p:spPr>
          <a:xfrm>
            <a:off x="827584" y="4515250"/>
            <a:ext cx="7416824" cy="1815882"/>
          </a:xfrm>
          <a:prstGeom prst="rect">
            <a:avLst/>
          </a:prstGeom>
        </p:spPr>
        <p:txBody>
          <a:bodyPr wrap="square">
            <a:spAutoFit/>
          </a:bodyPr>
          <a:lstStyle/>
          <a:p>
            <a:pPr algn="just"/>
            <a:r>
              <a:rPr lang="uk-UA" sz="2800" b="1" dirty="0">
                <a:latin typeface="Times New Roman"/>
                <a:ea typeface="Calibri"/>
              </a:rPr>
              <a:t>Після закриття обох журналів пробував писати, дотримуючись «партійної лінії», однак був майже цілком ізольований від літературного життя радянським режимом.</a:t>
            </a:r>
            <a:endParaRPr lang="ru-RU"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rcRect/>
          <a:stretch>
            <a:fillRect/>
          </a:stretch>
        </p:blipFill>
        <p:spPr bwMode="auto">
          <a:xfrm>
            <a:off x="714348" y="1268760"/>
            <a:ext cx="2777532" cy="3868482"/>
          </a:xfrm>
          <a:prstGeom prst="rect">
            <a:avLst/>
          </a:prstGeom>
          <a:noFill/>
          <a:ln w="9525">
            <a:noFill/>
            <a:miter lim="800000"/>
            <a:headEnd/>
            <a:tailEnd/>
          </a:ln>
        </p:spPr>
      </p:pic>
      <p:sp>
        <p:nvSpPr>
          <p:cNvPr id="2" name="Прямоугольник 1"/>
          <p:cNvSpPr/>
          <p:nvPr/>
        </p:nvSpPr>
        <p:spPr>
          <a:xfrm>
            <a:off x="4139952" y="332656"/>
            <a:ext cx="4572000" cy="5355312"/>
          </a:xfrm>
          <a:prstGeom prst="rect">
            <a:avLst/>
          </a:prstGeom>
          <a:solidFill>
            <a:schemeClr val="bg1"/>
          </a:solidFill>
        </p:spPr>
        <p:txBody>
          <a:bodyPr>
            <a:spAutoFit/>
          </a:bodyPr>
          <a:lstStyle/>
          <a:p>
            <a:pPr algn="just">
              <a:spcAft>
                <a:spcPts val="0"/>
              </a:spcAft>
            </a:pPr>
            <a:r>
              <a:rPr lang="uk-UA" b="1" dirty="0">
                <a:latin typeface="Times New Roman"/>
                <a:ea typeface="Calibri"/>
                <a:cs typeface="Times New Roman"/>
              </a:rPr>
              <a:t>Центральною для Хвильового — полеміста та публіциста — була проблема історичного буття України, української культури. Заперечуючи москвофільські тенденції частини тогочасних літераторів, Хвильовий проголошував орієнтацію на Європу, на стилі та напрями європейського мистецтва. "Від російської літератури, від її стилів українська поезія мусить </a:t>
            </a:r>
            <a:r>
              <a:rPr lang="uk-UA" b="1" dirty="0" err="1">
                <a:latin typeface="Times New Roman"/>
                <a:ea typeface="Calibri"/>
                <a:cs typeface="Times New Roman"/>
              </a:rPr>
              <a:t>якмога</a:t>
            </a:r>
            <a:r>
              <a:rPr lang="uk-UA" b="1" dirty="0">
                <a:latin typeface="Times New Roman"/>
                <a:ea typeface="Calibri"/>
                <a:cs typeface="Times New Roman"/>
              </a:rPr>
              <a:t> швидше тікати. Поляки ніколи б не дали Міцкевича, коли б вони не покинули орієнтуватись на московське мистецтво. Справа в тому, що російська література тяжить над нами в віках як господар становища, який привчав нашу психіку до рабського наслідування… Наша орієнтація — на західноєвропейське мистецтво, на його стиль, на його прийоми.</a:t>
            </a:r>
            <a:endParaRPr lang="ru-RU" dirty="0">
              <a:effectLst/>
              <a:latin typeface="Calibri"/>
              <a:ea typeface="Calibri"/>
              <a:cs typeface="Times New Roman"/>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rcRect/>
          <a:stretch>
            <a:fillRect/>
          </a:stretch>
        </p:blipFill>
        <p:spPr bwMode="auto">
          <a:xfrm>
            <a:off x="2483768" y="188640"/>
            <a:ext cx="3500461" cy="2786081"/>
          </a:xfrm>
          <a:prstGeom prst="rect">
            <a:avLst/>
          </a:prstGeom>
          <a:noFill/>
          <a:ln w="9525">
            <a:noFill/>
            <a:miter lim="800000"/>
            <a:headEnd/>
            <a:tailEnd/>
          </a:ln>
        </p:spPr>
      </p:pic>
      <p:sp>
        <p:nvSpPr>
          <p:cNvPr id="2" name="Прямоугольник 1"/>
          <p:cNvSpPr/>
          <p:nvPr/>
        </p:nvSpPr>
        <p:spPr>
          <a:xfrm>
            <a:off x="251520" y="3212976"/>
            <a:ext cx="8476137" cy="3046988"/>
          </a:xfrm>
          <a:prstGeom prst="rect">
            <a:avLst/>
          </a:prstGeom>
        </p:spPr>
        <p:txBody>
          <a:bodyPr wrap="square">
            <a:spAutoFit/>
          </a:bodyPr>
          <a:lstStyle/>
          <a:p>
            <a:pPr algn="just"/>
            <a:r>
              <a:rPr lang="uk-UA" sz="2400" b="1" dirty="0">
                <a:latin typeface="Times New Roman"/>
                <a:ea typeface="Calibri"/>
              </a:rPr>
              <a:t>Перші поетичні збірки М. Хвильового — «Молодість» (1921), «Досвітні симфонії» (1922), поема «В електричний вік» (1921), які були позначені впливами неоромантизму та імпресіонізму, дістали досить високу оцінку тогочасних літературознавців (С. Єфремов, </a:t>
            </a:r>
            <a:r>
              <a:rPr lang="uk-UA" sz="2400" b="1" dirty="0" err="1">
                <a:latin typeface="Times New Roman"/>
                <a:ea typeface="Calibri"/>
              </a:rPr>
              <a:t>Ол</a:t>
            </a:r>
            <a:r>
              <a:rPr lang="uk-UA" sz="2400" b="1" dirty="0">
                <a:latin typeface="Times New Roman"/>
                <a:ea typeface="Calibri"/>
              </a:rPr>
              <a:t>. </a:t>
            </a:r>
            <a:r>
              <a:rPr lang="uk-UA" sz="2400" b="1" dirty="0" err="1">
                <a:latin typeface="Times New Roman"/>
                <a:ea typeface="Calibri"/>
              </a:rPr>
              <a:t>Дорошкевич</a:t>
            </a:r>
            <a:r>
              <a:rPr lang="uk-UA" sz="2400" b="1" dirty="0">
                <a:latin typeface="Times New Roman"/>
                <a:ea typeface="Calibri"/>
              </a:rPr>
              <a:t>), але якнайповніше свій талант М. Хвильовий розкрив в жанрі новели чи оповідання (переважно короткого, з виразним лірико-романтичним чи імпресіоністичним забарвленням).</a:t>
            </a:r>
            <a:r>
              <a:rPr lang="uk-UA" sz="2400" dirty="0">
                <a:latin typeface="Times New Roman"/>
                <a:ea typeface="Calibri"/>
              </a:rPr>
              <a:t> </a:t>
            </a:r>
            <a:endParaRPr lang="ru-RU"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TotalTime>
  <Words>635</Words>
  <Application>Microsoft Office PowerPoint</Application>
  <PresentationFormat>Экран (4:3)</PresentationFormat>
  <Paragraphs>15</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1</cp:lastModifiedBy>
  <cp:revision>6</cp:revision>
  <dcterms:created xsi:type="dcterms:W3CDTF">2013-02-16T17:28:46Z</dcterms:created>
  <dcterms:modified xsi:type="dcterms:W3CDTF">2017-03-29T08:38:41Z</dcterms:modified>
</cp:coreProperties>
</file>