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72" r:id="rId3"/>
    <p:sldId id="275" r:id="rId4"/>
    <p:sldId id="260" r:id="rId5"/>
    <p:sldId id="259" r:id="rId6"/>
    <p:sldId id="265" r:id="rId7"/>
    <p:sldId id="276" r:id="rId8"/>
    <p:sldId id="278" r:id="rId9"/>
    <p:sldId id="263" r:id="rId10"/>
    <p:sldId id="277" r:id="rId11"/>
    <p:sldId id="264" r:id="rId12"/>
    <p:sldId id="257" r:id="rId13"/>
    <p:sldId id="274" r:id="rId14"/>
    <p:sldId id="266" r:id="rId15"/>
    <p:sldId id="269" r:id="rId16"/>
    <p:sldId id="268" r:id="rId17"/>
    <p:sldId id="280" r:id="rId18"/>
    <p:sldId id="273" r:id="rId19"/>
    <p:sldId id="258" r:id="rId20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одзаголовок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ru-RU" smtClean="0"/>
              <a:t>Образец подзаголовка</a:t>
            </a:r>
            <a:endParaRPr kumimoji="0" lang="en-US"/>
          </a:p>
        </p:txBody>
      </p:sp>
      <p:sp>
        <p:nvSpPr>
          <p:cNvPr id="28" name="Заголовок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cxnSp>
        <p:nvCxnSpPr>
          <p:cNvPr id="8" name="Прямая соединительная линия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Прямая соединительная линия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Овал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Дата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6DF1F-8D9E-42CA-83BB-B1B87CCE3A98}" type="datetimeFigureOut">
              <a:rPr lang="ru-RU" smtClean="0"/>
              <a:pPr/>
              <a:t>19.03.2016</a:t>
            </a:fld>
            <a:endParaRPr lang="ru-RU"/>
          </a:p>
        </p:txBody>
      </p:sp>
      <p:sp>
        <p:nvSpPr>
          <p:cNvPr id="16" name="Номер слайда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BCF8FE-9FC6-419D-B90C-0F0BB8999379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7" name="Нижний колонтитул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Содержимое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4" name="Дата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D6DF1F-8D9E-42CA-83BB-B1B87CCE3A98}" type="datetimeFigureOut">
              <a:rPr lang="ru-RU" smtClean="0"/>
              <a:pPr/>
              <a:t>19.03.2016</a:t>
            </a:fld>
            <a:endParaRPr lang="ru-RU"/>
          </a:p>
        </p:txBody>
      </p:sp>
      <p:sp>
        <p:nvSpPr>
          <p:cNvPr id="15" name="Номер слайда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0BCF8FE-9FC6-419D-B90C-0F0BB8999379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6" name="Нижний колонтитул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17" name="Заголовок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6DF1F-8D9E-42CA-83BB-B1B87CCE3A98}" type="datetimeFigureOut">
              <a:rPr lang="ru-RU" smtClean="0"/>
              <a:pPr/>
              <a:t>19.03.2016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CF8FE-9FC6-419D-B90C-0F0BB8999379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cxnSp>
        <p:nvCxnSpPr>
          <p:cNvPr id="7" name="Прямая соединительная линия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6DF1F-8D9E-42CA-83BB-B1B87CCE3A98}" type="datetimeFigureOut">
              <a:rPr lang="ru-RU" smtClean="0"/>
              <a:pPr/>
              <a:t>19.03.2016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CF8FE-9FC6-419D-B90C-0F0BB8999379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1" name="Содержимое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3" name="Содержимое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CF8FE-9FC6-419D-B90C-0F0BB8999379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6DF1F-8D9E-42CA-83BB-B1B87CCE3A98}" type="datetimeFigureOut">
              <a:rPr lang="ru-RU" smtClean="0"/>
              <a:pPr/>
              <a:t>19.03.2016</a:t>
            </a:fld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32" name="Содержимое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34" name="Содержимое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2" name="Текст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cxnSp>
        <p:nvCxnSpPr>
          <p:cNvPr id="10" name="Прямая соединительная линия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Прямая соединительная линия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6DF1F-8D9E-42CA-83BB-B1B87CCE3A98}" type="datetimeFigureOut">
              <a:rPr lang="ru-RU" smtClean="0"/>
              <a:pPr/>
              <a:t>19.03.2016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CF8FE-9FC6-419D-B90C-0F0BB8999379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6DF1F-8D9E-42CA-83BB-B1B87CCE3A98}" type="datetimeFigureOut">
              <a:rPr lang="ru-RU" smtClean="0"/>
              <a:pPr/>
              <a:t>19.03.2016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CF8FE-9FC6-419D-B90C-0F0BB8999379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Содержимое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31" name="Заголовок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8" name="Дата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D6DF1F-8D9E-42CA-83BB-B1B87CCE3A98}" type="datetimeFigureOut">
              <a:rPr lang="ru-RU" smtClean="0"/>
              <a:pPr/>
              <a:t>19.03.2016</a:t>
            </a:fld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0BCF8FE-9FC6-419D-B90C-0F0BB8999379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0" name="Нижний колонтитул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ru-RU" smtClean="0"/>
              <a:t>Вставка рисунка</a:t>
            </a:r>
            <a:endParaRPr kumimoji="0" lang="en-US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8" name="Дата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6DF1F-8D9E-42CA-83BB-B1B87CCE3A98}" type="datetimeFigureOut">
              <a:rPr lang="ru-RU" smtClean="0"/>
              <a:pPr/>
              <a:t>19.03.2016</a:t>
            </a:fld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BCF8FE-9FC6-419D-B90C-0F0BB8999379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0" name="Нижний колонтитул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6DF1F-8D9E-42CA-83BB-B1B87CCE3A98}" type="datetimeFigureOut">
              <a:rPr lang="ru-RU" smtClean="0"/>
              <a:pPr/>
              <a:t>19.03.2016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CF8FE-9FC6-419D-B90C-0F0BB8999379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6DF1F-8D9E-42CA-83BB-B1B87CCE3A98}" type="datetimeFigureOut">
              <a:rPr lang="ru-RU" smtClean="0"/>
              <a:pPr/>
              <a:t>19.03.2016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CF8FE-9FC6-419D-B90C-0F0BB8999379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Текст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ru-RU" smtClean="0"/>
              <a:t>Образец текста</a:t>
            </a:r>
          </a:p>
          <a:p>
            <a:pPr lvl="1" eaLnBrk="1" latinLnBrk="0" hangingPunct="1"/>
            <a:r>
              <a:rPr kumimoji="0" lang="ru-RU" smtClean="0"/>
              <a:t>Второй уровень</a:t>
            </a:r>
          </a:p>
          <a:p>
            <a:pPr lvl="2" eaLnBrk="1" latinLnBrk="0" hangingPunct="1"/>
            <a:r>
              <a:rPr kumimoji="0" lang="ru-RU" smtClean="0"/>
              <a:t>Третий уровень</a:t>
            </a:r>
          </a:p>
          <a:p>
            <a:pPr lvl="3" eaLnBrk="1" latinLnBrk="0" hangingPunct="1"/>
            <a:r>
              <a:rPr kumimoji="0" lang="ru-RU" smtClean="0"/>
              <a:t>Четвертый уровень</a:t>
            </a:r>
          </a:p>
          <a:p>
            <a:pPr lvl="4" eaLnBrk="1" latinLnBrk="0" hangingPunct="1"/>
            <a:r>
              <a:rPr kumimoji="0" lang="ru-RU" smtClean="0"/>
              <a:t>Пятый уровень</a:t>
            </a:r>
            <a:endParaRPr kumimoji="0" lang="en-US"/>
          </a:p>
        </p:txBody>
      </p:sp>
      <p:sp>
        <p:nvSpPr>
          <p:cNvPr id="24" name="Дата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FD6DF1F-8D9E-42CA-83BB-B1B87CCE3A98}" type="datetimeFigureOut">
              <a:rPr lang="ru-RU" smtClean="0"/>
              <a:pPr/>
              <a:t>19.03.2016</a:t>
            </a:fld>
            <a:endParaRPr lang="ru-RU"/>
          </a:p>
        </p:txBody>
      </p:sp>
      <p:sp>
        <p:nvSpPr>
          <p:cNvPr id="10" name="Нижний колонтитул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ru-RU"/>
          </a:p>
        </p:txBody>
      </p:sp>
      <p:sp>
        <p:nvSpPr>
          <p:cNvPr id="22" name="Номер слайда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0BCF8FE-9FC6-419D-B90C-0F0BB8999379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5" name="Заголовок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85852" y="3929066"/>
            <a:ext cx="650085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8800" b="1" dirty="0" smtClean="0">
                <a:solidFill>
                  <a:srgbClr val="C00000"/>
                </a:solidFill>
              </a:rPr>
              <a:t>Тигролови</a:t>
            </a:r>
            <a:endParaRPr lang="ru-RU" sz="8800" b="1" dirty="0">
              <a:solidFill>
                <a:srgbClr val="C0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1214422"/>
            <a:ext cx="2357454" cy="2953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500166" y="357166"/>
            <a:ext cx="64294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400" b="1" dirty="0" smtClean="0">
                <a:solidFill>
                  <a:srgbClr val="C00000"/>
                </a:solidFill>
              </a:rPr>
              <a:t>Іван  Багряний </a:t>
            </a:r>
            <a:endParaRPr lang="ru-RU" sz="4400" b="1" dirty="0">
              <a:solidFill>
                <a:srgbClr val="C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857356" y="5357826"/>
            <a:ext cx="692948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3200" b="1" dirty="0" smtClean="0">
                <a:solidFill>
                  <a:srgbClr val="92D050"/>
                </a:solidFill>
              </a:rPr>
              <a:t>Презентація до роману І.Багряного </a:t>
            </a:r>
            <a:r>
              <a:rPr lang="uk-UA" sz="3200" b="1" dirty="0" err="1" smtClean="0">
                <a:solidFill>
                  <a:srgbClr val="92D050"/>
                </a:solidFill>
              </a:rPr>
              <a:t>“Тигролови”</a:t>
            </a:r>
            <a:endParaRPr lang="uk-UA" sz="3200" b="1" dirty="0" smtClean="0">
              <a:solidFill>
                <a:srgbClr val="92D050"/>
              </a:solidFill>
            </a:endParaRPr>
          </a:p>
          <a:p>
            <a:endParaRPr lang="ru-RU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357166"/>
            <a:ext cx="2071702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Прямоугольник 4"/>
          <p:cNvSpPr/>
          <p:nvPr/>
        </p:nvSpPr>
        <p:spPr>
          <a:xfrm>
            <a:off x="2714612" y="500043"/>
            <a:ext cx="60007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vi-VN" sz="2400" b="1" dirty="0" smtClean="0">
                <a:solidFill>
                  <a:srgbClr val="66FF33"/>
                </a:solidFill>
              </a:rPr>
              <a:t>«Тигролови» — пригодницький роман з автобіографічними елементами Івана Багряного, написаний 1944 року як «Звіролови», згодом перероблений і виданий 1946 року під назвою «Тигролови».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2808368"/>
            <a:ext cx="2214637" cy="37232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Прямоугольник 6"/>
          <p:cNvSpPr/>
          <p:nvPr/>
        </p:nvSpPr>
        <p:spPr>
          <a:xfrm>
            <a:off x="500034" y="3214687"/>
            <a:ext cx="5429288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vi-VN" dirty="0" smtClean="0"/>
          </a:p>
          <a:p>
            <a:pPr algn="just"/>
            <a:r>
              <a:rPr lang="vi-VN" sz="2400" b="1" dirty="0" smtClean="0">
                <a:solidFill>
                  <a:srgbClr val="66FF33"/>
                </a:solidFill>
              </a:rPr>
              <a:t>Роман окремими виданнями українською мовою виходив за кордоном 1955 р. (Детройт, США), 1970 р. (Нью-Йорк), 1991 р. (Детройт), а також видавався англійською, німецькою, нідерландською і російською</a:t>
            </a:r>
            <a:r>
              <a:rPr lang="uk-UA" sz="2400" b="1" dirty="0" smtClean="0">
                <a:solidFill>
                  <a:srgbClr val="66FF33"/>
                </a:solidFill>
              </a:rPr>
              <a:t>  </a:t>
            </a:r>
            <a:r>
              <a:rPr lang="vi-VN" sz="2400" b="1" dirty="0" smtClean="0">
                <a:solidFill>
                  <a:srgbClr val="66FF33"/>
                </a:solidFill>
              </a:rPr>
              <a:t>мовами.</a:t>
            </a:r>
            <a:endParaRPr lang="ru-RU" sz="2400" b="1" dirty="0">
              <a:solidFill>
                <a:srgbClr val="66FF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428596" y="428604"/>
            <a:ext cx="3571900" cy="1857388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ru-RU" b="1" dirty="0" err="1" smtClean="0">
                <a:solidFill>
                  <a:schemeClr val="bg1"/>
                </a:solidFill>
              </a:rPr>
              <a:t>Перебуваючи</a:t>
            </a:r>
            <a:r>
              <a:rPr lang="ru-RU" b="1" dirty="0" smtClean="0">
                <a:solidFill>
                  <a:schemeClr val="bg1"/>
                </a:solidFill>
              </a:rPr>
              <a:t> на </a:t>
            </a:r>
            <a:r>
              <a:rPr lang="ru-RU" b="1" dirty="0" err="1" smtClean="0">
                <a:solidFill>
                  <a:schemeClr val="bg1"/>
                </a:solidFill>
              </a:rPr>
              <a:t>окупованій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німцями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Західній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Україні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переховуючись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деякий</a:t>
            </a:r>
            <a:r>
              <a:rPr lang="ru-RU" b="1" dirty="0" smtClean="0">
                <a:solidFill>
                  <a:schemeClr val="bg1"/>
                </a:solidFill>
              </a:rPr>
              <a:t> час </a:t>
            </a:r>
            <a:r>
              <a:rPr lang="ru-RU" b="1" dirty="0" err="1" smtClean="0">
                <a:solidFill>
                  <a:schemeClr val="bg1"/>
                </a:solidFill>
              </a:rPr>
              <a:t>від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гестапівців</a:t>
            </a:r>
            <a:r>
              <a:rPr lang="ru-RU" b="1" dirty="0" smtClean="0">
                <a:solidFill>
                  <a:schemeClr val="bg1"/>
                </a:solidFill>
              </a:rPr>
              <a:t> у </a:t>
            </a:r>
            <a:r>
              <a:rPr lang="ru-RU" b="1" dirty="0" err="1" smtClean="0">
                <a:solidFill>
                  <a:schemeClr val="bg1"/>
                </a:solidFill>
              </a:rPr>
              <a:t>Моршині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Іван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Багряний</a:t>
            </a:r>
            <a:r>
              <a:rPr lang="ru-RU" b="1" dirty="0" smtClean="0">
                <a:solidFill>
                  <a:schemeClr val="bg1"/>
                </a:solidFill>
              </a:rPr>
              <a:t> написав </a:t>
            </a:r>
            <a:r>
              <a:rPr lang="ru-RU" b="1" dirty="0" err="1" smtClean="0">
                <a:solidFill>
                  <a:schemeClr val="bg1"/>
                </a:solidFill>
              </a:rPr>
              <a:t>твір</a:t>
            </a:r>
            <a:r>
              <a:rPr lang="ru-RU" b="1" dirty="0" smtClean="0">
                <a:solidFill>
                  <a:schemeClr val="bg1"/>
                </a:solidFill>
              </a:rPr>
              <a:t> за 14 </a:t>
            </a:r>
            <a:r>
              <a:rPr lang="ru-RU" b="1" dirty="0" err="1" smtClean="0">
                <a:solidFill>
                  <a:schemeClr val="bg1"/>
                </a:solidFill>
              </a:rPr>
              <a:t>днів</a:t>
            </a:r>
            <a:r>
              <a:rPr lang="ru-RU" b="1" dirty="0" smtClean="0">
                <a:solidFill>
                  <a:schemeClr val="bg1"/>
                </a:solidFill>
              </a:rPr>
              <a:t>.</a:t>
            </a:r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4" name="Скругленный прямоугольник 3"/>
          <p:cNvSpPr/>
          <p:nvPr/>
        </p:nvSpPr>
        <p:spPr>
          <a:xfrm>
            <a:off x="1928794" y="2000240"/>
            <a:ext cx="6858048" cy="2428892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ru-RU" b="1" dirty="0" smtClean="0">
                <a:solidFill>
                  <a:schemeClr val="bg1"/>
                </a:solidFill>
              </a:rPr>
              <a:t>«</a:t>
            </a:r>
            <a:r>
              <a:rPr lang="ru-RU" b="1" dirty="0" err="1" smtClean="0">
                <a:solidFill>
                  <a:schemeClr val="bg1"/>
                </a:solidFill>
              </a:rPr>
              <a:t>Мені</a:t>
            </a:r>
            <a:r>
              <a:rPr lang="ru-RU" b="1" dirty="0" smtClean="0">
                <a:solidFill>
                  <a:schemeClr val="bg1"/>
                </a:solidFill>
              </a:rPr>
              <a:t> не треба </a:t>
            </a:r>
            <a:r>
              <a:rPr lang="ru-RU" b="1" dirty="0" err="1" smtClean="0">
                <a:solidFill>
                  <a:schemeClr val="bg1"/>
                </a:solidFill>
              </a:rPr>
              <a:t>було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нічого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вигадувати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dirty="0" err="1" smtClean="0">
                <a:solidFill>
                  <a:schemeClr val="bg1"/>
                </a:solidFill>
              </a:rPr>
              <a:t>Життя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товпилося</a:t>
            </a:r>
            <a:r>
              <a:rPr lang="ru-RU" b="1" dirty="0" smtClean="0">
                <a:solidFill>
                  <a:schemeClr val="bg1"/>
                </a:solidFill>
              </a:rPr>
              <a:t> в </a:t>
            </a:r>
            <a:r>
              <a:rPr lang="ru-RU" b="1" dirty="0" err="1" smtClean="0">
                <a:solidFill>
                  <a:schemeClr val="bg1"/>
                </a:solidFill>
              </a:rPr>
              <a:t>моїй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душі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виривалося</a:t>
            </a:r>
            <a:r>
              <a:rPr lang="ru-RU" b="1" dirty="0" smtClean="0">
                <a:solidFill>
                  <a:schemeClr val="bg1"/>
                </a:solidFill>
              </a:rPr>
              <a:t>, як </a:t>
            </a:r>
            <a:r>
              <a:rPr lang="ru-RU" b="1" dirty="0" err="1" smtClean="0">
                <a:solidFill>
                  <a:schemeClr val="bg1"/>
                </a:solidFill>
              </a:rPr>
              <a:t>Ніагара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dirty="0" err="1" smtClean="0">
                <a:solidFill>
                  <a:schemeClr val="bg1"/>
                </a:solidFill>
              </a:rPr>
              <a:t>Країну</a:t>
            </a:r>
            <a:r>
              <a:rPr lang="ru-RU" b="1" dirty="0" smtClean="0">
                <a:solidFill>
                  <a:schemeClr val="bg1"/>
                </a:solidFill>
              </a:rPr>
              <a:t>, про яку я писав, я любив, як свою другу </a:t>
            </a:r>
            <a:r>
              <a:rPr lang="ru-RU" b="1" dirty="0" err="1" smtClean="0">
                <a:solidFill>
                  <a:schemeClr val="bg1"/>
                </a:solidFill>
              </a:rPr>
              <a:t>батьківщину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хоч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потрапив</a:t>
            </a:r>
            <a:r>
              <a:rPr lang="ru-RU" b="1" dirty="0" smtClean="0">
                <a:solidFill>
                  <a:schemeClr val="bg1"/>
                </a:solidFill>
              </a:rPr>
              <a:t> у </a:t>
            </a:r>
            <a:r>
              <a:rPr lang="ru-RU" b="1" dirty="0" err="1" smtClean="0">
                <a:solidFill>
                  <a:schemeClr val="bg1"/>
                </a:solidFill>
              </a:rPr>
              <a:t>неї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невільником</a:t>
            </a:r>
            <a:r>
              <a:rPr lang="ru-RU" b="1" dirty="0" smtClean="0">
                <a:solidFill>
                  <a:schemeClr val="bg1"/>
                </a:solidFill>
              </a:rPr>
              <a:t>... Я не просто писав, я - жив! І </a:t>
            </a:r>
            <a:r>
              <a:rPr lang="ru-RU" b="1" dirty="0" err="1" smtClean="0">
                <a:solidFill>
                  <a:schemeClr val="bg1"/>
                </a:solidFill>
              </a:rPr>
              <a:t>упивався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тим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життям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повтореним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</a:t>
            </a:r>
            <a:r>
              <a:rPr lang="ru-RU" b="1" dirty="0" smtClean="0">
                <a:solidFill>
                  <a:schemeClr val="bg1"/>
                </a:solidFill>
              </a:rPr>
              <a:t> такою страшною силою, </a:t>
            </a:r>
            <a:r>
              <a:rPr lang="ru-RU" b="1" dirty="0" err="1" smtClean="0">
                <a:solidFill>
                  <a:schemeClr val="bg1"/>
                </a:solidFill>
              </a:rPr>
              <a:t>що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перевищує</a:t>
            </a:r>
            <a:r>
              <a:rPr lang="ru-RU" b="1" dirty="0" smtClean="0">
                <a:solidFill>
                  <a:schemeClr val="bg1"/>
                </a:solidFill>
              </a:rPr>
              <a:t> силу </a:t>
            </a:r>
            <a:r>
              <a:rPr lang="ru-RU" b="1" dirty="0" err="1" smtClean="0">
                <a:solidFill>
                  <a:schemeClr val="bg1"/>
                </a:solidFill>
              </a:rPr>
              <a:t>реальності</a:t>
            </a:r>
            <a:r>
              <a:rPr lang="ru-RU" b="1" dirty="0" smtClean="0">
                <a:solidFill>
                  <a:schemeClr val="bg1"/>
                </a:solidFill>
              </a:rPr>
              <a:t> на </a:t>
            </a:r>
            <a:r>
              <a:rPr lang="ru-RU" b="1" dirty="0" err="1" smtClean="0">
                <a:solidFill>
                  <a:schemeClr val="bg1"/>
                </a:solidFill>
              </a:rPr>
              <a:t>багато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разів</a:t>
            </a:r>
            <a:r>
              <a:rPr lang="ru-RU" b="1" dirty="0" smtClean="0">
                <a:solidFill>
                  <a:schemeClr val="bg1"/>
                </a:solidFill>
              </a:rPr>
              <a:t>. »</a:t>
            </a:r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4429124" y="571480"/>
            <a:ext cx="385765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000" b="1" dirty="0" err="1" smtClean="0">
                <a:solidFill>
                  <a:srgbClr val="66FF33"/>
                </a:solidFill>
              </a:rPr>
              <a:t>Історія</a:t>
            </a:r>
            <a:r>
              <a:rPr lang="ru-RU" sz="4000" b="1" dirty="0" smtClean="0">
                <a:solidFill>
                  <a:srgbClr val="66FF33"/>
                </a:solidFill>
              </a:rPr>
              <a:t> </a:t>
            </a:r>
            <a:r>
              <a:rPr lang="ru-RU" sz="4000" b="1" dirty="0" err="1" smtClean="0">
                <a:solidFill>
                  <a:srgbClr val="66FF33"/>
                </a:solidFill>
              </a:rPr>
              <a:t>написання</a:t>
            </a:r>
            <a:endParaRPr lang="ru-RU" sz="4000" b="1" dirty="0" smtClean="0">
              <a:solidFill>
                <a:srgbClr val="66FF33"/>
              </a:solidFill>
            </a:endParaRPr>
          </a:p>
        </p:txBody>
      </p:sp>
      <p:sp>
        <p:nvSpPr>
          <p:cNvPr id="6" name="Скругленный прямоугольник 5"/>
          <p:cNvSpPr/>
          <p:nvPr/>
        </p:nvSpPr>
        <p:spPr>
          <a:xfrm>
            <a:off x="357158" y="4214818"/>
            <a:ext cx="4000528" cy="1428760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ru-RU" b="1" dirty="0" err="1" smtClean="0">
                <a:solidFill>
                  <a:schemeClr val="bg1"/>
                </a:solidFill>
              </a:rPr>
              <a:t>Твір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був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вперше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надрукований</a:t>
            </a:r>
            <a:r>
              <a:rPr lang="ru-RU" b="1" dirty="0" smtClean="0">
                <a:solidFill>
                  <a:schemeClr val="bg1"/>
                </a:solidFill>
              </a:rPr>
              <a:t> 1944 року у </a:t>
            </a:r>
            <a:r>
              <a:rPr lang="ru-RU" b="1" dirty="0" err="1" smtClean="0">
                <a:solidFill>
                  <a:schemeClr val="bg1"/>
                </a:solidFill>
              </a:rPr>
              <a:t>львівському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журналі</a:t>
            </a:r>
            <a:r>
              <a:rPr lang="ru-RU" b="1" dirty="0" smtClean="0">
                <a:solidFill>
                  <a:schemeClr val="bg1"/>
                </a:solidFill>
              </a:rPr>
              <a:t> «</a:t>
            </a:r>
            <a:r>
              <a:rPr lang="ru-RU" b="1" dirty="0" err="1" smtClean="0">
                <a:solidFill>
                  <a:schemeClr val="bg1"/>
                </a:solidFill>
              </a:rPr>
              <a:t>Вечірня</a:t>
            </a:r>
            <a:r>
              <a:rPr lang="ru-RU" b="1" dirty="0" smtClean="0">
                <a:solidFill>
                  <a:schemeClr val="bg1"/>
                </a:solidFill>
              </a:rPr>
              <a:t> година» у </a:t>
            </a:r>
            <a:r>
              <a:rPr lang="ru-RU" b="1" dirty="0" err="1" smtClean="0">
                <a:solidFill>
                  <a:schemeClr val="bg1"/>
                </a:solidFill>
              </a:rPr>
              <a:t>скороченому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вигляді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під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назвою</a:t>
            </a:r>
            <a:r>
              <a:rPr lang="ru-RU" b="1" dirty="0" smtClean="0">
                <a:solidFill>
                  <a:schemeClr val="bg1"/>
                </a:solidFill>
              </a:rPr>
              <a:t> «</a:t>
            </a:r>
            <a:r>
              <a:rPr lang="ru-RU" b="1" dirty="0" err="1" smtClean="0">
                <a:solidFill>
                  <a:schemeClr val="bg1"/>
                </a:solidFill>
              </a:rPr>
              <a:t>Звіролови</a:t>
            </a:r>
            <a:r>
              <a:rPr lang="ru-RU" b="1" dirty="0" smtClean="0">
                <a:solidFill>
                  <a:schemeClr val="bg1"/>
                </a:solidFill>
              </a:rPr>
              <a:t>».</a:t>
            </a:r>
          </a:p>
        </p:txBody>
      </p:sp>
      <p:sp>
        <p:nvSpPr>
          <p:cNvPr id="7" name="Скругленный прямоугольник 6"/>
          <p:cNvSpPr/>
          <p:nvPr/>
        </p:nvSpPr>
        <p:spPr>
          <a:xfrm>
            <a:off x="4286248" y="4714884"/>
            <a:ext cx="4357718" cy="1571636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ru-RU" sz="2000" b="1" dirty="0" smtClean="0">
                <a:solidFill>
                  <a:schemeClr val="bg1"/>
                </a:solidFill>
              </a:rPr>
              <a:t>Того ж року на </a:t>
            </a:r>
            <a:r>
              <a:rPr lang="ru-RU" sz="2000" b="1" dirty="0" err="1" smtClean="0">
                <a:solidFill>
                  <a:schemeClr val="bg1"/>
                </a:solidFill>
              </a:rPr>
              <a:t>літературному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конкурсі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b="1" dirty="0" smtClean="0">
                <a:solidFill>
                  <a:schemeClr val="bg1"/>
                </a:solidFill>
              </a:rPr>
              <a:t>у </a:t>
            </a:r>
            <a:r>
              <a:rPr lang="ru-RU" b="1" dirty="0" err="1" smtClean="0">
                <a:solidFill>
                  <a:schemeClr val="bg1"/>
                </a:solidFill>
              </a:rPr>
              <a:t>Львові</a:t>
            </a:r>
            <a:r>
              <a:rPr lang="ru-RU" b="1" dirty="0" smtClean="0">
                <a:solidFill>
                  <a:schemeClr val="bg1"/>
                </a:solidFill>
              </a:rPr>
              <a:t> роман </a:t>
            </a:r>
            <a:r>
              <a:rPr lang="ru-RU" b="1" dirty="0" err="1" smtClean="0">
                <a:solidFill>
                  <a:schemeClr val="bg1"/>
                </a:solidFill>
              </a:rPr>
              <a:t>був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нагороджений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першою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премією</a:t>
            </a:r>
            <a:r>
              <a:rPr lang="ru-RU" b="1" dirty="0" smtClean="0">
                <a:solidFill>
                  <a:schemeClr val="bg1"/>
                </a:solidFill>
              </a:rPr>
              <a:t>, яку </a:t>
            </a:r>
            <a:r>
              <a:rPr lang="ru-RU" b="1" dirty="0" err="1" smtClean="0">
                <a:solidFill>
                  <a:schemeClr val="bg1"/>
                </a:solidFill>
              </a:rPr>
              <a:t>розділив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повістю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Тодося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Осьмачки</a:t>
            </a:r>
            <a:r>
              <a:rPr lang="ru-RU" b="1" dirty="0" smtClean="0">
                <a:solidFill>
                  <a:schemeClr val="bg1"/>
                </a:solidFill>
              </a:rPr>
              <a:t> «Старший боярин»</a:t>
            </a:r>
            <a:endParaRPr lang="ru-RU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14282" y="428604"/>
            <a:ext cx="8501122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 err="1" smtClean="0">
                <a:solidFill>
                  <a:srgbClr val="C00000"/>
                </a:solidFill>
              </a:rPr>
              <a:t>Назва</a:t>
            </a:r>
            <a:r>
              <a:rPr lang="ru-RU" sz="3200" b="1" dirty="0" smtClean="0">
                <a:solidFill>
                  <a:srgbClr val="C00000"/>
                </a:solidFill>
              </a:rPr>
              <a:t>   </a:t>
            </a:r>
            <a:r>
              <a:rPr lang="ru-RU" sz="3200" b="1" dirty="0" err="1" smtClean="0">
                <a:solidFill>
                  <a:srgbClr val="C00000"/>
                </a:solidFill>
              </a:rPr>
              <a:t>твору</a:t>
            </a:r>
            <a:endParaRPr lang="ru-RU" sz="3200" b="1" dirty="0" smtClean="0">
              <a:solidFill>
                <a:srgbClr val="C00000"/>
              </a:solidFill>
            </a:endParaRPr>
          </a:p>
          <a:p>
            <a:endParaRPr lang="ru-RU" dirty="0" smtClean="0"/>
          </a:p>
          <a:p>
            <a:pPr algn="just"/>
            <a:r>
              <a:rPr lang="ru-RU" sz="2000" b="1" dirty="0" smtClean="0">
                <a:solidFill>
                  <a:srgbClr val="66FF33"/>
                </a:solidFill>
              </a:rPr>
              <a:t>     </a:t>
            </a:r>
            <a:r>
              <a:rPr lang="ru-RU" sz="2000" b="1" dirty="0" err="1" smtClean="0">
                <a:solidFill>
                  <a:srgbClr val="66FF33"/>
                </a:solidFill>
              </a:rPr>
              <a:t>Назва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твору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є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символічною</a:t>
            </a:r>
            <a:r>
              <a:rPr lang="ru-RU" sz="2000" b="1" dirty="0" smtClean="0">
                <a:solidFill>
                  <a:srgbClr val="66FF33"/>
                </a:solidFill>
              </a:rPr>
              <a:t>. </a:t>
            </a:r>
            <a:r>
              <a:rPr lang="ru-RU" sz="2000" b="1" dirty="0" err="1" smtClean="0">
                <a:solidFill>
                  <a:srgbClr val="66FF33"/>
                </a:solidFill>
              </a:rPr>
              <a:t>Змінивши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її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з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початкової</a:t>
            </a:r>
            <a:r>
              <a:rPr lang="ru-RU" sz="2000" b="1" dirty="0" smtClean="0">
                <a:solidFill>
                  <a:srgbClr val="66FF33"/>
                </a:solidFill>
              </a:rPr>
              <a:t> «</a:t>
            </a:r>
            <a:r>
              <a:rPr lang="ru-RU" sz="2000" b="1" dirty="0" err="1" smtClean="0">
                <a:solidFill>
                  <a:srgbClr val="66FF33"/>
                </a:solidFill>
              </a:rPr>
              <a:t>Звіролови</a:t>
            </a:r>
            <a:r>
              <a:rPr lang="ru-RU" sz="2000" b="1" dirty="0" smtClean="0">
                <a:solidFill>
                  <a:srgbClr val="66FF33"/>
                </a:solidFill>
              </a:rPr>
              <a:t>» на «</a:t>
            </a:r>
            <a:r>
              <a:rPr lang="ru-RU" sz="2000" b="1" dirty="0" err="1" smtClean="0">
                <a:solidFill>
                  <a:srgbClr val="66FF33"/>
                </a:solidFill>
              </a:rPr>
              <a:t>Тигролови</a:t>
            </a:r>
            <a:r>
              <a:rPr lang="ru-RU" sz="2000" b="1" dirty="0" smtClean="0">
                <a:solidFill>
                  <a:srgbClr val="66FF33"/>
                </a:solidFill>
              </a:rPr>
              <a:t>», </a:t>
            </a:r>
            <a:r>
              <a:rPr lang="ru-RU" sz="2000" b="1" dirty="0" err="1" smtClean="0">
                <a:solidFill>
                  <a:srgbClr val="66FF33"/>
                </a:solidFill>
              </a:rPr>
              <a:t>Іван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Багряний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суттєво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поглибив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змістові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акценти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розповіді</a:t>
            </a:r>
            <a:r>
              <a:rPr lang="ru-RU" sz="2000" b="1" dirty="0" smtClean="0">
                <a:solidFill>
                  <a:srgbClr val="66FF33"/>
                </a:solidFill>
              </a:rPr>
              <a:t>. Тигр — один </a:t>
            </a:r>
            <a:r>
              <a:rPr lang="ru-RU" sz="2000" b="1" dirty="0" err="1" smtClean="0">
                <a:solidFill>
                  <a:srgbClr val="66FF33"/>
                </a:solidFill>
              </a:rPr>
              <a:t>з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наймогутніших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і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найнебезпечніших</a:t>
            </a:r>
            <a:r>
              <a:rPr lang="ru-RU" sz="2000" b="1" dirty="0" smtClean="0">
                <a:solidFill>
                  <a:srgbClr val="66FF33"/>
                </a:solidFill>
              </a:rPr>
              <a:t> диких </a:t>
            </a:r>
            <a:r>
              <a:rPr lang="ru-RU" sz="2000" b="1" dirty="0" err="1" smtClean="0">
                <a:solidFill>
                  <a:srgbClr val="66FF33"/>
                </a:solidFill>
              </a:rPr>
              <a:t>звірів</a:t>
            </a:r>
            <a:r>
              <a:rPr lang="ru-RU" sz="2000" b="1" dirty="0" smtClean="0">
                <a:solidFill>
                  <a:srgbClr val="66FF33"/>
                </a:solidFill>
              </a:rPr>
              <a:t>. Родина </a:t>
            </a:r>
            <a:r>
              <a:rPr lang="ru-RU" sz="2000" b="1" dirty="0" err="1" smtClean="0">
                <a:solidFill>
                  <a:srgbClr val="66FF33"/>
                </a:solidFill>
              </a:rPr>
              <a:t>Сірків</a:t>
            </a:r>
            <a:r>
              <a:rPr lang="ru-RU" sz="2000" b="1" dirty="0" smtClean="0">
                <a:solidFill>
                  <a:srgbClr val="66FF33"/>
                </a:solidFill>
              </a:rPr>
              <a:t>, живучи в </a:t>
            </a:r>
            <a:r>
              <a:rPr lang="ru-RU" sz="2000" b="1" dirty="0" err="1" smtClean="0">
                <a:solidFill>
                  <a:srgbClr val="66FF33"/>
                </a:solidFill>
              </a:rPr>
              <a:t>єдності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з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навколишньою</a:t>
            </a:r>
            <a:r>
              <a:rPr lang="ru-RU" sz="2000" b="1" dirty="0" smtClean="0">
                <a:solidFill>
                  <a:srgbClr val="66FF33"/>
                </a:solidFill>
              </a:rPr>
              <a:t> природою, </a:t>
            </a:r>
            <a:r>
              <a:rPr lang="ru-RU" sz="2000" b="1" dirty="0" err="1" smtClean="0">
                <a:solidFill>
                  <a:srgbClr val="66FF33"/>
                </a:solidFill>
              </a:rPr>
              <a:t>навчилася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приборкувати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цих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звірів</a:t>
            </a:r>
            <a:r>
              <a:rPr lang="ru-RU" sz="2000" b="1" dirty="0" smtClean="0">
                <a:solidFill>
                  <a:srgbClr val="66FF33"/>
                </a:solidFill>
              </a:rPr>
              <a:t>. Автор </a:t>
            </a:r>
            <a:r>
              <a:rPr lang="ru-RU" sz="2000" b="1" dirty="0" err="1" smtClean="0">
                <a:solidFill>
                  <a:srgbClr val="66FF33"/>
                </a:solidFill>
              </a:rPr>
              <a:t>стверджує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мужність</a:t>
            </a:r>
            <a:r>
              <a:rPr lang="ru-RU" sz="2000" b="1" dirty="0" smtClean="0">
                <a:solidFill>
                  <a:srgbClr val="66FF33"/>
                </a:solidFill>
              </a:rPr>
              <a:t>, </a:t>
            </a:r>
            <a:r>
              <a:rPr lang="ru-RU" sz="2000" b="1" dirty="0" err="1" smtClean="0">
                <a:solidFill>
                  <a:srgbClr val="66FF33"/>
                </a:solidFill>
              </a:rPr>
              <a:t>фізичну</a:t>
            </a:r>
            <a:r>
              <a:rPr lang="ru-RU" sz="2000" b="1" dirty="0" smtClean="0">
                <a:solidFill>
                  <a:srgbClr val="66FF33"/>
                </a:solidFill>
              </a:rPr>
              <a:t> та </a:t>
            </a:r>
            <a:r>
              <a:rPr lang="ru-RU" sz="2000" b="1" dirty="0" err="1" smtClean="0">
                <a:solidFill>
                  <a:srgbClr val="66FF33"/>
                </a:solidFill>
              </a:rPr>
              <a:t>моральну</a:t>
            </a:r>
            <a:r>
              <a:rPr lang="ru-RU" sz="2000" b="1" dirty="0" smtClean="0">
                <a:solidFill>
                  <a:srgbClr val="66FF33"/>
                </a:solidFill>
              </a:rPr>
              <a:t> силу </a:t>
            </a:r>
            <a:r>
              <a:rPr lang="ru-RU" sz="2000" b="1" dirty="0" err="1" smtClean="0">
                <a:solidFill>
                  <a:srgbClr val="66FF33"/>
                </a:solidFill>
              </a:rPr>
              <a:t>Сірків</a:t>
            </a:r>
            <a:r>
              <a:rPr lang="ru-RU" sz="2000" b="1" dirty="0" smtClean="0">
                <a:solidFill>
                  <a:srgbClr val="66FF33"/>
                </a:solidFill>
              </a:rPr>
              <a:t>, </a:t>
            </a:r>
            <a:r>
              <a:rPr lang="ru-RU" sz="2000" b="1" dirty="0" err="1" smtClean="0">
                <a:solidFill>
                  <a:srgbClr val="66FF33"/>
                </a:solidFill>
              </a:rPr>
              <a:t>представників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українського</a:t>
            </a:r>
            <a:r>
              <a:rPr lang="ru-RU" sz="2000" b="1" dirty="0" smtClean="0">
                <a:solidFill>
                  <a:srgbClr val="66FF33"/>
                </a:solidFill>
              </a:rPr>
              <a:t> народу, </a:t>
            </a:r>
            <a:r>
              <a:rPr lang="ru-RU" sz="2000" b="1" dirty="0" err="1" smtClean="0">
                <a:solidFill>
                  <a:srgbClr val="66FF33"/>
                </a:solidFill>
              </a:rPr>
              <a:t>їхню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здатність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перемагати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найтяжчі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обставини</a:t>
            </a:r>
            <a:r>
              <a:rPr lang="ru-RU" sz="2000" b="1" dirty="0" smtClean="0">
                <a:solidFill>
                  <a:srgbClr val="66FF33"/>
                </a:solidFill>
              </a:rPr>
              <a:t>.</a:t>
            </a:r>
          </a:p>
          <a:p>
            <a:pPr algn="just"/>
            <a:r>
              <a:rPr lang="ru-RU" sz="2000" b="1" dirty="0" smtClean="0">
                <a:solidFill>
                  <a:srgbClr val="66FF33"/>
                </a:solidFill>
              </a:rPr>
              <a:t>    Через </a:t>
            </a:r>
            <a:r>
              <a:rPr lang="ru-RU" sz="2000" b="1" dirty="0" err="1" smtClean="0">
                <a:solidFill>
                  <a:srgbClr val="66FF33"/>
                </a:solidFill>
              </a:rPr>
              <a:t>мотиви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утечі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й</a:t>
            </a:r>
            <a:r>
              <a:rPr lang="ru-RU" sz="2000" b="1" dirty="0" smtClean="0">
                <a:solidFill>
                  <a:srgbClr val="66FF33"/>
                </a:solidFill>
              </a:rPr>
              <a:t> «</a:t>
            </a:r>
            <a:r>
              <a:rPr lang="ru-RU" sz="2000" b="1" dirty="0" err="1" smtClean="0">
                <a:solidFill>
                  <a:srgbClr val="66FF33"/>
                </a:solidFill>
              </a:rPr>
              <a:t>польованої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людини</a:t>
            </a:r>
            <a:r>
              <a:rPr lang="ru-RU" sz="2000" b="1" dirty="0" smtClean="0">
                <a:solidFill>
                  <a:srgbClr val="66FF33"/>
                </a:solidFill>
              </a:rPr>
              <a:t>» образ </a:t>
            </a:r>
            <a:r>
              <a:rPr lang="ru-RU" sz="2000" b="1" dirty="0" err="1" smtClean="0">
                <a:solidFill>
                  <a:srgbClr val="66FF33"/>
                </a:solidFill>
              </a:rPr>
              <a:t>Григорія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Многогрішного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також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асоціюється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з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цим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сильним</a:t>
            </a:r>
            <a:r>
              <a:rPr lang="ru-RU" sz="2000" b="1" dirty="0" smtClean="0">
                <a:solidFill>
                  <a:srgbClr val="66FF33"/>
                </a:solidFill>
              </a:rPr>
              <a:t>, </a:t>
            </a:r>
            <a:r>
              <a:rPr lang="ru-RU" sz="2000" b="1" dirty="0" err="1" smtClean="0">
                <a:solidFill>
                  <a:srgbClr val="66FF33"/>
                </a:solidFill>
              </a:rPr>
              <a:t>сміливим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і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вольнолюбивим</a:t>
            </a:r>
            <a:r>
              <a:rPr lang="ru-RU" sz="2000" b="1" dirty="0" smtClean="0">
                <a:solidFill>
                  <a:srgbClr val="66FF33"/>
                </a:solidFill>
              </a:rPr>
              <a:t> диким </a:t>
            </a:r>
            <a:r>
              <a:rPr lang="ru-RU" sz="2000" b="1" dirty="0" err="1" smtClean="0">
                <a:solidFill>
                  <a:srgbClr val="66FF33"/>
                </a:solidFill>
              </a:rPr>
              <a:t>звіром</a:t>
            </a:r>
            <a:r>
              <a:rPr lang="ru-RU" sz="2000" b="1" dirty="0" smtClean="0">
                <a:solidFill>
                  <a:srgbClr val="66FF33"/>
                </a:solidFill>
              </a:rPr>
              <a:t>. </a:t>
            </a:r>
            <a:r>
              <a:rPr lang="ru-RU" sz="2000" b="1" dirty="0" err="1" smtClean="0">
                <a:solidFill>
                  <a:srgbClr val="66FF33"/>
                </a:solidFill>
              </a:rPr>
              <a:t>Іван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Багряний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показує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становлення</a:t>
            </a:r>
            <a:r>
              <a:rPr lang="ru-RU" sz="2000" b="1" dirty="0" smtClean="0">
                <a:solidFill>
                  <a:srgbClr val="66FF33"/>
                </a:solidFill>
              </a:rPr>
              <a:t> «нового </a:t>
            </a:r>
            <a:r>
              <a:rPr lang="ru-RU" sz="2000" b="1" dirty="0" err="1" smtClean="0">
                <a:solidFill>
                  <a:srgbClr val="66FF33"/>
                </a:solidFill>
              </a:rPr>
              <a:t>українця</a:t>
            </a:r>
            <a:r>
              <a:rPr lang="ru-RU" sz="2000" b="1" dirty="0" smtClean="0">
                <a:solidFill>
                  <a:srgbClr val="66FF33"/>
                </a:solidFill>
              </a:rPr>
              <a:t>», </a:t>
            </a:r>
            <a:r>
              <a:rPr lang="ru-RU" sz="2000" b="1" dirty="0" err="1" smtClean="0">
                <a:solidFill>
                  <a:srgbClr val="66FF33"/>
                </a:solidFill>
              </a:rPr>
              <a:t>який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зможе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здолати</a:t>
            </a:r>
            <a:r>
              <a:rPr lang="ru-RU" sz="2000" b="1" dirty="0" smtClean="0">
                <a:solidFill>
                  <a:srgbClr val="66FF33"/>
                </a:solidFill>
              </a:rPr>
              <a:t> дракона, </a:t>
            </a:r>
            <a:r>
              <a:rPr lang="ru-RU" sz="2000" b="1" dirty="0" err="1" smtClean="0">
                <a:solidFill>
                  <a:srgbClr val="66FF33"/>
                </a:solidFill>
              </a:rPr>
              <a:t>і</a:t>
            </a:r>
            <a:r>
              <a:rPr lang="ru-RU" sz="2000" b="1" dirty="0" smtClean="0">
                <a:solidFill>
                  <a:srgbClr val="66FF33"/>
                </a:solidFill>
              </a:rPr>
              <a:t> таким чином </a:t>
            </a:r>
            <a:r>
              <a:rPr lang="ru-RU" sz="2000" b="1" dirty="0" err="1" smtClean="0">
                <a:solidFill>
                  <a:srgbClr val="66FF33"/>
                </a:solidFill>
              </a:rPr>
              <a:t>вибороти</a:t>
            </a:r>
            <a:r>
              <a:rPr lang="ru-RU" sz="2000" b="1" dirty="0" smtClean="0">
                <a:solidFill>
                  <a:srgbClr val="66FF33"/>
                </a:solidFill>
              </a:rPr>
              <a:t> право </a:t>
            </a:r>
            <a:r>
              <a:rPr lang="ru-RU" sz="2000" b="1" dirty="0" err="1" smtClean="0">
                <a:solidFill>
                  <a:srgbClr val="66FF33"/>
                </a:solidFill>
              </a:rPr>
              <a:t>свого</a:t>
            </a:r>
            <a:r>
              <a:rPr lang="ru-RU" sz="2000" b="1" dirty="0" smtClean="0">
                <a:solidFill>
                  <a:srgbClr val="66FF33"/>
                </a:solidFill>
              </a:rPr>
              <a:t> народу на </a:t>
            </a:r>
            <a:r>
              <a:rPr lang="ru-RU" sz="2000" b="1" dirty="0" err="1" smtClean="0">
                <a:solidFill>
                  <a:srgbClr val="66FF33"/>
                </a:solidFill>
              </a:rPr>
              <a:t>майбутнє</a:t>
            </a:r>
            <a:r>
              <a:rPr lang="ru-RU" sz="2000" b="1" dirty="0" smtClean="0">
                <a:solidFill>
                  <a:srgbClr val="66FF33"/>
                </a:solidFill>
              </a:rPr>
              <a:t>. </a:t>
            </a:r>
            <a:r>
              <a:rPr lang="ru-RU" sz="2000" b="1" dirty="0" err="1" smtClean="0">
                <a:solidFill>
                  <a:srgbClr val="66FF33"/>
                </a:solidFill>
              </a:rPr>
              <a:t>Нащадок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козацької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родини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вступає</a:t>
            </a:r>
            <a:r>
              <a:rPr lang="ru-RU" sz="2000" b="1" dirty="0" smtClean="0">
                <a:solidFill>
                  <a:srgbClr val="66FF33"/>
                </a:solidFill>
              </a:rPr>
              <a:t> у </a:t>
            </a:r>
            <a:r>
              <a:rPr lang="ru-RU" sz="2000" b="1" dirty="0" err="1" smtClean="0">
                <a:solidFill>
                  <a:srgbClr val="66FF33"/>
                </a:solidFill>
              </a:rPr>
              <a:t>боротьбу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і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вбиває</a:t>
            </a:r>
            <a:r>
              <a:rPr lang="ru-RU" sz="2000" b="1" dirty="0" smtClean="0">
                <a:solidFill>
                  <a:srgbClr val="66FF33"/>
                </a:solidFill>
              </a:rPr>
              <a:t> «</a:t>
            </a:r>
            <a:r>
              <a:rPr lang="ru-RU" sz="2000" b="1" dirty="0" err="1" smtClean="0">
                <a:solidFill>
                  <a:srgbClr val="66FF33"/>
                </a:solidFill>
              </a:rPr>
              <a:t>новітнього</a:t>
            </a:r>
            <a:r>
              <a:rPr lang="ru-RU" sz="2000" b="1" dirty="0" smtClean="0">
                <a:solidFill>
                  <a:srgbClr val="66FF33"/>
                </a:solidFill>
              </a:rPr>
              <a:t> тигролова», </a:t>
            </a:r>
            <a:r>
              <a:rPr lang="ru-RU" sz="2000" b="1" dirty="0" err="1" smtClean="0">
                <a:solidFill>
                  <a:srgbClr val="66FF33"/>
                </a:solidFill>
              </a:rPr>
              <a:t>уособлення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радянської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імперської</a:t>
            </a:r>
            <a:r>
              <a:rPr lang="ru-RU" sz="2000" b="1" dirty="0" smtClean="0">
                <a:solidFill>
                  <a:srgbClr val="66FF33"/>
                </a:solidFill>
              </a:rPr>
              <a:t> </a:t>
            </a:r>
            <a:r>
              <a:rPr lang="ru-RU" sz="2000" b="1" dirty="0" err="1" smtClean="0">
                <a:solidFill>
                  <a:srgbClr val="66FF33"/>
                </a:solidFill>
              </a:rPr>
              <a:t>системи</a:t>
            </a:r>
            <a:r>
              <a:rPr lang="ru-RU" sz="2000" b="1" dirty="0" smtClean="0">
                <a:solidFill>
                  <a:srgbClr val="66FF33"/>
                </a:solidFill>
              </a:rPr>
              <a:t> майора Медвина.</a:t>
            </a:r>
            <a:endParaRPr lang="ru-RU" sz="2000" b="1" dirty="0">
              <a:solidFill>
                <a:srgbClr val="66FF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3643306" y="285728"/>
            <a:ext cx="5143536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000" b="1" dirty="0" smtClean="0">
                <a:solidFill>
                  <a:srgbClr val="C00000"/>
                </a:solidFill>
              </a:rPr>
              <a:t>Сюжет</a:t>
            </a:r>
          </a:p>
          <a:p>
            <a:endParaRPr lang="ru-RU" dirty="0" smtClean="0"/>
          </a:p>
          <a:p>
            <a:pPr algn="just"/>
            <a:r>
              <a:rPr lang="ru-RU" b="1" dirty="0" smtClean="0">
                <a:solidFill>
                  <a:srgbClr val="66FF33"/>
                </a:solidFill>
              </a:rPr>
              <a:t>Сюжетна канва роману </a:t>
            </a:r>
            <a:r>
              <a:rPr lang="ru-RU" b="1" dirty="0" err="1" smtClean="0">
                <a:solidFill>
                  <a:srgbClr val="66FF33"/>
                </a:solidFill>
              </a:rPr>
              <a:t>побудована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навколо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двох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постатей</a:t>
            </a:r>
            <a:r>
              <a:rPr lang="ru-RU" b="1" dirty="0" smtClean="0">
                <a:solidFill>
                  <a:srgbClr val="66FF33"/>
                </a:solidFill>
              </a:rPr>
              <a:t> — </a:t>
            </a:r>
            <a:r>
              <a:rPr lang="ru-RU" b="1" dirty="0" err="1" smtClean="0">
                <a:solidFill>
                  <a:srgbClr val="66FF33"/>
                </a:solidFill>
              </a:rPr>
              <a:t>Григорія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Многогрішного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і</a:t>
            </a:r>
            <a:r>
              <a:rPr lang="ru-RU" b="1" dirty="0" smtClean="0">
                <a:solidFill>
                  <a:srgbClr val="66FF33"/>
                </a:solidFill>
              </a:rPr>
              <a:t> майора НКВС Медвина. </a:t>
            </a:r>
            <a:r>
              <a:rPr lang="ru-RU" b="1" dirty="0" err="1" smtClean="0">
                <a:solidFill>
                  <a:srgbClr val="66FF33"/>
                </a:solidFill>
              </a:rPr>
              <a:t>Їх</a:t>
            </a:r>
            <a:r>
              <a:rPr lang="ru-RU" b="1" dirty="0" smtClean="0">
                <a:solidFill>
                  <a:srgbClr val="66FF33"/>
                </a:solidFill>
              </a:rPr>
              <a:t>  </a:t>
            </a:r>
            <a:r>
              <a:rPr lang="ru-RU" b="1" dirty="0" err="1" smtClean="0">
                <a:solidFill>
                  <a:srgbClr val="66FF33"/>
                </a:solidFill>
              </a:rPr>
              <a:t>двобій</a:t>
            </a:r>
            <a:r>
              <a:rPr lang="ru-RU" b="1" dirty="0" smtClean="0">
                <a:solidFill>
                  <a:srgbClr val="66FF33"/>
                </a:solidFill>
              </a:rPr>
              <a:t> — </a:t>
            </a:r>
            <a:r>
              <a:rPr lang="ru-RU" b="1" dirty="0" err="1" smtClean="0">
                <a:solidFill>
                  <a:srgbClr val="66FF33"/>
                </a:solidFill>
              </a:rPr>
              <a:t>це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боротьба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Людини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із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світом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пітьми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і</a:t>
            </a:r>
            <a:r>
              <a:rPr lang="ru-RU" b="1" dirty="0" smtClean="0">
                <a:solidFill>
                  <a:srgbClr val="66FF33"/>
                </a:solidFill>
              </a:rPr>
              <a:t> пекла. </a:t>
            </a:r>
          </a:p>
          <a:p>
            <a:pPr algn="just"/>
            <a:r>
              <a:rPr lang="ru-RU" b="1" dirty="0" smtClean="0">
                <a:solidFill>
                  <a:srgbClr val="66FF33"/>
                </a:solidFill>
              </a:rPr>
              <a:t>Юнак </a:t>
            </a:r>
            <a:r>
              <a:rPr lang="ru-RU" b="1" dirty="0" err="1" smtClean="0">
                <a:solidFill>
                  <a:srgbClr val="66FF33"/>
                </a:solidFill>
              </a:rPr>
              <a:t>тікає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з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ешелону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смерті</a:t>
            </a:r>
            <a:r>
              <a:rPr lang="ru-RU" b="1" dirty="0" smtClean="0">
                <a:solidFill>
                  <a:srgbClr val="66FF33"/>
                </a:solidFill>
              </a:rPr>
              <a:t> — </a:t>
            </a:r>
            <a:r>
              <a:rPr lang="ru-RU" b="1" dirty="0" err="1" smtClean="0">
                <a:solidFill>
                  <a:srgbClr val="66FF33"/>
                </a:solidFill>
              </a:rPr>
              <a:t>і</a:t>
            </a:r>
            <a:r>
              <a:rPr lang="ru-RU" b="1" dirty="0" smtClean="0">
                <a:solidFill>
                  <a:srgbClr val="66FF33"/>
                </a:solidFill>
              </a:rPr>
              <a:t> в </a:t>
            </a:r>
            <a:r>
              <a:rPr lang="ru-RU" b="1" dirty="0" err="1" smtClean="0">
                <a:solidFill>
                  <a:srgbClr val="66FF33"/>
                </a:solidFill>
              </a:rPr>
              <a:t>сотень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інших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арештантів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піднімається</a:t>
            </a:r>
            <a:r>
              <a:rPr lang="ru-RU" b="1" dirty="0" smtClean="0">
                <a:solidFill>
                  <a:srgbClr val="66FF33"/>
                </a:solidFill>
              </a:rPr>
              <a:t> дух, </a:t>
            </a:r>
            <a:r>
              <a:rPr lang="ru-RU" b="1" dirty="0" err="1" smtClean="0">
                <a:solidFill>
                  <a:srgbClr val="66FF33"/>
                </a:solidFill>
              </a:rPr>
              <a:t>з'являється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надія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хоч</a:t>
            </a:r>
            <a:r>
              <a:rPr lang="ru-RU" b="1" dirty="0" smtClean="0">
                <a:solidFill>
                  <a:srgbClr val="66FF33"/>
                </a:solidFill>
              </a:rPr>
              <a:t> не на </a:t>
            </a:r>
            <a:r>
              <a:rPr lang="ru-RU" b="1" dirty="0" err="1" smtClean="0">
                <a:solidFill>
                  <a:srgbClr val="66FF33"/>
                </a:solidFill>
              </a:rPr>
              <a:t>порятунок</a:t>
            </a:r>
            <a:r>
              <a:rPr lang="ru-RU" b="1" dirty="0" smtClean="0">
                <a:solidFill>
                  <a:srgbClr val="66FF33"/>
                </a:solidFill>
              </a:rPr>
              <a:t>, а на </a:t>
            </a:r>
            <a:r>
              <a:rPr lang="ru-RU" b="1" dirty="0" err="1" smtClean="0">
                <a:solidFill>
                  <a:srgbClr val="66FF33"/>
                </a:solidFill>
              </a:rPr>
              <a:t>помсту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своїм</a:t>
            </a:r>
            <a:r>
              <a:rPr lang="ru-RU" b="1" dirty="0" smtClean="0">
                <a:solidFill>
                  <a:srgbClr val="66FF33"/>
                </a:solidFill>
              </a:rPr>
              <a:t> мучителям. </a:t>
            </a:r>
            <a:r>
              <a:rPr lang="ru-RU" b="1" dirty="0" err="1" smtClean="0">
                <a:solidFill>
                  <a:srgbClr val="66FF33"/>
                </a:solidFill>
              </a:rPr>
              <a:t>Блукає</a:t>
            </a:r>
            <a:r>
              <a:rPr lang="ru-RU" b="1" dirty="0" smtClean="0">
                <a:solidFill>
                  <a:srgbClr val="66FF33"/>
                </a:solidFill>
              </a:rPr>
              <a:t> в </a:t>
            </a:r>
            <a:r>
              <a:rPr lang="ru-RU" b="1" dirty="0" err="1" smtClean="0">
                <a:solidFill>
                  <a:srgbClr val="66FF33"/>
                </a:solidFill>
              </a:rPr>
              <a:t>нетрях</a:t>
            </a:r>
            <a:r>
              <a:rPr lang="ru-RU" b="1" dirty="0" smtClean="0">
                <a:solidFill>
                  <a:srgbClr val="66FF33"/>
                </a:solidFill>
              </a:rPr>
              <a:t> у </a:t>
            </a:r>
            <a:r>
              <a:rPr lang="ru-RU" b="1" dirty="0" err="1" smtClean="0">
                <a:solidFill>
                  <a:srgbClr val="66FF33"/>
                </a:solidFill>
              </a:rPr>
              <a:t>пошуках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порятунку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й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безпечного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місця</a:t>
            </a:r>
            <a:r>
              <a:rPr lang="ru-RU" b="1" dirty="0" smtClean="0">
                <a:solidFill>
                  <a:srgbClr val="66FF33"/>
                </a:solidFill>
              </a:rPr>
              <a:t> — </a:t>
            </a:r>
            <a:r>
              <a:rPr lang="ru-RU" b="1" dirty="0" err="1" smtClean="0">
                <a:solidFill>
                  <a:srgbClr val="66FF33"/>
                </a:solidFill>
              </a:rPr>
              <a:t>і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рятує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дівчину-мисливця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від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розлюченої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ведмедиці</a:t>
            </a:r>
            <a:r>
              <a:rPr lang="ru-RU" b="1" dirty="0" smtClean="0">
                <a:solidFill>
                  <a:srgbClr val="66FF33"/>
                </a:solidFill>
              </a:rPr>
              <a:t>, </a:t>
            </a:r>
            <a:r>
              <a:rPr lang="ru-RU" b="1" dirty="0" err="1" smtClean="0">
                <a:solidFill>
                  <a:srgbClr val="66FF33"/>
                </a:solidFill>
              </a:rPr>
              <a:t>хоча</a:t>
            </a:r>
            <a:r>
              <a:rPr lang="ru-RU" b="1" dirty="0" smtClean="0">
                <a:solidFill>
                  <a:srgbClr val="66FF33"/>
                </a:solidFill>
              </a:rPr>
              <a:t> сам </a:t>
            </a:r>
            <a:r>
              <a:rPr lang="ru-RU" b="1" dirty="0" err="1" smtClean="0">
                <a:solidFill>
                  <a:srgbClr val="66FF33"/>
                </a:solidFill>
              </a:rPr>
              <a:t>був</a:t>
            </a:r>
            <a:r>
              <a:rPr lang="ru-RU" b="1" dirty="0" smtClean="0">
                <a:solidFill>
                  <a:srgbClr val="66FF33"/>
                </a:solidFill>
              </a:rPr>
              <a:t> на </a:t>
            </a:r>
            <a:r>
              <a:rPr lang="ru-RU" b="1" dirty="0" err="1" smtClean="0">
                <a:solidFill>
                  <a:srgbClr val="66FF33"/>
                </a:solidFill>
              </a:rPr>
              <a:t>межі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смерті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від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фізичного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виснаження</a:t>
            </a:r>
            <a:r>
              <a:rPr lang="ru-RU" b="1" dirty="0" smtClean="0">
                <a:solidFill>
                  <a:srgbClr val="66FF33"/>
                </a:solidFill>
              </a:rPr>
              <a:t>. </a:t>
            </a:r>
            <a:r>
              <a:rPr lang="ru-RU" b="1" dirty="0" err="1" smtClean="0">
                <a:solidFill>
                  <a:srgbClr val="66FF33"/>
                </a:solidFill>
              </a:rPr>
              <a:t>Користується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гостинністю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українського</a:t>
            </a:r>
            <a:r>
              <a:rPr lang="ru-RU" b="1" dirty="0" smtClean="0">
                <a:solidFill>
                  <a:srgbClr val="66FF33"/>
                </a:solidFill>
              </a:rPr>
              <a:t> роду </a:t>
            </a:r>
            <a:r>
              <a:rPr lang="ru-RU" b="1" dirty="0" err="1" smtClean="0">
                <a:solidFill>
                  <a:srgbClr val="66FF33"/>
                </a:solidFill>
              </a:rPr>
              <a:t>Сірків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із</a:t>
            </a:r>
            <a:r>
              <a:rPr lang="ru-RU" b="1" dirty="0" smtClean="0">
                <a:solidFill>
                  <a:srgbClr val="66FF33"/>
                </a:solidFill>
              </a:rPr>
              <a:t> Зеленого Клину — </a:t>
            </a:r>
            <a:r>
              <a:rPr lang="ru-RU" b="1" dirty="0" err="1" smtClean="0">
                <a:solidFill>
                  <a:srgbClr val="66FF33"/>
                </a:solidFill>
              </a:rPr>
              <a:t>і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стає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їм</a:t>
            </a:r>
            <a:r>
              <a:rPr lang="ru-RU" b="1" dirty="0" smtClean="0">
                <a:solidFill>
                  <a:srgbClr val="66FF33"/>
                </a:solidFill>
              </a:rPr>
              <a:t> за </a:t>
            </a:r>
            <a:r>
              <a:rPr lang="ru-RU" b="1" dirty="0" err="1" smtClean="0">
                <a:solidFill>
                  <a:srgbClr val="66FF33"/>
                </a:solidFill>
              </a:rPr>
              <a:t>сина</a:t>
            </a:r>
            <a:r>
              <a:rPr lang="ru-RU" b="1" dirty="0" smtClean="0">
                <a:solidFill>
                  <a:srgbClr val="66FF33"/>
                </a:solidFill>
              </a:rPr>
              <a:t> та брата, партнера у </a:t>
            </a:r>
            <a:r>
              <a:rPr lang="ru-RU" b="1" dirty="0" err="1" smtClean="0">
                <a:solidFill>
                  <a:srgbClr val="66FF33"/>
                </a:solidFill>
              </a:rPr>
              <a:t>полюванні</a:t>
            </a:r>
            <a:r>
              <a:rPr lang="ru-RU" b="1" dirty="0" smtClean="0">
                <a:solidFill>
                  <a:srgbClr val="66FF33"/>
                </a:solidFill>
              </a:rPr>
              <a:t>. </a:t>
            </a:r>
            <a:r>
              <a:rPr lang="ru-RU" b="1" dirty="0" err="1" smtClean="0">
                <a:solidFill>
                  <a:srgbClr val="66FF33"/>
                </a:solidFill>
              </a:rPr>
              <a:t>Закохується</a:t>
            </a:r>
            <a:r>
              <a:rPr lang="ru-RU" b="1" dirty="0" smtClean="0">
                <a:solidFill>
                  <a:srgbClr val="66FF33"/>
                </a:solidFill>
              </a:rPr>
              <a:t> в Наталку, </a:t>
            </a:r>
            <a:r>
              <a:rPr lang="ru-RU" b="1" dirty="0" err="1" smtClean="0">
                <a:solidFill>
                  <a:srgbClr val="66FF33"/>
                </a:solidFill>
              </a:rPr>
              <a:t>страждає</a:t>
            </a:r>
            <a:r>
              <a:rPr lang="ru-RU" b="1" dirty="0" smtClean="0">
                <a:solidFill>
                  <a:srgbClr val="66FF33"/>
                </a:solidFill>
              </a:rPr>
              <a:t>, </a:t>
            </a:r>
            <a:r>
              <a:rPr lang="ru-RU" b="1" dirty="0" err="1" smtClean="0">
                <a:solidFill>
                  <a:srgbClr val="66FF33"/>
                </a:solidFill>
              </a:rPr>
              <a:t>але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приховує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свої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почуття</a:t>
            </a:r>
            <a:r>
              <a:rPr lang="ru-RU" b="1" dirty="0" smtClean="0">
                <a:solidFill>
                  <a:srgbClr val="66FF33"/>
                </a:solidFill>
              </a:rPr>
              <a:t>, </a:t>
            </a:r>
            <a:r>
              <a:rPr lang="ru-RU" b="1" dirty="0" err="1" smtClean="0">
                <a:solidFill>
                  <a:srgbClr val="66FF33"/>
                </a:solidFill>
              </a:rPr>
              <a:t>щоб</a:t>
            </a:r>
            <a:r>
              <a:rPr lang="ru-RU" b="1" dirty="0" smtClean="0">
                <a:solidFill>
                  <a:srgbClr val="66FF33"/>
                </a:solidFill>
              </a:rPr>
              <a:t> не </a:t>
            </a:r>
            <a:r>
              <a:rPr lang="ru-RU" b="1" dirty="0" err="1" smtClean="0">
                <a:solidFill>
                  <a:srgbClr val="66FF33"/>
                </a:solidFill>
              </a:rPr>
              <a:t>наражати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дівчину</a:t>
            </a:r>
            <a:r>
              <a:rPr lang="ru-RU" b="1" dirty="0" smtClean="0">
                <a:solidFill>
                  <a:srgbClr val="66FF33"/>
                </a:solidFill>
              </a:rPr>
              <a:t> на </a:t>
            </a:r>
            <a:r>
              <a:rPr lang="ru-RU" b="1" dirty="0" err="1" smtClean="0">
                <a:solidFill>
                  <a:srgbClr val="66FF33"/>
                </a:solidFill>
              </a:rPr>
              <a:t>небезпеку</a:t>
            </a:r>
            <a:r>
              <a:rPr lang="ru-RU" b="1" dirty="0" smtClean="0">
                <a:solidFill>
                  <a:srgbClr val="66FF33"/>
                </a:solidFill>
              </a:rPr>
              <a:t>, — </a:t>
            </a:r>
            <a:r>
              <a:rPr lang="ru-RU" b="1" dirty="0" err="1" smtClean="0">
                <a:solidFill>
                  <a:srgbClr val="66FF33"/>
                </a:solidFill>
              </a:rPr>
              <a:t>і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дає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їй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врешті-решт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омріяне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щастя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взаємної</a:t>
            </a:r>
            <a:r>
              <a:rPr lang="ru-RU" b="1" dirty="0" smtClean="0">
                <a:solidFill>
                  <a:srgbClr val="66FF33"/>
                </a:solidFill>
              </a:rPr>
              <a:t> </a:t>
            </a:r>
            <a:r>
              <a:rPr lang="ru-RU" b="1" dirty="0" err="1" smtClean="0">
                <a:solidFill>
                  <a:srgbClr val="66FF33"/>
                </a:solidFill>
              </a:rPr>
              <a:t>любові</a:t>
            </a:r>
            <a:r>
              <a:rPr lang="ru-RU" b="1" dirty="0" smtClean="0">
                <a:solidFill>
                  <a:srgbClr val="66FF33"/>
                </a:solidFill>
              </a:rPr>
              <a:t>.</a:t>
            </a:r>
            <a:endParaRPr lang="ru-RU" b="1" dirty="0">
              <a:solidFill>
                <a:srgbClr val="66FF33"/>
              </a:solidFill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142984"/>
            <a:ext cx="3052780" cy="2353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4000504"/>
            <a:ext cx="3143272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57158" y="357166"/>
            <a:ext cx="82868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000" b="1" dirty="0" smtClean="0">
                <a:solidFill>
                  <a:srgbClr val="C00000"/>
                </a:solidFill>
              </a:rPr>
              <a:t>Ідейно-художній аналіз роману </a:t>
            </a:r>
            <a:r>
              <a:rPr lang="uk-UA" sz="4000" b="1" dirty="0" err="1" smtClean="0">
                <a:solidFill>
                  <a:srgbClr val="C00000"/>
                </a:solidFill>
              </a:rPr>
              <a:t>“Тигролови”</a:t>
            </a:r>
            <a:endParaRPr lang="ru-RU" sz="4000" b="1" dirty="0">
              <a:solidFill>
                <a:srgbClr val="C00000"/>
              </a:solidFill>
            </a:endParaRPr>
          </a:p>
        </p:txBody>
      </p:sp>
      <p:sp>
        <p:nvSpPr>
          <p:cNvPr id="7" name="Горизонтальный свиток 6"/>
          <p:cNvSpPr/>
          <p:nvPr/>
        </p:nvSpPr>
        <p:spPr>
          <a:xfrm>
            <a:off x="357158" y="1571612"/>
            <a:ext cx="6357982" cy="1857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Горизонтальный свиток 8"/>
          <p:cNvSpPr/>
          <p:nvPr/>
        </p:nvSpPr>
        <p:spPr>
          <a:xfrm>
            <a:off x="2857488" y="3214686"/>
            <a:ext cx="5786478" cy="192882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" name="Горизонтальный свиток 9"/>
          <p:cNvSpPr/>
          <p:nvPr/>
        </p:nvSpPr>
        <p:spPr>
          <a:xfrm>
            <a:off x="285720" y="4929198"/>
            <a:ext cx="6072230" cy="150019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785786" y="1928802"/>
            <a:ext cx="571504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Оскільки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значною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мірою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роман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автобіографічний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то на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його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1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написання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письменник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витратив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ru-RU" sz="2400" b="1" i="1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14 </a:t>
            </a:r>
            <a:r>
              <a:rPr kumimoji="0" lang="ru-RU" sz="2400" b="1" i="1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днів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3214678" y="3643314"/>
            <a:ext cx="5143536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1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Напрям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модернізм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1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Течія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неореалізм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неоромантизм.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642910" y="5286388"/>
            <a:ext cx="2643174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1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Рід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епос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1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Жанр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роман.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Горизонтальный свиток 6"/>
          <p:cNvSpPr/>
          <p:nvPr/>
        </p:nvSpPr>
        <p:spPr>
          <a:xfrm>
            <a:off x="357158" y="428604"/>
            <a:ext cx="5857916" cy="164307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Горизонтальный свиток 7"/>
          <p:cNvSpPr/>
          <p:nvPr/>
        </p:nvSpPr>
        <p:spPr>
          <a:xfrm>
            <a:off x="357158" y="3071810"/>
            <a:ext cx="6357982" cy="200026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9" name="Горизонтальный свиток 8"/>
          <p:cNvSpPr/>
          <p:nvPr/>
        </p:nvSpPr>
        <p:spPr>
          <a:xfrm>
            <a:off x="2643174" y="1571612"/>
            <a:ext cx="6072230" cy="192882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" name="Горизонтальный свиток 9"/>
          <p:cNvSpPr/>
          <p:nvPr/>
        </p:nvSpPr>
        <p:spPr>
          <a:xfrm>
            <a:off x="2928926" y="4786322"/>
            <a:ext cx="5857916" cy="178595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2769" name="Rectangle 1"/>
          <p:cNvSpPr>
            <a:spLocks noChangeArrowheads="1"/>
          </p:cNvSpPr>
          <p:nvPr/>
        </p:nvSpPr>
        <p:spPr bwMode="auto">
          <a:xfrm>
            <a:off x="785786" y="785794"/>
            <a:ext cx="4857784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1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Тематичний</a:t>
            </a:r>
            <a:r>
              <a:rPr kumimoji="0" lang="ru-RU" sz="2000" b="1" i="1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1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різновид</a:t>
            </a:r>
            <a:r>
              <a:rPr kumimoji="0" lang="ru-RU" sz="2000" b="1" i="1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жанру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пригодницький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авантюрний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)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із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елементами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соціально-побутового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3071802" y="2000240"/>
            <a:ext cx="5214974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1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Тема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життя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людини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в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умовах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тоталітарної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системи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;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життя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українців-переселенців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у Зеленому Клину (Далекий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Схід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).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714348" y="3500438"/>
            <a:ext cx="585791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1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Ідея</a:t>
            </a:r>
            <a:r>
              <a:rPr kumimoji="0" lang="ru-RU" sz="2000" b="1" i="1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засудження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тоталітарного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режиму;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возвеличення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сильної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людини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спроможної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подолати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будь-які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труднощі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зберігши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в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серці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добро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й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любов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3286116" y="5143512"/>
            <a:ext cx="5214974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000" b="1" i="1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Мотиви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«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протистояння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добра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й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зла», «сильна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людина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», «велика сила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кохання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», «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антилюдяна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сутність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радянської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системи</a:t>
            </a:r>
            <a:r>
              <a:rPr kumimoji="0" lang="ru-RU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».</a:t>
            </a:r>
            <a:endParaRPr kumimoji="0" lang="ru-RU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Горизонтальный свиток 6"/>
          <p:cNvSpPr/>
          <p:nvPr/>
        </p:nvSpPr>
        <p:spPr>
          <a:xfrm>
            <a:off x="357158" y="428604"/>
            <a:ext cx="5857916" cy="164307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Горизонтальный свиток 7"/>
          <p:cNvSpPr/>
          <p:nvPr/>
        </p:nvSpPr>
        <p:spPr>
          <a:xfrm>
            <a:off x="2285984" y="3929066"/>
            <a:ext cx="6357982" cy="200026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400" b="1" i="1" dirty="0" err="1" smtClean="0">
                <a:solidFill>
                  <a:srgbClr val="C00000"/>
                </a:solidFill>
              </a:rPr>
              <a:t>Композиція</a:t>
            </a:r>
            <a:r>
              <a:rPr lang="ru-RU" sz="2400" b="1" dirty="0" smtClean="0">
                <a:solidFill>
                  <a:schemeClr val="bg1"/>
                </a:solidFill>
              </a:rPr>
              <a:t>: </a:t>
            </a:r>
            <a:r>
              <a:rPr lang="ru-RU" sz="2400" b="1" dirty="0" err="1" smtClean="0">
                <a:solidFill>
                  <a:schemeClr val="bg1"/>
                </a:solidFill>
              </a:rPr>
              <a:t>складається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з</a:t>
            </a:r>
            <a:r>
              <a:rPr lang="ru-RU" sz="2400" b="1" dirty="0" smtClean="0">
                <a:solidFill>
                  <a:schemeClr val="bg1"/>
                </a:solidFill>
              </a:rPr>
              <a:t> 2-х </a:t>
            </a:r>
            <a:r>
              <a:rPr lang="ru-RU" sz="2400" b="1" dirty="0" err="1" smtClean="0">
                <a:solidFill>
                  <a:schemeClr val="bg1"/>
                </a:solidFill>
              </a:rPr>
              <a:t>частин</a:t>
            </a:r>
            <a:r>
              <a:rPr lang="ru-RU" sz="2400" b="1" dirty="0" smtClean="0">
                <a:solidFill>
                  <a:schemeClr val="bg1"/>
                </a:solidFill>
              </a:rPr>
              <a:t>, у </a:t>
            </a:r>
            <a:r>
              <a:rPr lang="ru-RU" sz="2400" b="1" dirty="0" err="1" smtClean="0">
                <a:solidFill>
                  <a:schemeClr val="bg1"/>
                </a:solidFill>
              </a:rPr>
              <a:t>яких</a:t>
            </a:r>
            <a:r>
              <a:rPr lang="ru-RU" sz="2400" b="1" dirty="0" smtClean="0">
                <a:solidFill>
                  <a:schemeClr val="bg1"/>
                </a:solidFill>
              </a:rPr>
              <a:t> 12 </a:t>
            </a:r>
            <a:r>
              <a:rPr lang="ru-RU" sz="2400" b="1" dirty="0" err="1" smtClean="0">
                <a:solidFill>
                  <a:schemeClr val="bg1"/>
                </a:solidFill>
              </a:rPr>
              <a:t>розділів</a:t>
            </a:r>
            <a:endParaRPr lang="ru-RU" sz="2400" dirty="0">
              <a:solidFill>
                <a:schemeClr val="bg1"/>
              </a:solidFill>
            </a:endParaRPr>
          </a:p>
        </p:txBody>
      </p:sp>
      <p:sp>
        <p:nvSpPr>
          <p:cNvPr id="9" name="Горизонтальный свиток 8"/>
          <p:cNvSpPr/>
          <p:nvPr/>
        </p:nvSpPr>
        <p:spPr>
          <a:xfrm>
            <a:off x="1214414" y="1928802"/>
            <a:ext cx="6929486" cy="192882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3793" name="Rectangle 1"/>
          <p:cNvSpPr>
            <a:spLocks noChangeArrowheads="1"/>
          </p:cNvSpPr>
          <p:nvPr/>
        </p:nvSpPr>
        <p:spPr bwMode="auto">
          <a:xfrm>
            <a:off x="857224" y="928670"/>
            <a:ext cx="414340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1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Час </a:t>
            </a:r>
            <a:r>
              <a:rPr kumimoji="0" lang="ru-RU" sz="2400" b="1" i="1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подій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30-ті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рр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XX ст.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1571604" y="2285992"/>
            <a:ext cx="6215074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1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Місце</a:t>
            </a:r>
            <a:r>
              <a:rPr kumimoji="0" lang="ru-RU" sz="2400" b="1" i="1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1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подій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Україна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— потяг до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Сибіру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—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Сибір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— тайга —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поселення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Зеленого Клину —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Хабаровськ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—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Маньчжурія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428596" y="571480"/>
            <a:ext cx="8286808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2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Образи</a:t>
            </a:r>
            <a:r>
              <a:rPr kumimoji="0" lang="ru-RU" sz="32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людей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sz="28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Григорій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Многогрійшний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—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головний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герой;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нащадок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гетьмана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Дем’яна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Многогрішного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(1668-1672),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який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був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засланий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до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Сибіру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; родина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Сірків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Наталка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—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кохана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Григорія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чесна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смілива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віддана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в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коханні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вихована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в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кращих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українських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традиціях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;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Грицько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—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Наталчин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брат,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сміливий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справжній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спадкоємець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козацького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духу; 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Денис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Сірко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—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батько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Наталки;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мати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Сірчиха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; родина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Морозів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; Медвин 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— майор НКВС,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який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«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полює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» на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Григорія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утілення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сатанинської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сутності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сталінського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режиму;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Фійона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—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жінка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легкої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поведінки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коханка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Медвина;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українці-переселенці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представники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корінного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населення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Хабаровського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rgbClr val="66FF33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краю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571472" y="571480"/>
            <a:ext cx="7715304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u-RU" sz="3200" b="1" dirty="0" smtClean="0">
                <a:solidFill>
                  <a:srgbClr val="C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О</a:t>
            </a:r>
            <a:r>
              <a:rPr lang="uk-UA" sz="3200" b="1" dirty="0" err="1" smtClean="0">
                <a:solidFill>
                  <a:srgbClr val="C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брази</a:t>
            </a:r>
            <a:r>
              <a:rPr lang="uk-UA" sz="3200" b="1" dirty="0" smtClean="0">
                <a:solidFill>
                  <a:srgbClr val="C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32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32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природи</a:t>
            </a:r>
            <a:r>
              <a:rPr kumimoji="0" lang="ru-RU" sz="32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</a:t>
            </a:r>
            <a:endParaRPr kumimoji="0" lang="ru-RU" sz="3200" b="1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ru-RU" sz="2800" b="1" dirty="0" smtClean="0">
              <a:solidFill>
                <a:srgbClr val="C00000"/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тайга, Байкал, Амур;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уссурійський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тигр,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ведмідь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олені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коні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; собака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Сірків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Заливай;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предметів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і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явищ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предмети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українського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побуту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;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ніж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рушниця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потяг, записка,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пантування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на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оленів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утеча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2769" name="Rectangle 1"/>
          <p:cNvSpPr>
            <a:spLocks noChangeArrowheads="1"/>
          </p:cNvSpPr>
          <p:nvPr/>
        </p:nvSpPr>
        <p:spPr bwMode="auto">
          <a:xfrm>
            <a:off x="571472" y="3315772"/>
            <a:ext cx="7858180" cy="2431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32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Символічні</a:t>
            </a:r>
            <a:r>
              <a:rPr kumimoji="0" lang="ru-RU" sz="32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32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образи</a:t>
            </a:r>
            <a:r>
              <a:rPr kumimoji="0" lang="ru-RU" sz="3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</a:t>
            </a:r>
            <a:r>
              <a:rPr kumimoji="0" lang="ru-RU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ru-RU" sz="3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потяг-дракон 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(символ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тоталітаризму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); потяг-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експрес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(символ «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забезпеченого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» нового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життя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більшовицької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верхівки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);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білена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глиняна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хата (символ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України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в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тайзі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); тигр (символ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володаря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сили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незламності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людського</a:t>
            </a:r>
            <a:r>
              <a:rPr kumimoji="0" lang="ru-RU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духу).</a:t>
            </a:r>
            <a:endParaRPr kumimoji="0" lang="ru-RU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28596" y="4429132"/>
            <a:ext cx="42862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400" b="1" dirty="0" smtClean="0">
                <a:solidFill>
                  <a:schemeClr val="bg1"/>
                </a:solidFill>
              </a:rPr>
              <a:t>"</a:t>
            </a:r>
            <a:r>
              <a:rPr lang="ru-RU" sz="2400" b="1" dirty="0" err="1" smtClean="0">
                <a:solidFill>
                  <a:schemeClr val="bg1"/>
                </a:solidFill>
              </a:rPr>
              <a:t>Стрибнув</a:t>
            </a:r>
            <a:r>
              <a:rPr lang="ru-RU" sz="2400" b="1" dirty="0" smtClean="0">
                <a:solidFill>
                  <a:schemeClr val="bg1"/>
                </a:solidFill>
              </a:rPr>
              <a:t> у саму смерть, </a:t>
            </a:r>
            <a:r>
              <a:rPr lang="ru-RU" sz="2400" b="1" dirty="0" err="1" smtClean="0">
                <a:solidFill>
                  <a:schemeClr val="bg1"/>
                </a:solidFill>
              </a:rPr>
              <a:t>але</a:t>
            </a:r>
            <a:r>
              <a:rPr lang="ru-RU" sz="2400" b="1" dirty="0" smtClean="0">
                <a:solidFill>
                  <a:schemeClr val="bg1"/>
                </a:solidFill>
              </a:rPr>
              <a:t> не </a:t>
            </a:r>
            <a:r>
              <a:rPr lang="ru-RU" sz="2400" b="1" dirty="0" err="1" smtClean="0">
                <a:solidFill>
                  <a:schemeClr val="bg1"/>
                </a:solidFill>
              </a:rPr>
              <a:t>здався</a:t>
            </a:r>
            <a:r>
              <a:rPr lang="ru-RU" sz="2400" b="1" dirty="0" smtClean="0">
                <a:solidFill>
                  <a:schemeClr val="bg1"/>
                </a:solidFill>
              </a:rPr>
              <a:t>. 99 </a:t>
            </a:r>
            <a:r>
              <a:rPr lang="ru-RU" sz="2400" b="1" dirty="0" err="1" smtClean="0">
                <a:solidFill>
                  <a:schemeClr val="bg1"/>
                </a:solidFill>
              </a:rPr>
              <a:t>шансів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проти</a:t>
            </a:r>
            <a:r>
              <a:rPr lang="ru-RU" sz="2400" b="1" dirty="0" smtClean="0">
                <a:solidFill>
                  <a:schemeClr val="bg1"/>
                </a:solidFill>
              </a:rPr>
              <a:t> одного за те, </a:t>
            </a:r>
            <a:r>
              <a:rPr lang="ru-RU" sz="2400" b="1" dirty="0" err="1" smtClean="0">
                <a:solidFill>
                  <a:schemeClr val="bg1"/>
                </a:solidFill>
              </a:rPr>
              <a:t>що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від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нього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залишаться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самі</a:t>
            </a:r>
            <a:r>
              <a:rPr lang="ru-RU" sz="2400" b="1" dirty="0" smtClean="0">
                <a:solidFill>
                  <a:schemeClr val="bg1"/>
                </a:solidFill>
              </a:rPr>
              <a:t> шматки, </a:t>
            </a:r>
            <a:r>
              <a:rPr lang="ru-RU" sz="2400" b="1" dirty="0" err="1" smtClean="0">
                <a:solidFill>
                  <a:schemeClr val="bg1"/>
                </a:solidFill>
              </a:rPr>
              <a:t>але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стрибнув</a:t>
            </a:r>
            <a:r>
              <a:rPr lang="ru-RU" sz="2400" b="1" dirty="0" smtClean="0">
                <a:solidFill>
                  <a:schemeClr val="bg1"/>
                </a:solidFill>
              </a:rPr>
              <a:t>".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382910"/>
            <a:ext cx="2431093" cy="2615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Box 8"/>
          <p:cNvSpPr txBox="1"/>
          <p:nvPr/>
        </p:nvSpPr>
        <p:spPr>
          <a:xfrm>
            <a:off x="1763688" y="214290"/>
            <a:ext cx="70945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800" b="1" dirty="0" smtClean="0">
                <a:solidFill>
                  <a:srgbClr val="C00000"/>
                </a:solidFill>
              </a:rPr>
              <a:t>Цитатна  характеристика </a:t>
            </a:r>
          </a:p>
          <a:p>
            <a:pPr algn="ctr"/>
            <a:r>
              <a:rPr lang="uk-UA" sz="2800" b="1" dirty="0" smtClean="0">
                <a:solidFill>
                  <a:srgbClr val="C00000"/>
                </a:solidFill>
              </a:rPr>
              <a:t>Григорія Многогрішного</a:t>
            </a:r>
            <a:endParaRPr lang="ru-RU" sz="2800" b="1" dirty="0">
              <a:solidFill>
                <a:srgbClr val="C00000"/>
              </a:solidFill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285720" y="3214686"/>
            <a:ext cx="842968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 smtClean="0">
                <a:solidFill>
                  <a:schemeClr val="bg1"/>
                </a:solidFill>
              </a:rPr>
              <a:t>«…</a:t>
            </a:r>
            <a:r>
              <a:rPr lang="ru-RU" sz="2000" b="1" dirty="0" err="1" smtClean="0">
                <a:solidFill>
                  <a:schemeClr val="bg1"/>
                </a:solidFill>
              </a:rPr>
              <a:t>нікому</a:t>
            </a:r>
            <a:r>
              <a:rPr lang="ru-RU" sz="2000" b="1" dirty="0" smtClean="0">
                <a:solidFill>
                  <a:schemeClr val="bg1"/>
                </a:solidFill>
              </a:rPr>
              <a:t> не </a:t>
            </a:r>
            <a:r>
              <a:rPr lang="ru-RU" sz="2000" b="1" dirty="0" err="1" smtClean="0">
                <a:solidFill>
                  <a:schemeClr val="bg1"/>
                </a:solidFill>
              </a:rPr>
              <a:t>відомий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гордий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нащадок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першого</a:t>
            </a:r>
            <a:r>
              <a:rPr lang="ru-RU" sz="2000" b="1" dirty="0" smtClean="0">
                <a:solidFill>
                  <a:schemeClr val="bg1"/>
                </a:solidFill>
              </a:rPr>
              <a:t> каторжанина </a:t>
            </a:r>
            <a:r>
              <a:rPr lang="ru-RU" sz="2000" b="1" dirty="0" err="1" smtClean="0">
                <a:solidFill>
                  <a:schemeClr val="bg1"/>
                </a:solidFill>
              </a:rPr>
              <a:t>Сибіру</a:t>
            </a:r>
            <a:r>
              <a:rPr lang="ru-RU" sz="2000" b="1" dirty="0" smtClean="0">
                <a:solidFill>
                  <a:schemeClr val="bg1"/>
                </a:solidFill>
              </a:rPr>
              <a:t>, правнук </a:t>
            </a:r>
            <a:r>
              <a:rPr lang="ru-RU" sz="2000" b="1" dirty="0" err="1" smtClean="0">
                <a:solidFill>
                  <a:schemeClr val="bg1"/>
                </a:solidFill>
              </a:rPr>
              <a:t>гетьмана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Дем'яна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Многогрішного</a:t>
            </a:r>
            <a:r>
              <a:rPr lang="ru-RU" sz="2000" b="1" dirty="0" smtClean="0">
                <a:solidFill>
                  <a:schemeClr val="bg1"/>
                </a:solidFill>
              </a:rPr>
              <a:t>», «</a:t>
            </a:r>
            <a:r>
              <a:rPr lang="ru-RU" sz="2000" b="1" dirty="0" err="1" smtClean="0">
                <a:solidFill>
                  <a:schemeClr val="bg1"/>
                </a:solidFill>
              </a:rPr>
              <a:t>гордий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сокіл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безумний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сміливець</a:t>
            </a:r>
            <a:r>
              <a:rPr lang="ru-RU" sz="2000" b="1" dirty="0" smtClean="0">
                <a:solidFill>
                  <a:schemeClr val="bg1"/>
                </a:solidFill>
              </a:rPr>
              <a:t>»</a:t>
            </a:r>
            <a:endParaRPr lang="ru-RU" sz="2000" b="1" dirty="0">
              <a:solidFill>
                <a:schemeClr val="bg1"/>
              </a:solidFill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2786050" y="1428736"/>
            <a:ext cx="564360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400" b="1" dirty="0" smtClean="0">
                <a:solidFill>
                  <a:schemeClr val="bg1"/>
                </a:solidFill>
              </a:rPr>
              <a:t>«Юнак - 25 </a:t>
            </a:r>
            <a:r>
              <a:rPr lang="ru-RU" sz="2400" b="1" dirty="0" err="1" smtClean="0">
                <a:solidFill>
                  <a:schemeClr val="bg1"/>
                </a:solidFill>
              </a:rPr>
              <a:t>літ</a:t>
            </a:r>
            <a:r>
              <a:rPr lang="ru-RU" sz="2400" b="1" dirty="0" smtClean="0">
                <a:solidFill>
                  <a:schemeClr val="bg1"/>
                </a:solidFill>
              </a:rPr>
              <a:t>, </a:t>
            </a:r>
            <a:r>
              <a:rPr lang="ru-RU" sz="2400" b="1" dirty="0" err="1" smtClean="0">
                <a:solidFill>
                  <a:schemeClr val="bg1"/>
                </a:solidFill>
              </a:rPr>
              <a:t>русявий</a:t>
            </a:r>
            <a:r>
              <a:rPr lang="ru-RU" sz="2400" b="1" dirty="0" smtClean="0">
                <a:solidFill>
                  <a:schemeClr val="bg1"/>
                </a:solidFill>
              </a:rPr>
              <a:t>, атлет, </a:t>
            </a:r>
            <a:r>
              <a:rPr lang="ru-RU" sz="2400" b="1" dirty="0" err="1" smtClean="0">
                <a:solidFill>
                  <a:schemeClr val="bg1"/>
                </a:solidFill>
              </a:rPr>
              <a:t>авіатор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тчк</a:t>
            </a:r>
            <a:r>
              <a:rPr lang="ru-RU" sz="2400" b="1" dirty="0" smtClean="0">
                <a:solidFill>
                  <a:schemeClr val="bg1"/>
                </a:solidFill>
              </a:rPr>
              <a:t>... </a:t>
            </a:r>
            <a:r>
              <a:rPr lang="ru-RU" sz="2400" b="1" dirty="0" err="1" smtClean="0">
                <a:solidFill>
                  <a:schemeClr val="bg1"/>
                </a:solidFill>
              </a:rPr>
              <a:t>Суджений</a:t>
            </a:r>
            <a:r>
              <a:rPr lang="ru-RU" sz="2400" b="1" dirty="0" smtClean="0">
                <a:solidFill>
                  <a:schemeClr val="bg1"/>
                </a:solidFill>
              </a:rPr>
              <a:t> на 25 </a:t>
            </a:r>
            <a:r>
              <a:rPr lang="ru-RU" sz="2400" b="1" dirty="0" err="1" smtClean="0">
                <a:solidFill>
                  <a:schemeClr val="bg1"/>
                </a:solidFill>
              </a:rPr>
              <a:t>років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тчк</a:t>
            </a:r>
            <a:r>
              <a:rPr lang="ru-RU" sz="2400" b="1" dirty="0" smtClean="0">
                <a:solidFill>
                  <a:schemeClr val="bg1"/>
                </a:solidFill>
              </a:rPr>
              <a:t>... На </a:t>
            </a:r>
            <a:r>
              <a:rPr lang="ru-RU" sz="2400" b="1" dirty="0" err="1" smtClean="0">
                <a:solidFill>
                  <a:schemeClr val="bg1"/>
                </a:solidFill>
              </a:rPr>
              <a:t>ймення</a:t>
            </a:r>
            <a:r>
              <a:rPr lang="ru-RU" sz="2400" b="1" dirty="0" smtClean="0">
                <a:solidFill>
                  <a:schemeClr val="bg1"/>
                </a:solidFill>
              </a:rPr>
              <a:t> - </a:t>
            </a:r>
            <a:r>
              <a:rPr lang="ru-RU" sz="2400" b="1" dirty="0" err="1" smtClean="0">
                <a:solidFill>
                  <a:schemeClr val="bg1"/>
                </a:solidFill>
              </a:rPr>
              <a:t>Григорій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Многогрішний</a:t>
            </a:r>
            <a:r>
              <a:rPr lang="ru-RU" sz="2400" b="1" dirty="0" smtClean="0">
                <a:solidFill>
                  <a:schemeClr val="bg1"/>
                </a:solidFill>
              </a:rPr>
              <a:t>» 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5214942" y="4071942"/>
            <a:ext cx="3265737" cy="231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214282" y="4000504"/>
            <a:ext cx="514353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 smtClean="0">
                <a:solidFill>
                  <a:schemeClr val="bg1"/>
                </a:solidFill>
              </a:rPr>
              <a:t>"Те, </a:t>
            </a:r>
            <a:r>
              <a:rPr lang="ru-RU" sz="2000" b="1" dirty="0" err="1" smtClean="0">
                <a:solidFill>
                  <a:schemeClr val="bg1"/>
                </a:solidFill>
              </a:rPr>
              <a:t>що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він</a:t>
            </a:r>
            <a:r>
              <a:rPr lang="ru-RU" sz="2000" b="1" dirty="0" smtClean="0">
                <a:solidFill>
                  <a:schemeClr val="bg1"/>
                </a:solidFill>
              </a:rPr>
              <a:t> почав </a:t>
            </a:r>
            <a:r>
              <a:rPr lang="ru-RU" sz="2000" b="1" dirty="0" err="1" smtClean="0">
                <a:solidFill>
                  <a:schemeClr val="bg1"/>
                </a:solidFill>
              </a:rPr>
              <a:t>був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забувати</a:t>
            </a:r>
            <a:r>
              <a:rPr lang="ru-RU" sz="2000" b="1" dirty="0" smtClean="0">
                <a:solidFill>
                  <a:schemeClr val="bg1"/>
                </a:solidFill>
              </a:rPr>
              <a:t>, — </a:t>
            </a:r>
            <a:r>
              <a:rPr lang="ru-RU" sz="2000" b="1" dirty="0" err="1" smtClean="0">
                <a:solidFill>
                  <a:schemeClr val="bg1"/>
                </a:solidFill>
              </a:rPr>
              <a:t>ціла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ота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трагедія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його</a:t>
            </a:r>
            <a:r>
              <a:rPr lang="ru-RU" sz="2000" b="1" dirty="0" smtClean="0">
                <a:solidFill>
                  <a:schemeClr val="bg1"/>
                </a:solidFill>
              </a:rPr>
              <a:t> народу, — навалилось на </a:t>
            </a:r>
            <a:r>
              <a:rPr lang="ru-RU" sz="2000" b="1" dirty="0" err="1" smtClean="0">
                <a:solidFill>
                  <a:schemeClr val="bg1"/>
                </a:solidFill>
              </a:rPr>
              <a:t>нього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всім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тягарем</a:t>
            </a:r>
            <a:r>
              <a:rPr lang="ru-RU" sz="2000" b="1" dirty="0" smtClean="0">
                <a:solidFill>
                  <a:schemeClr val="bg1"/>
                </a:solidFill>
              </a:rPr>
              <a:t>... </a:t>
            </a:r>
            <a:r>
              <a:rPr lang="ru-RU" sz="2000" b="1" dirty="0" err="1" smtClean="0">
                <a:solidFill>
                  <a:schemeClr val="bg1"/>
                </a:solidFill>
              </a:rPr>
              <a:t>Уся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його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Вітчизна</a:t>
            </a:r>
            <a:r>
              <a:rPr lang="ru-RU" sz="2000" b="1" dirty="0" smtClean="0">
                <a:solidFill>
                  <a:schemeClr val="bg1"/>
                </a:solidFill>
              </a:rPr>
              <a:t> ось так — на колесах... </a:t>
            </a:r>
            <a:r>
              <a:rPr lang="ru-RU" sz="2000" b="1" dirty="0" err="1" smtClean="0">
                <a:solidFill>
                  <a:schemeClr val="bg1"/>
                </a:solidFill>
              </a:rPr>
              <a:t>розчавлена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розшматована</a:t>
            </a:r>
            <a:r>
              <a:rPr lang="ru-RU" sz="2000" b="1" dirty="0" smtClean="0">
                <a:solidFill>
                  <a:schemeClr val="bg1"/>
                </a:solidFill>
              </a:rPr>
              <a:t>... в </a:t>
            </a:r>
            <a:r>
              <a:rPr lang="ru-RU" sz="2000" b="1" dirty="0" err="1" smtClean="0">
                <a:solidFill>
                  <a:schemeClr val="bg1"/>
                </a:solidFill>
              </a:rPr>
              <a:t>корості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в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бруді</a:t>
            </a:r>
            <a:r>
              <a:rPr lang="ru-RU" sz="2000" b="1" dirty="0" smtClean="0">
                <a:solidFill>
                  <a:schemeClr val="bg1"/>
                </a:solidFill>
              </a:rPr>
              <a:t>... </a:t>
            </a:r>
            <a:r>
              <a:rPr lang="ru-RU" sz="2000" b="1" dirty="0" err="1" smtClean="0">
                <a:solidFill>
                  <a:schemeClr val="bg1"/>
                </a:solidFill>
              </a:rPr>
              <a:t>розпачі</a:t>
            </a:r>
            <a:r>
              <a:rPr lang="ru-RU" sz="2000" b="1" dirty="0" smtClean="0">
                <a:solidFill>
                  <a:schemeClr val="bg1"/>
                </a:solidFill>
              </a:rPr>
              <a:t>! Голодна!.. </a:t>
            </a:r>
            <a:r>
              <a:rPr lang="ru-RU" sz="2000" b="1" dirty="0" err="1" smtClean="0">
                <a:solidFill>
                  <a:schemeClr val="bg1"/>
                </a:solidFill>
              </a:rPr>
              <a:t>Безвихідна</a:t>
            </a:r>
            <a:r>
              <a:rPr lang="ru-RU" sz="2000" b="1" dirty="0" smtClean="0">
                <a:solidFill>
                  <a:schemeClr val="bg1"/>
                </a:solidFill>
              </a:rPr>
              <a:t>!.." </a:t>
            </a:r>
            <a:endParaRPr lang="ru-RU" sz="2000" b="1" dirty="0">
              <a:solidFill>
                <a:schemeClr val="bg1"/>
              </a:solidFill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2786050" y="785794"/>
            <a:ext cx="314327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400" b="1" dirty="0" smtClean="0">
                <a:solidFill>
                  <a:schemeClr val="bg1"/>
                </a:solidFill>
              </a:rPr>
              <a:t>«</a:t>
            </a:r>
            <a:r>
              <a:rPr lang="ru-RU" sz="2400" b="1" dirty="0" err="1" smtClean="0">
                <a:solidFill>
                  <a:schemeClr val="bg1"/>
                </a:solidFill>
              </a:rPr>
              <a:t>Ліпше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вмирати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біжучи</a:t>
            </a:r>
            <a:r>
              <a:rPr lang="ru-RU" sz="2400" b="1" dirty="0" smtClean="0">
                <a:solidFill>
                  <a:schemeClr val="bg1"/>
                </a:solidFill>
              </a:rPr>
              <a:t>, </a:t>
            </a:r>
            <a:r>
              <a:rPr lang="ru-RU" sz="2400" b="1" dirty="0" err="1" smtClean="0">
                <a:solidFill>
                  <a:schemeClr val="bg1"/>
                </a:solidFill>
              </a:rPr>
              <a:t>ніж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жити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гниючи</a:t>
            </a:r>
            <a:r>
              <a:rPr lang="ru-RU" sz="2400" b="1" dirty="0" smtClean="0">
                <a:solidFill>
                  <a:schemeClr val="bg1"/>
                </a:solidFill>
              </a:rPr>
              <a:t>. Жить! </a:t>
            </a:r>
            <a:r>
              <a:rPr lang="ru-RU" sz="2400" b="1" dirty="0" err="1" smtClean="0">
                <a:solidFill>
                  <a:schemeClr val="bg1"/>
                </a:solidFill>
              </a:rPr>
              <a:t>Відплатить</a:t>
            </a:r>
            <a:r>
              <a:rPr lang="ru-RU" sz="2400" b="1" dirty="0" smtClean="0">
                <a:solidFill>
                  <a:schemeClr val="bg1"/>
                </a:solidFill>
              </a:rPr>
              <a:t>!!. ...</a:t>
            </a:r>
            <a:r>
              <a:rPr lang="ru-RU" sz="2400" b="1" dirty="0" err="1" smtClean="0">
                <a:solidFill>
                  <a:schemeClr val="bg1"/>
                </a:solidFill>
              </a:rPr>
              <a:t>Або</a:t>
            </a:r>
            <a:r>
              <a:rPr lang="ru-RU" sz="2400" b="1" dirty="0" smtClean="0">
                <a:solidFill>
                  <a:schemeClr val="bg1"/>
                </a:solidFill>
              </a:rPr>
              <a:t> </a:t>
            </a:r>
            <a:r>
              <a:rPr lang="ru-RU" sz="2400" b="1" dirty="0" err="1" smtClean="0">
                <a:solidFill>
                  <a:schemeClr val="bg1"/>
                </a:solidFill>
              </a:rPr>
              <a:t>вмерти</a:t>
            </a:r>
            <a:r>
              <a:rPr lang="ru-RU" sz="2400" b="1" dirty="0" smtClean="0">
                <a:solidFill>
                  <a:schemeClr val="bg1"/>
                </a:solidFill>
              </a:rPr>
              <a:t>.»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357166"/>
            <a:ext cx="2071702" cy="3107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428604"/>
            <a:ext cx="2881333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72132" y="3857628"/>
            <a:ext cx="3297033" cy="2545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428604"/>
            <a:ext cx="3297035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Прямоугольник 2"/>
          <p:cNvSpPr/>
          <p:nvPr/>
        </p:nvSpPr>
        <p:spPr>
          <a:xfrm>
            <a:off x="357158" y="357166"/>
            <a:ext cx="507209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b="1" dirty="0" smtClean="0">
                <a:solidFill>
                  <a:schemeClr val="bg1"/>
                </a:solidFill>
              </a:rPr>
              <a:t>«</a:t>
            </a:r>
            <a:r>
              <a:rPr lang="ru-RU" b="1" dirty="0" err="1" smtClean="0">
                <a:solidFill>
                  <a:schemeClr val="bg1"/>
                </a:solidFill>
              </a:rPr>
              <a:t>Видряпавшись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нарешті</a:t>
            </a:r>
            <a:r>
              <a:rPr lang="ru-RU" b="1" dirty="0" smtClean="0">
                <a:solidFill>
                  <a:schemeClr val="bg1"/>
                </a:solidFill>
              </a:rPr>
              <a:t> на гору, </a:t>
            </a:r>
            <a:r>
              <a:rPr lang="ru-RU" b="1" dirty="0" err="1" smtClean="0">
                <a:solidFill>
                  <a:schemeClr val="bg1"/>
                </a:solidFill>
              </a:rPr>
              <a:t>похитуючись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важко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дихаючи</a:t>
            </a:r>
            <a:r>
              <a:rPr lang="ru-RU" b="1" dirty="0" smtClean="0">
                <a:solidFill>
                  <a:schemeClr val="bg1"/>
                </a:solidFill>
              </a:rPr>
              <a:t>, стежкою </a:t>
            </a:r>
            <a:r>
              <a:rPr lang="ru-RU" b="1" dirty="0" err="1" smtClean="0">
                <a:solidFill>
                  <a:schemeClr val="bg1"/>
                </a:solidFill>
              </a:rPr>
              <a:t>йшла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двонога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істота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dirty="0" err="1" smtClean="0">
                <a:solidFill>
                  <a:schemeClr val="bg1"/>
                </a:solidFill>
              </a:rPr>
              <a:t>Обірвана</a:t>
            </a:r>
            <a:r>
              <a:rPr lang="ru-RU" b="1" dirty="0" smtClean="0">
                <a:solidFill>
                  <a:schemeClr val="bg1"/>
                </a:solidFill>
              </a:rPr>
              <a:t>. Худа, як </a:t>
            </a:r>
            <a:r>
              <a:rPr lang="ru-RU" b="1" dirty="0" err="1" smtClean="0">
                <a:solidFill>
                  <a:schemeClr val="bg1"/>
                </a:solidFill>
              </a:rPr>
              <a:t>кістяк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dirty="0" err="1" smtClean="0">
                <a:solidFill>
                  <a:schemeClr val="bg1"/>
                </a:solidFill>
              </a:rPr>
              <a:t>Волосаті</a:t>
            </a:r>
            <a:r>
              <a:rPr lang="ru-RU" b="1" dirty="0" smtClean="0">
                <a:solidFill>
                  <a:schemeClr val="bg1"/>
                </a:solidFill>
              </a:rPr>
              <a:t> груди </a:t>
            </a:r>
            <a:r>
              <a:rPr lang="ru-RU" b="1" dirty="0" err="1" smtClean="0">
                <a:solidFill>
                  <a:schemeClr val="bg1"/>
                </a:solidFill>
              </a:rPr>
              <a:t>їй</a:t>
            </a:r>
            <a:r>
              <a:rPr lang="ru-RU" b="1" dirty="0" smtClean="0">
                <a:solidFill>
                  <a:schemeClr val="bg1"/>
                </a:solidFill>
              </a:rPr>
              <a:t> ходили ходором над сухими ребрами, </a:t>
            </a:r>
            <a:r>
              <a:rPr lang="ru-RU" b="1" dirty="0" err="1" smtClean="0">
                <a:solidFill>
                  <a:schemeClr val="bg1"/>
                </a:solidFill>
              </a:rPr>
              <a:t>що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вилазили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лахміття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dirty="0" err="1" smtClean="0">
                <a:solidFill>
                  <a:schemeClr val="bg1"/>
                </a:solidFill>
              </a:rPr>
              <a:t>Дійшовши</a:t>
            </a:r>
            <a:r>
              <a:rPr lang="ru-RU" b="1" dirty="0" smtClean="0">
                <a:solidFill>
                  <a:schemeClr val="bg1"/>
                </a:solidFill>
              </a:rPr>
              <a:t> до </a:t>
            </a:r>
            <a:r>
              <a:rPr lang="ru-RU" b="1" dirty="0" err="1" smtClean="0">
                <a:solidFill>
                  <a:schemeClr val="bg1"/>
                </a:solidFill>
              </a:rPr>
              <a:t>поваленої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кедрини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гість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важко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опустився</a:t>
            </a:r>
            <a:r>
              <a:rPr lang="ru-RU" b="1" dirty="0" smtClean="0">
                <a:solidFill>
                  <a:schemeClr val="bg1"/>
                </a:solidFill>
              </a:rPr>
              <a:t> на </a:t>
            </a:r>
            <a:r>
              <a:rPr lang="ru-RU" b="1" dirty="0" err="1" smtClean="0">
                <a:solidFill>
                  <a:schemeClr val="bg1"/>
                </a:solidFill>
              </a:rPr>
              <a:t>неї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обперся</a:t>
            </a:r>
            <a:r>
              <a:rPr lang="ru-RU" b="1" dirty="0" smtClean="0">
                <a:solidFill>
                  <a:schemeClr val="bg1"/>
                </a:solidFill>
              </a:rPr>
              <a:t> спиною об </a:t>
            </a:r>
            <a:r>
              <a:rPr lang="ru-RU" b="1" dirty="0" err="1" smtClean="0">
                <a:solidFill>
                  <a:schemeClr val="bg1"/>
                </a:solidFill>
              </a:rPr>
              <a:t>корінь</a:t>
            </a:r>
            <a:r>
              <a:rPr lang="ru-RU" b="1" dirty="0" smtClean="0">
                <a:solidFill>
                  <a:schemeClr val="bg1"/>
                </a:solidFill>
              </a:rPr>
              <a:t>, закинув голову </a:t>
            </a:r>
            <a:r>
              <a:rPr lang="ru-RU" b="1" dirty="0" err="1" smtClean="0">
                <a:solidFill>
                  <a:schemeClr val="bg1"/>
                </a:solidFill>
              </a:rPr>
              <a:t>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заплющив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очі</a:t>
            </a:r>
            <a:r>
              <a:rPr lang="ru-RU" b="1" dirty="0" smtClean="0">
                <a:solidFill>
                  <a:schemeClr val="bg1"/>
                </a:solidFill>
              </a:rPr>
              <a:t>. Помалу обтер рукою </a:t>
            </a:r>
            <a:r>
              <a:rPr lang="ru-RU" b="1" dirty="0" err="1" smtClean="0">
                <a:solidFill>
                  <a:schemeClr val="bg1"/>
                </a:solidFill>
              </a:rPr>
              <a:t>піт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dirty="0" err="1" smtClean="0">
                <a:solidFill>
                  <a:schemeClr val="bg1"/>
                </a:solidFill>
              </a:rPr>
              <a:t>Він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зовсім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молодий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зовсім-зовсім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збезсилілий</a:t>
            </a:r>
            <a:r>
              <a:rPr lang="ru-RU" b="1" dirty="0" smtClean="0">
                <a:solidFill>
                  <a:schemeClr val="bg1"/>
                </a:solidFill>
              </a:rPr>
              <a:t>.</a:t>
            </a:r>
            <a:endParaRPr lang="ru-RU" b="1" dirty="0">
              <a:solidFill>
                <a:schemeClr val="bg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2714612" y="3500438"/>
            <a:ext cx="614366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 err="1" smtClean="0">
                <a:solidFill>
                  <a:schemeClr val="bg1"/>
                </a:solidFill>
              </a:rPr>
              <a:t>Його</a:t>
            </a:r>
            <a:r>
              <a:rPr lang="ru-RU" sz="2000" b="1" dirty="0" smtClean="0">
                <a:solidFill>
                  <a:schemeClr val="bg1"/>
                </a:solidFill>
              </a:rPr>
              <a:t> гнала вперед </a:t>
            </a:r>
            <a:r>
              <a:rPr lang="ru-RU" sz="2000" b="1" dirty="0" err="1" smtClean="0">
                <a:solidFill>
                  <a:schemeClr val="bg1"/>
                </a:solidFill>
              </a:rPr>
              <a:t>надзвичайна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впертість</a:t>
            </a:r>
            <a:r>
              <a:rPr lang="ru-RU" sz="2000" b="1" dirty="0" smtClean="0">
                <a:solidFill>
                  <a:schemeClr val="bg1"/>
                </a:solidFill>
              </a:rPr>
              <a:t>, сто </a:t>
            </a:r>
            <a:r>
              <a:rPr lang="ru-RU" sz="2000" b="1" dirty="0" err="1" smtClean="0">
                <a:solidFill>
                  <a:schemeClr val="bg1"/>
                </a:solidFill>
              </a:rPr>
              <a:t>разів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випробувана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загартована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мужність</a:t>
            </a:r>
            <a:r>
              <a:rPr lang="ru-RU" sz="2000" b="1" dirty="0" smtClean="0">
                <a:solidFill>
                  <a:schemeClr val="bg1"/>
                </a:solidFill>
              </a:rPr>
              <a:t>. Вперед, </a:t>
            </a:r>
            <a:r>
              <a:rPr lang="ru-RU" sz="2000" b="1" dirty="0" err="1" smtClean="0">
                <a:solidFill>
                  <a:schemeClr val="bg1"/>
                </a:solidFill>
              </a:rPr>
              <a:t>наперекір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всьому</a:t>
            </a:r>
            <a:r>
              <a:rPr lang="ru-RU" sz="2000" b="1" dirty="0" smtClean="0">
                <a:solidFill>
                  <a:schemeClr val="bg1"/>
                </a:solidFill>
              </a:rPr>
              <a:t>! А </a:t>
            </a:r>
            <a:r>
              <a:rPr lang="ru-RU" sz="2000" b="1" dirty="0" err="1" smtClean="0">
                <a:solidFill>
                  <a:schemeClr val="bg1"/>
                </a:solidFill>
              </a:rPr>
              <a:t>спокійний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його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розум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констатував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що</a:t>
            </a:r>
            <a:r>
              <a:rPr lang="ru-RU" sz="2000" b="1" dirty="0" smtClean="0">
                <a:solidFill>
                  <a:schemeClr val="bg1"/>
                </a:solidFill>
              </a:rPr>
              <a:t> все ж таки </a:t>
            </a:r>
            <a:r>
              <a:rPr lang="ru-RU" sz="2000" b="1" dirty="0" err="1" smtClean="0">
                <a:solidFill>
                  <a:schemeClr val="bg1"/>
                </a:solidFill>
              </a:rPr>
              <a:t>він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гине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йде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тонюсінькою</a:t>
            </a:r>
            <a:r>
              <a:rPr lang="ru-RU" sz="2000" b="1" dirty="0" smtClean="0">
                <a:solidFill>
                  <a:schemeClr val="bg1"/>
                </a:solidFill>
              </a:rPr>
              <a:t> гривкою, як </a:t>
            </a:r>
            <a:r>
              <a:rPr lang="ru-RU" sz="2000" b="1" dirty="0" err="1" smtClean="0">
                <a:solidFill>
                  <a:schemeClr val="bg1"/>
                </a:solidFill>
              </a:rPr>
              <a:t>лезом</a:t>
            </a:r>
            <a:r>
              <a:rPr lang="ru-RU" sz="2000" b="1" dirty="0" smtClean="0">
                <a:solidFill>
                  <a:schemeClr val="bg1"/>
                </a:solidFill>
              </a:rPr>
              <a:t> меча, межи </a:t>
            </a:r>
            <a:r>
              <a:rPr lang="ru-RU" sz="2000" b="1" dirty="0" err="1" smtClean="0">
                <a:solidFill>
                  <a:schemeClr val="bg1"/>
                </a:solidFill>
              </a:rPr>
              <a:t>життям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небуттям</a:t>
            </a:r>
            <a:r>
              <a:rPr lang="ru-RU" sz="2000" b="1" dirty="0" smtClean="0">
                <a:solidFill>
                  <a:schemeClr val="bg1"/>
                </a:solidFill>
              </a:rPr>
              <a:t>. Один подув - </a:t>
            </a:r>
            <a:r>
              <a:rPr lang="ru-RU" sz="2000" b="1" dirty="0" err="1" smtClean="0">
                <a:solidFill>
                  <a:schemeClr val="bg1"/>
                </a:solidFill>
              </a:rPr>
              <a:t>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він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звалиться</a:t>
            </a:r>
            <a:r>
              <a:rPr lang="ru-RU" sz="2000" b="1" dirty="0" smtClean="0">
                <a:solidFill>
                  <a:schemeClr val="bg1"/>
                </a:solidFill>
              </a:rPr>
              <a:t> в </a:t>
            </a:r>
            <a:r>
              <a:rPr lang="ru-RU" sz="2000" b="1" dirty="0" err="1" smtClean="0">
                <a:solidFill>
                  <a:schemeClr val="bg1"/>
                </a:solidFill>
              </a:rPr>
              <a:t>чорну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безодню</a:t>
            </a:r>
            <a:r>
              <a:rPr lang="ru-RU" sz="2000" b="1" dirty="0" smtClean="0">
                <a:solidFill>
                  <a:schemeClr val="bg1"/>
                </a:solidFill>
              </a:rPr>
              <a:t>. </a:t>
            </a:r>
            <a:r>
              <a:rPr lang="ru-RU" sz="2000" b="1" dirty="0" err="1" smtClean="0">
                <a:solidFill>
                  <a:schemeClr val="bg1"/>
                </a:solidFill>
              </a:rPr>
              <a:t>Ні</a:t>
            </a:r>
            <a:r>
              <a:rPr lang="ru-RU" sz="2000" b="1" dirty="0" smtClean="0">
                <a:solidFill>
                  <a:schemeClr val="bg1"/>
                </a:solidFill>
              </a:rPr>
              <a:t>!!! </a:t>
            </a:r>
            <a:r>
              <a:rPr lang="ru-RU" sz="2000" b="1" dirty="0" err="1" smtClean="0">
                <a:solidFill>
                  <a:schemeClr val="bg1"/>
                </a:solidFill>
              </a:rPr>
              <a:t>Щось</a:t>
            </a:r>
            <a:r>
              <a:rPr lang="ru-RU" sz="2000" b="1" dirty="0" smtClean="0">
                <a:solidFill>
                  <a:schemeClr val="bg1"/>
                </a:solidFill>
              </a:rPr>
              <a:t> у </a:t>
            </a:r>
            <a:r>
              <a:rPr lang="ru-RU" sz="2000" b="1" dirty="0" err="1" smtClean="0">
                <a:solidFill>
                  <a:schemeClr val="bg1"/>
                </a:solidFill>
              </a:rPr>
              <a:t>ньому</a:t>
            </a:r>
            <a:r>
              <a:rPr lang="ru-RU" sz="2000" b="1" dirty="0" smtClean="0">
                <a:solidFill>
                  <a:schemeClr val="bg1"/>
                </a:solidFill>
              </a:rPr>
              <a:t> люто </a:t>
            </a:r>
            <a:r>
              <a:rPr lang="ru-RU" sz="2000" b="1" dirty="0" err="1" smtClean="0">
                <a:solidFill>
                  <a:schemeClr val="bg1"/>
                </a:solidFill>
              </a:rPr>
              <a:t>поривалося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з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самої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глибини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підкочувалось</a:t>
            </a:r>
            <a:r>
              <a:rPr lang="ru-RU" sz="2000" b="1" dirty="0" smtClean="0">
                <a:solidFill>
                  <a:schemeClr val="bg1"/>
                </a:solidFill>
              </a:rPr>
              <a:t> до горла клубком.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571876"/>
            <a:ext cx="2286016" cy="2709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Стрелка вправо 6"/>
          <p:cNvSpPr/>
          <p:nvPr/>
        </p:nvSpPr>
        <p:spPr>
          <a:xfrm rot="10800000">
            <a:off x="6516216" y="500042"/>
            <a:ext cx="2169018" cy="857256"/>
          </a:xfrm>
          <a:prstGeom prst="rightArrow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Прямоугольник 1"/>
          <p:cNvSpPr/>
          <p:nvPr/>
        </p:nvSpPr>
        <p:spPr>
          <a:xfrm>
            <a:off x="357158" y="500042"/>
            <a:ext cx="644709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 smtClean="0">
                <a:solidFill>
                  <a:schemeClr val="bg1"/>
                </a:solidFill>
              </a:rPr>
              <a:t>«…</a:t>
            </a:r>
            <a:r>
              <a:rPr lang="ru-RU" sz="2000" b="1" dirty="0" err="1" smtClean="0">
                <a:solidFill>
                  <a:schemeClr val="bg1"/>
                </a:solidFill>
              </a:rPr>
              <a:t>мав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голіафську</a:t>
            </a:r>
            <a:r>
              <a:rPr lang="ru-RU" sz="2000" b="1" dirty="0" smtClean="0">
                <a:solidFill>
                  <a:schemeClr val="bg1"/>
                </a:solidFill>
              </a:rPr>
              <a:t> силу, </a:t>
            </a:r>
            <a:r>
              <a:rPr lang="ru-RU" sz="2000" b="1" dirty="0" err="1" smtClean="0">
                <a:solidFill>
                  <a:schemeClr val="bg1"/>
                </a:solidFill>
              </a:rPr>
              <a:t>навіть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підпливлий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кров'ю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навіть</a:t>
            </a:r>
            <a:r>
              <a:rPr lang="ru-RU" sz="2000" b="1" dirty="0" smtClean="0">
                <a:solidFill>
                  <a:schemeClr val="bg1"/>
                </a:solidFill>
              </a:rPr>
              <a:t> в </a:t>
            </a:r>
            <a:r>
              <a:rPr lang="ru-RU" sz="2000" b="1" dirty="0" err="1" smtClean="0">
                <a:solidFill>
                  <a:schemeClr val="bg1"/>
                </a:solidFill>
              </a:rPr>
              <a:t>рядні</a:t>
            </a:r>
            <a:r>
              <a:rPr lang="ru-RU" sz="2000" b="1" dirty="0" smtClean="0">
                <a:solidFill>
                  <a:schemeClr val="bg1"/>
                </a:solidFill>
              </a:rPr>
              <a:t> ношений. Перше вони могли </a:t>
            </a:r>
            <a:r>
              <a:rPr lang="ru-RU" sz="2000" b="1" dirty="0" err="1" smtClean="0">
                <a:solidFill>
                  <a:schemeClr val="bg1"/>
                </a:solidFill>
              </a:rPr>
              <a:t>повалити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його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лише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вчотирьох</a:t>
            </a:r>
            <a:r>
              <a:rPr lang="ru-RU" sz="2000" b="1" dirty="0" smtClean="0">
                <a:solidFill>
                  <a:schemeClr val="bg1"/>
                </a:solidFill>
              </a:rPr>
              <a:t>».</a:t>
            </a:r>
            <a:endParaRPr lang="ru-RU" sz="2000" b="1" dirty="0">
              <a:solidFill>
                <a:schemeClr val="bg1"/>
              </a:solidFill>
            </a:endParaRPr>
          </a:p>
        </p:txBody>
      </p:sp>
      <p:sp>
        <p:nvSpPr>
          <p:cNvPr id="6" name="Стрелка вправо 5"/>
          <p:cNvSpPr/>
          <p:nvPr/>
        </p:nvSpPr>
        <p:spPr>
          <a:xfrm>
            <a:off x="285720" y="2285992"/>
            <a:ext cx="1428760" cy="785818"/>
          </a:xfrm>
          <a:prstGeom prst="rightArrow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1353926" y="1555516"/>
            <a:ext cx="74546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 smtClean="0">
                <a:solidFill>
                  <a:schemeClr val="bg1"/>
                </a:solidFill>
              </a:rPr>
              <a:t>«</a:t>
            </a:r>
            <a:r>
              <a:rPr lang="ru-RU" sz="2000" b="1" dirty="0" err="1" smtClean="0">
                <a:solidFill>
                  <a:schemeClr val="bg1"/>
                </a:solidFill>
              </a:rPr>
              <a:t>Його</a:t>
            </a:r>
            <a:r>
              <a:rPr lang="ru-RU" sz="2000" b="1" dirty="0" smtClean="0">
                <a:solidFill>
                  <a:schemeClr val="bg1"/>
                </a:solidFill>
              </a:rPr>
              <a:t> попутчики в «</a:t>
            </a:r>
            <a:r>
              <a:rPr lang="ru-RU" sz="2000" b="1" dirty="0" err="1" smtClean="0">
                <a:solidFill>
                  <a:schemeClr val="bg1"/>
                </a:solidFill>
              </a:rPr>
              <a:t>ешелоні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смерті</a:t>
            </a:r>
            <a:r>
              <a:rPr lang="ru-RU" sz="2000" b="1" dirty="0" smtClean="0">
                <a:solidFill>
                  <a:schemeClr val="bg1"/>
                </a:solidFill>
              </a:rPr>
              <a:t>» </a:t>
            </a:r>
            <a:r>
              <a:rPr lang="ru-RU" sz="2000" b="1" dirty="0" err="1" smtClean="0">
                <a:solidFill>
                  <a:schemeClr val="bg1"/>
                </a:solidFill>
              </a:rPr>
              <a:t>будуть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пам’ятати</a:t>
            </a:r>
            <a:r>
              <a:rPr lang="ru-RU" sz="2000" b="1" dirty="0" smtClean="0">
                <a:solidFill>
                  <a:schemeClr val="bg1"/>
                </a:solidFill>
              </a:rPr>
              <a:t> про </a:t>
            </a:r>
            <a:r>
              <a:rPr lang="ru-RU" sz="2000" b="1" dirty="0" err="1" smtClean="0">
                <a:solidFill>
                  <a:schemeClr val="bg1"/>
                </a:solidFill>
              </a:rPr>
              <a:t>нього</a:t>
            </a:r>
            <a:r>
              <a:rPr lang="ru-RU" sz="2000" b="1" dirty="0" smtClean="0">
                <a:solidFill>
                  <a:schemeClr val="bg1"/>
                </a:solidFill>
              </a:rPr>
              <a:t>, як «про того "</a:t>
            </a:r>
            <a:r>
              <a:rPr lang="ru-RU" sz="2000" b="1" dirty="0" err="1" smtClean="0">
                <a:solidFill>
                  <a:schemeClr val="bg1"/>
                </a:solidFill>
              </a:rPr>
              <a:t>диявола</a:t>
            </a:r>
            <a:r>
              <a:rPr lang="ru-RU" sz="2000" b="1" dirty="0" smtClean="0">
                <a:solidFill>
                  <a:schemeClr val="bg1"/>
                </a:solidFill>
              </a:rPr>
              <a:t>", про того юнака, на </a:t>
            </a:r>
            <a:r>
              <a:rPr lang="ru-RU" sz="2000" b="1" dirty="0" err="1" smtClean="0">
                <a:solidFill>
                  <a:schemeClr val="bg1"/>
                </a:solidFill>
              </a:rPr>
              <a:t>двадцять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п'ять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літ</a:t>
            </a:r>
            <a:r>
              <a:rPr lang="ru-RU" sz="2000" b="1" dirty="0" smtClean="0">
                <a:solidFill>
                  <a:schemeClr val="bg1"/>
                </a:solidFill>
              </a:rPr>
              <a:t> каторги </a:t>
            </a:r>
            <a:r>
              <a:rPr lang="ru-RU" sz="2000" b="1" dirty="0" err="1" smtClean="0">
                <a:solidFill>
                  <a:schemeClr val="bg1"/>
                </a:solidFill>
              </a:rPr>
              <a:t>приреченого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що</a:t>
            </a:r>
            <a:r>
              <a:rPr lang="ru-RU" sz="2000" b="1" dirty="0" smtClean="0">
                <a:solidFill>
                  <a:schemeClr val="bg1"/>
                </a:solidFill>
              </a:rPr>
              <a:t> переступив "трибунал" </a:t>
            </a:r>
            <a:r>
              <a:rPr lang="ru-RU" sz="2000" b="1" dirty="0" err="1" smtClean="0">
                <a:solidFill>
                  <a:schemeClr val="bg1"/>
                </a:solidFill>
              </a:rPr>
              <a:t>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вистрибнув</a:t>
            </a:r>
            <a:r>
              <a:rPr lang="ru-RU" sz="2000" b="1" dirty="0" smtClean="0">
                <a:solidFill>
                  <a:schemeClr val="bg1"/>
                </a:solidFill>
              </a:rPr>
              <a:t> у смерть </a:t>
            </a:r>
            <a:r>
              <a:rPr lang="ru-RU" sz="2000" b="1" dirty="0" err="1" smtClean="0">
                <a:solidFill>
                  <a:schemeClr val="bg1"/>
                </a:solidFill>
              </a:rPr>
              <a:t>зі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скаженого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поїзда</a:t>
            </a:r>
            <a:r>
              <a:rPr lang="ru-RU" sz="2000" b="1" dirty="0" smtClean="0">
                <a:solidFill>
                  <a:schemeClr val="bg1"/>
                </a:solidFill>
              </a:rPr>
              <a:t>», «того, </a:t>
            </a:r>
            <a:r>
              <a:rPr lang="ru-RU" sz="2000" b="1" dirty="0" err="1" smtClean="0">
                <a:solidFill>
                  <a:schemeClr val="bg1"/>
                </a:solidFill>
              </a:rPr>
              <a:t>хто</a:t>
            </a:r>
            <a:r>
              <a:rPr lang="ru-RU" sz="2000" b="1" dirty="0" smtClean="0">
                <a:solidFill>
                  <a:schemeClr val="bg1"/>
                </a:solidFill>
              </a:rPr>
              <a:t> не </a:t>
            </a:r>
            <a:r>
              <a:rPr lang="ru-RU" sz="2000" b="1" dirty="0" err="1" smtClean="0">
                <a:solidFill>
                  <a:schemeClr val="bg1"/>
                </a:solidFill>
              </a:rPr>
              <a:t>здався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хто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лишився</a:t>
            </a:r>
            <a:r>
              <a:rPr lang="ru-RU" sz="2000" b="1" dirty="0" smtClean="0">
                <a:solidFill>
                  <a:schemeClr val="bg1"/>
                </a:solidFill>
              </a:rPr>
              <a:t> таки там. Образ, як символ </a:t>
            </a:r>
            <a:r>
              <a:rPr lang="ru-RU" sz="2000" b="1" dirty="0" err="1" smtClean="0">
                <a:solidFill>
                  <a:schemeClr val="bg1"/>
                </a:solidFill>
              </a:rPr>
              <a:t>непокірної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гордої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молодості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символ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тієї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волелюбної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сплюндрованої</a:t>
            </a:r>
            <a:r>
              <a:rPr lang="ru-RU" sz="2000" b="1" dirty="0" smtClean="0">
                <a:solidFill>
                  <a:schemeClr val="bg1"/>
                </a:solidFill>
              </a:rPr>
              <a:t> за те </a:t>
            </a:r>
            <a:r>
              <a:rPr lang="ru-RU" sz="2000" b="1" dirty="0" err="1" smtClean="0">
                <a:solidFill>
                  <a:schemeClr val="bg1"/>
                </a:solidFill>
              </a:rPr>
              <a:t>Вітчизни</a:t>
            </a:r>
            <a:r>
              <a:rPr lang="ru-RU" sz="2000" b="1" dirty="0" smtClean="0">
                <a:solidFill>
                  <a:schemeClr val="bg1"/>
                </a:solidFill>
              </a:rPr>
              <a:t>...»</a:t>
            </a:r>
            <a:endParaRPr lang="ru-RU" sz="2000" b="1" dirty="0">
              <a:solidFill>
                <a:schemeClr val="bg1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235966" y="3838299"/>
            <a:ext cx="857256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b="1" dirty="0" smtClean="0">
                <a:solidFill>
                  <a:schemeClr val="bg1"/>
                </a:solidFill>
              </a:rPr>
              <a:t>«Дивиться </a:t>
            </a:r>
            <a:r>
              <a:rPr lang="ru-RU" b="1" dirty="0" err="1" smtClean="0">
                <a:solidFill>
                  <a:schemeClr val="bg1"/>
                </a:solidFill>
              </a:rPr>
              <a:t>виряченими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очима</a:t>
            </a:r>
            <a:r>
              <a:rPr lang="ru-RU" b="1" dirty="0" smtClean="0">
                <a:solidFill>
                  <a:schemeClr val="bg1"/>
                </a:solidFill>
              </a:rPr>
              <a:t> - </a:t>
            </a:r>
            <a:r>
              <a:rPr lang="ru-RU" b="1" dirty="0" err="1" smtClean="0">
                <a:solidFill>
                  <a:schemeClr val="bg1"/>
                </a:solidFill>
              </a:rPr>
              <a:t>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тільки</a:t>
            </a:r>
            <a:r>
              <a:rPr lang="ru-RU" b="1" dirty="0" smtClean="0">
                <a:solidFill>
                  <a:schemeClr val="bg1"/>
                </a:solidFill>
              </a:rPr>
              <a:t>. Як </a:t>
            </a:r>
            <a:r>
              <a:rPr lang="ru-RU" b="1" dirty="0" err="1" smtClean="0">
                <a:solidFill>
                  <a:schemeClr val="bg1"/>
                </a:solidFill>
              </a:rPr>
              <a:t>каменюка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dirty="0" err="1" smtClean="0">
                <a:solidFill>
                  <a:schemeClr val="bg1"/>
                </a:solidFill>
              </a:rPr>
              <a:t>Спершу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зухвало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скажено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відбивався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вибухав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прокльонами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й</a:t>
            </a:r>
            <a:r>
              <a:rPr lang="ru-RU" b="1" dirty="0" smtClean="0">
                <a:solidFill>
                  <a:schemeClr val="bg1"/>
                </a:solidFill>
              </a:rPr>
              <a:t> сарказмом, </a:t>
            </a:r>
            <a:r>
              <a:rPr lang="ru-RU" b="1" dirty="0" err="1" smtClean="0">
                <a:solidFill>
                  <a:schemeClr val="bg1"/>
                </a:solidFill>
              </a:rPr>
              <a:t>плював</a:t>
            </a:r>
            <a:r>
              <a:rPr lang="ru-RU" b="1" dirty="0" smtClean="0">
                <a:solidFill>
                  <a:schemeClr val="bg1"/>
                </a:solidFill>
              </a:rPr>
              <a:t> в </a:t>
            </a:r>
            <a:r>
              <a:rPr lang="ru-RU" b="1" dirty="0" err="1" smtClean="0">
                <a:solidFill>
                  <a:schemeClr val="bg1"/>
                </a:solidFill>
              </a:rPr>
              <a:t>обличчя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йому</a:t>
            </a:r>
            <a:r>
              <a:rPr lang="ru-RU" b="1" dirty="0" smtClean="0">
                <a:solidFill>
                  <a:schemeClr val="bg1"/>
                </a:solidFill>
              </a:rPr>
              <a:t> - </a:t>
            </a:r>
            <a:r>
              <a:rPr lang="ru-RU" b="1" dirty="0" err="1" smtClean="0">
                <a:solidFill>
                  <a:schemeClr val="bg1"/>
                </a:solidFill>
              </a:rPr>
              <a:t>слідчому</a:t>
            </a:r>
            <a:r>
              <a:rPr lang="ru-RU" b="1" dirty="0" smtClean="0">
                <a:solidFill>
                  <a:schemeClr val="bg1"/>
                </a:solidFill>
              </a:rPr>
              <a:t>, а </a:t>
            </a:r>
            <a:r>
              <a:rPr lang="ru-RU" b="1" dirty="0" err="1" smtClean="0">
                <a:solidFill>
                  <a:schemeClr val="bg1"/>
                </a:solidFill>
              </a:rPr>
              <a:t>потім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лише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хекав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крізь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зуби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мовчав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розчавлений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але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завзятий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dirty="0" err="1" smtClean="0">
                <a:solidFill>
                  <a:schemeClr val="bg1"/>
                </a:solidFill>
              </a:rPr>
              <a:t>Мовчав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презирливо</a:t>
            </a:r>
            <a:r>
              <a:rPr lang="ru-RU" b="1" dirty="0" smtClean="0">
                <a:solidFill>
                  <a:schemeClr val="bg1"/>
                </a:solidFill>
              </a:rPr>
              <a:t>... </a:t>
            </a:r>
            <a:r>
              <a:rPr lang="ru-RU" b="1" dirty="0" err="1" smtClean="0">
                <a:solidFill>
                  <a:schemeClr val="bg1"/>
                </a:solidFill>
              </a:rPr>
              <a:t>Його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вже</a:t>
            </a:r>
            <a:r>
              <a:rPr lang="ru-RU" b="1" dirty="0" smtClean="0">
                <a:solidFill>
                  <a:schemeClr val="bg1"/>
                </a:solidFill>
              </a:rPr>
              <a:t> носили на </a:t>
            </a:r>
            <a:r>
              <a:rPr lang="ru-RU" b="1" dirty="0" err="1" smtClean="0">
                <a:solidFill>
                  <a:schemeClr val="bg1"/>
                </a:solidFill>
              </a:rPr>
              <a:t>рядні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бо</a:t>
            </a:r>
            <a:r>
              <a:rPr lang="ru-RU" b="1" dirty="0" smtClean="0">
                <a:solidFill>
                  <a:schemeClr val="bg1"/>
                </a:solidFill>
              </a:rPr>
              <a:t> негоден </a:t>
            </a:r>
            <a:r>
              <a:rPr lang="ru-RU" b="1" dirty="0" err="1" smtClean="0">
                <a:solidFill>
                  <a:schemeClr val="bg1"/>
                </a:solidFill>
              </a:rPr>
              <a:t>був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ходити</a:t>
            </a:r>
            <a:r>
              <a:rPr lang="ru-RU" b="1" dirty="0" smtClean="0">
                <a:solidFill>
                  <a:schemeClr val="bg1"/>
                </a:solidFill>
              </a:rPr>
              <a:t>... </a:t>
            </a:r>
            <a:r>
              <a:rPr lang="ru-RU" b="1" dirty="0" err="1" smtClean="0">
                <a:solidFill>
                  <a:schemeClr val="bg1"/>
                </a:solidFill>
              </a:rPr>
              <a:t>Він</a:t>
            </a:r>
            <a:r>
              <a:rPr lang="ru-RU" b="1" dirty="0" smtClean="0">
                <a:solidFill>
                  <a:schemeClr val="bg1"/>
                </a:solidFill>
              </a:rPr>
              <a:t> уже </a:t>
            </a:r>
            <a:r>
              <a:rPr lang="ru-RU" b="1" dirty="0" err="1" smtClean="0">
                <a:solidFill>
                  <a:schemeClr val="bg1"/>
                </a:solidFill>
              </a:rPr>
              <a:t>конав</a:t>
            </a:r>
            <a:r>
              <a:rPr lang="ru-RU" b="1" dirty="0" smtClean="0">
                <a:solidFill>
                  <a:schemeClr val="bg1"/>
                </a:solidFill>
              </a:rPr>
              <a:t> - </a:t>
            </a:r>
            <a:r>
              <a:rPr lang="ru-RU" b="1" dirty="0" err="1" smtClean="0">
                <a:solidFill>
                  <a:schemeClr val="bg1"/>
                </a:solidFill>
              </a:rPr>
              <a:t>але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ні</a:t>
            </a:r>
            <a:r>
              <a:rPr lang="ru-RU" b="1" dirty="0" smtClean="0">
                <a:solidFill>
                  <a:schemeClr val="bg1"/>
                </a:solidFill>
              </a:rPr>
              <a:t> пари </a:t>
            </a:r>
            <a:r>
              <a:rPr lang="ru-RU" b="1" dirty="0" err="1" smtClean="0">
                <a:solidFill>
                  <a:schemeClr val="bg1"/>
                </a:solidFill>
              </a:rPr>
              <a:t>з</a:t>
            </a:r>
            <a:r>
              <a:rPr lang="ru-RU" b="1" dirty="0" smtClean="0">
                <a:solidFill>
                  <a:schemeClr val="bg1"/>
                </a:solidFill>
              </a:rPr>
              <a:t> уст. А </a:t>
            </a:r>
            <a:r>
              <a:rPr lang="ru-RU" b="1" dirty="0" err="1" smtClean="0">
                <a:solidFill>
                  <a:schemeClr val="bg1"/>
                </a:solidFill>
              </a:rPr>
              <a:t>ті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очі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очі</a:t>
            </a:r>
            <a:r>
              <a:rPr lang="ru-RU" b="1" dirty="0" smtClean="0">
                <a:solidFill>
                  <a:schemeClr val="bg1"/>
                </a:solidFill>
              </a:rPr>
              <a:t>!.. З </a:t>
            </a:r>
            <a:r>
              <a:rPr lang="ru-RU" b="1" dirty="0" err="1" smtClean="0">
                <a:solidFill>
                  <a:schemeClr val="bg1"/>
                </a:solidFill>
              </a:rPr>
              <a:t>краплинами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крові</a:t>
            </a:r>
            <a:r>
              <a:rPr lang="ru-RU" b="1" dirty="0" smtClean="0">
                <a:solidFill>
                  <a:schemeClr val="bg1"/>
                </a:solidFill>
              </a:rPr>
              <a:t> на </a:t>
            </a:r>
            <a:r>
              <a:rPr lang="ru-RU" b="1" dirty="0" err="1" smtClean="0">
                <a:solidFill>
                  <a:schemeClr val="bg1"/>
                </a:solidFill>
              </a:rPr>
              <a:t>віях</a:t>
            </a:r>
            <a:r>
              <a:rPr lang="ru-RU" b="1" dirty="0" smtClean="0">
                <a:solidFill>
                  <a:schemeClr val="bg1"/>
                </a:solidFill>
              </a:rPr>
              <a:t>, вони </a:t>
            </a:r>
            <a:r>
              <a:rPr lang="ru-RU" b="1" dirty="0" err="1" smtClean="0">
                <a:solidFill>
                  <a:schemeClr val="bg1"/>
                </a:solidFill>
              </a:rPr>
              <a:t>горять</a:t>
            </a:r>
            <a:r>
              <a:rPr lang="ru-RU" b="1" dirty="0" smtClean="0">
                <a:solidFill>
                  <a:schemeClr val="bg1"/>
                </a:solidFill>
              </a:rPr>
              <a:t> на </a:t>
            </a:r>
            <a:r>
              <a:rPr lang="ru-RU" b="1" dirty="0" err="1" smtClean="0">
                <a:solidFill>
                  <a:schemeClr val="bg1"/>
                </a:solidFill>
              </a:rPr>
              <a:t>смертельно-блідому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обличчі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хворобливим</a:t>
            </a:r>
            <a:r>
              <a:rPr lang="ru-RU" b="1" dirty="0" smtClean="0">
                <a:solidFill>
                  <a:schemeClr val="bg1"/>
                </a:solidFill>
              </a:rPr>
              <a:t> вогнем </a:t>
            </a:r>
            <a:r>
              <a:rPr lang="ru-RU" b="1" dirty="0" err="1" smtClean="0">
                <a:solidFill>
                  <a:schemeClr val="bg1"/>
                </a:solidFill>
              </a:rPr>
              <a:t>невимовленої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безмежної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тваринячої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зненависті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дивляться</a:t>
            </a:r>
            <a:r>
              <a:rPr lang="ru-RU" b="1" dirty="0" smtClean="0">
                <a:solidFill>
                  <a:schemeClr val="bg1"/>
                </a:solidFill>
              </a:rPr>
              <a:t> просто в саму душу, </a:t>
            </a:r>
            <a:r>
              <a:rPr lang="ru-RU" b="1" dirty="0" err="1" smtClean="0">
                <a:solidFill>
                  <a:schemeClr val="bg1"/>
                </a:solidFill>
              </a:rPr>
              <a:t>пломеніють</a:t>
            </a:r>
            <a:r>
              <a:rPr lang="ru-RU" b="1" dirty="0" smtClean="0">
                <a:solidFill>
                  <a:schemeClr val="bg1"/>
                </a:solidFill>
              </a:rPr>
              <a:t> не </a:t>
            </a:r>
            <a:r>
              <a:rPr lang="ru-RU" b="1" dirty="0" err="1" smtClean="0">
                <a:solidFill>
                  <a:schemeClr val="bg1"/>
                </a:solidFill>
              </a:rPr>
              <a:t>кліпаючи</a:t>
            </a:r>
            <a:r>
              <a:rPr lang="ru-RU" b="1" dirty="0" smtClean="0">
                <a:solidFill>
                  <a:schemeClr val="bg1"/>
                </a:solidFill>
              </a:rPr>
              <a:t>... </a:t>
            </a:r>
            <a:r>
              <a:rPr lang="ru-RU" b="1" dirty="0" err="1" smtClean="0">
                <a:solidFill>
                  <a:schemeClr val="bg1"/>
                </a:solidFill>
              </a:rPr>
              <a:t>Розп'яли</a:t>
            </a:r>
            <a:r>
              <a:rPr lang="ru-RU" b="1" dirty="0" smtClean="0">
                <a:solidFill>
                  <a:schemeClr val="bg1"/>
                </a:solidFill>
              </a:rPr>
              <a:t> б! </a:t>
            </a:r>
            <a:r>
              <a:rPr lang="ru-RU" b="1" dirty="0" err="1" smtClean="0">
                <a:solidFill>
                  <a:schemeClr val="bg1"/>
                </a:solidFill>
              </a:rPr>
              <a:t>Роздерли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ії</a:t>
            </a:r>
            <a:r>
              <a:rPr lang="ru-RU" b="1" dirty="0" smtClean="0">
                <a:solidFill>
                  <a:schemeClr val="bg1"/>
                </a:solidFill>
              </a:rPr>
              <a:t> б!»</a:t>
            </a:r>
            <a:endParaRPr lang="ru-RU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3428992" y="357166"/>
            <a:ext cx="5357850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 smtClean="0">
                <a:solidFill>
                  <a:schemeClr val="bg1"/>
                </a:solidFill>
              </a:rPr>
              <a:t>Дивна вона, </a:t>
            </a:r>
            <a:r>
              <a:rPr lang="ru-RU" sz="2000" b="1" dirty="0" err="1" smtClean="0">
                <a:solidFill>
                  <a:schemeClr val="bg1"/>
                </a:solidFill>
              </a:rPr>
              <a:t>ця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дівчина</a:t>
            </a:r>
            <a:r>
              <a:rPr lang="ru-RU" sz="2000" b="1" dirty="0" smtClean="0">
                <a:solidFill>
                  <a:schemeClr val="bg1"/>
                </a:solidFill>
              </a:rPr>
              <a:t> Наталка. </a:t>
            </a:r>
            <a:r>
              <a:rPr lang="ru-RU" sz="2000" b="1" dirty="0" err="1" smtClean="0">
                <a:solidFill>
                  <a:schemeClr val="bg1"/>
                </a:solidFill>
              </a:rPr>
              <a:t>Григорій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чомусь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тепер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навіть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боявся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її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боявся</a:t>
            </a:r>
            <a:r>
              <a:rPr lang="ru-RU" sz="2000" b="1" dirty="0" smtClean="0">
                <a:solidFill>
                  <a:schemeClr val="bg1"/>
                </a:solidFill>
              </a:rPr>
              <a:t> при </a:t>
            </a:r>
            <a:r>
              <a:rPr lang="ru-RU" sz="2000" b="1" dirty="0" err="1" smtClean="0">
                <a:solidFill>
                  <a:schemeClr val="bg1"/>
                </a:solidFill>
              </a:rPr>
              <a:t>зустрічах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дивитися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їй</a:t>
            </a:r>
            <a:r>
              <a:rPr lang="ru-RU" sz="2000" b="1" dirty="0" smtClean="0">
                <a:solidFill>
                  <a:schemeClr val="bg1"/>
                </a:solidFill>
              </a:rPr>
              <a:t> в </a:t>
            </a:r>
            <a:r>
              <a:rPr lang="ru-RU" sz="2000" b="1" dirty="0" err="1" smtClean="0">
                <a:solidFill>
                  <a:schemeClr val="bg1"/>
                </a:solidFill>
              </a:rPr>
              <a:t>обличчя</a:t>
            </a:r>
            <a:r>
              <a:rPr lang="ru-RU" sz="2000" b="1" dirty="0" smtClean="0">
                <a:solidFill>
                  <a:schemeClr val="bg1"/>
                </a:solidFill>
              </a:rPr>
              <a:t>. Вона </a:t>
            </a:r>
            <a:r>
              <a:rPr lang="ru-RU" sz="2000" b="1" dirty="0" err="1" smtClean="0">
                <a:solidFill>
                  <a:schemeClr val="bg1"/>
                </a:solidFill>
              </a:rPr>
              <a:t>ніби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сердилася</a:t>
            </a:r>
            <a:r>
              <a:rPr lang="ru-RU" sz="2000" b="1" dirty="0" smtClean="0">
                <a:solidFill>
                  <a:schemeClr val="bg1"/>
                </a:solidFill>
              </a:rPr>
              <a:t>, коли </a:t>
            </a:r>
            <a:r>
              <a:rPr lang="ru-RU" sz="2000" b="1" dirty="0" err="1" smtClean="0">
                <a:solidFill>
                  <a:schemeClr val="bg1"/>
                </a:solidFill>
              </a:rPr>
              <a:t>він</a:t>
            </a:r>
            <a:r>
              <a:rPr lang="ru-RU" sz="2000" b="1" dirty="0" smtClean="0">
                <a:solidFill>
                  <a:schemeClr val="bg1"/>
                </a:solidFill>
              </a:rPr>
              <a:t> на </a:t>
            </a:r>
            <a:r>
              <a:rPr lang="ru-RU" sz="2000" b="1" dirty="0" err="1" smtClean="0">
                <a:solidFill>
                  <a:schemeClr val="bg1"/>
                </a:solidFill>
              </a:rPr>
              <a:t>неї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витріщав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очі</a:t>
            </a:r>
            <a:r>
              <a:rPr lang="ru-RU" sz="2000" b="1" dirty="0" smtClean="0">
                <a:solidFill>
                  <a:schemeClr val="bg1"/>
                </a:solidFill>
              </a:rPr>
              <a:t>. Не знав </a:t>
            </a:r>
            <a:r>
              <a:rPr lang="ru-RU" sz="2000" b="1" dirty="0" err="1" smtClean="0">
                <a:solidFill>
                  <a:schemeClr val="bg1"/>
                </a:solidFill>
              </a:rPr>
              <a:t>тепер</a:t>
            </a:r>
            <a:r>
              <a:rPr lang="ru-RU" sz="2000" b="1" dirty="0" smtClean="0">
                <a:solidFill>
                  <a:schemeClr val="bg1"/>
                </a:solidFill>
              </a:rPr>
              <a:t>, як до </a:t>
            </a:r>
            <a:r>
              <a:rPr lang="ru-RU" sz="2000" b="1" dirty="0" err="1" smtClean="0">
                <a:solidFill>
                  <a:schemeClr val="bg1"/>
                </a:solidFill>
              </a:rPr>
              <a:t>неї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приступитись</a:t>
            </a:r>
            <a:r>
              <a:rPr lang="ru-RU" sz="2000" b="1" dirty="0" smtClean="0">
                <a:solidFill>
                  <a:schemeClr val="bg1"/>
                </a:solidFill>
              </a:rPr>
              <a:t>, як </a:t>
            </a:r>
            <a:r>
              <a:rPr lang="ru-RU" sz="2000" b="1" dirty="0" err="1" smtClean="0">
                <a:solidFill>
                  <a:schemeClr val="bg1"/>
                </a:solidFill>
              </a:rPr>
              <a:t>з</a:t>
            </a:r>
            <a:r>
              <a:rPr lang="ru-RU" sz="2000" b="1" dirty="0" smtClean="0">
                <a:solidFill>
                  <a:schemeClr val="bg1"/>
                </a:solidFill>
              </a:rPr>
              <a:t> нею </a:t>
            </a:r>
            <a:r>
              <a:rPr lang="ru-RU" sz="2000" b="1" dirty="0" err="1" smtClean="0">
                <a:solidFill>
                  <a:schemeClr val="bg1"/>
                </a:solidFill>
              </a:rPr>
              <a:t>поводитись</a:t>
            </a:r>
            <a:r>
              <a:rPr lang="ru-RU" sz="2000" b="1" dirty="0" smtClean="0">
                <a:solidFill>
                  <a:schemeClr val="bg1"/>
                </a:solidFill>
              </a:rPr>
              <a:t>. І </a:t>
            </a:r>
            <a:r>
              <a:rPr lang="ru-RU" sz="2000" b="1" dirty="0" err="1" smtClean="0">
                <a:solidFill>
                  <a:schemeClr val="bg1"/>
                </a:solidFill>
              </a:rPr>
              <a:t>почувався</a:t>
            </a:r>
            <a:r>
              <a:rPr lang="ru-RU" sz="2000" b="1" dirty="0" smtClean="0">
                <a:solidFill>
                  <a:schemeClr val="bg1"/>
                </a:solidFill>
              </a:rPr>
              <a:t>, як </a:t>
            </a:r>
            <a:r>
              <a:rPr lang="ru-RU" sz="2000" b="1" dirty="0" err="1" smtClean="0">
                <a:solidFill>
                  <a:schemeClr val="bg1"/>
                </a:solidFill>
              </a:rPr>
              <a:t>хлоп'як</a:t>
            </a:r>
            <a:r>
              <a:rPr lang="ru-RU" sz="2000" b="1" dirty="0" smtClean="0">
                <a:solidFill>
                  <a:schemeClr val="bg1"/>
                </a:solidFill>
              </a:rPr>
              <a:t>. </a:t>
            </a:r>
            <a:r>
              <a:rPr lang="ru-RU" sz="2000" b="1" dirty="0" err="1" smtClean="0">
                <a:solidFill>
                  <a:schemeClr val="bg1"/>
                </a:solidFill>
              </a:rPr>
              <a:t>Смішно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але</a:t>
            </a:r>
            <a:r>
              <a:rPr lang="ru-RU" sz="2000" b="1" dirty="0" smtClean="0">
                <a:solidFill>
                  <a:schemeClr val="bg1"/>
                </a:solidFill>
              </a:rPr>
              <a:t> ж так. </a:t>
            </a:r>
            <a:r>
              <a:rPr lang="ru-RU" sz="2000" b="1" dirty="0" err="1" smtClean="0">
                <a:solidFill>
                  <a:schemeClr val="bg1"/>
                </a:solidFill>
              </a:rPr>
              <a:t>Сказати</a:t>
            </a:r>
            <a:r>
              <a:rPr lang="ru-RU" sz="2000" b="1" dirty="0" smtClean="0">
                <a:solidFill>
                  <a:schemeClr val="bg1"/>
                </a:solidFill>
              </a:rPr>
              <a:t> б, </a:t>
            </a:r>
            <a:r>
              <a:rPr lang="ru-RU" sz="2000" b="1" dirty="0" err="1" smtClean="0">
                <a:solidFill>
                  <a:schemeClr val="bg1"/>
                </a:solidFill>
              </a:rPr>
              <a:t>недоторканна</a:t>
            </a:r>
            <a:r>
              <a:rPr lang="ru-RU" sz="2000" b="1" dirty="0" smtClean="0">
                <a:solidFill>
                  <a:schemeClr val="bg1"/>
                </a:solidFill>
              </a:rPr>
              <a:t> панна? </a:t>
            </a:r>
            <a:r>
              <a:rPr lang="ru-RU" sz="2000" b="1" dirty="0" err="1" smtClean="0">
                <a:solidFill>
                  <a:schemeClr val="bg1"/>
                </a:solidFill>
              </a:rPr>
              <a:t>Ні</a:t>
            </a:r>
            <a:r>
              <a:rPr lang="ru-RU" sz="2000" b="1" dirty="0" smtClean="0">
                <a:solidFill>
                  <a:schemeClr val="bg1"/>
                </a:solidFill>
              </a:rPr>
              <a:t>! Дурна? </a:t>
            </a:r>
            <a:r>
              <a:rPr lang="ru-RU" sz="2000" b="1" dirty="0" err="1" smtClean="0">
                <a:solidFill>
                  <a:schemeClr val="bg1"/>
                </a:solidFill>
              </a:rPr>
              <a:t>Ні</a:t>
            </a:r>
            <a:r>
              <a:rPr lang="ru-RU" sz="2000" b="1" dirty="0" smtClean="0">
                <a:solidFill>
                  <a:schemeClr val="bg1"/>
                </a:solidFill>
              </a:rPr>
              <a:t>! Горда? </a:t>
            </a:r>
            <a:r>
              <a:rPr lang="ru-RU" sz="2000" b="1" dirty="0" err="1" smtClean="0">
                <a:solidFill>
                  <a:schemeClr val="bg1"/>
                </a:solidFill>
              </a:rPr>
              <a:t>Ні-ні</a:t>
            </a:r>
            <a:r>
              <a:rPr lang="ru-RU" sz="2000" b="1" dirty="0" smtClean="0">
                <a:solidFill>
                  <a:schemeClr val="bg1"/>
                </a:solidFill>
              </a:rPr>
              <a:t>! Вона </a:t>
            </a:r>
            <a:r>
              <a:rPr lang="ru-RU" sz="2000" b="1" dirty="0" err="1" smtClean="0">
                <a:solidFill>
                  <a:schemeClr val="bg1"/>
                </a:solidFill>
              </a:rPr>
              <a:t>навіть</a:t>
            </a:r>
            <a:r>
              <a:rPr lang="ru-RU" sz="2000" b="1" dirty="0" smtClean="0">
                <a:solidFill>
                  <a:schemeClr val="bg1"/>
                </a:solidFill>
              </a:rPr>
              <a:t> не </a:t>
            </a:r>
            <a:r>
              <a:rPr lang="ru-RU" sz="2000" b="1" dirty="0" err="1" smtClean="0">
                <a:solidFill>
                  <a:schemeClr val="bg1"/>
                </a:solidFill>
              </a:rPr>
              <a:t>розуміла</a:t>
            </a:r>
            <a:r>
              <a:rPr lang="ru-RU" sz="2000" b="1" dirty="0" smtClean="0">
                <a:solidFill>
                  <a:schemeClr val="bg1"/>
                </a:solidFill>
              </a:rPr>
              <a:t>, яка вона </a:t>
            </a:r>
            <a:r>
              <a:rPr lang="ru-RU" sz="2000" b="1" dirty="0" err="1" smtClean="0">
                <a:solidFill>
                  <a:schemeClr val="bg1"/>
                </a:solidFill>
              </a:rPr>
              <a:t>чарівна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безперечно</a:t>
            </a:r>
            <a:r>
              <a:rPr lang="ru-RU" sz="2000" b="1" dirty="0" smtClean="0">
                <a:solidFill>
                  <a:schemeClr val="bg1"/>
                </a:solidFill>
              </a:rPr>
              <a:t>, не </a:t>
            </a:r>
            <a:r>
              <a:rPr lang="ru-RU" sz="2000" b="1" dirty="0" err="1" smtClean="0">
                <a:solidFill>
                  <a:schemeClr val="bg1"/>
                </a:solidFill>
              </a:rPr>
              <a:t>розуміла</a:t>
            </a:r>
            <a:r>
              <a:rPr lang="ru-RU" sz="2000" b="1" dirty="0" smtClean="0">
                <a:solidFill>
                  <a:schemeClr val="bg1"/>
                </a:solidFill>
              </a:rPr>
              <a:t>. А от </a:t>
            </a:r>
            <a:r>
              <a:rPr lang="ru-RU" sz="2000" b="1" dirty="0" err="1" smtClean="0">
                <a:solidFill>
                  <a:schemeClr val="bg1"/>
                </a:solidFill>
              </a:rPr>
              <a:t>така</a:t>
            </a:r>
            <a:r>
              <a:rPr lang="ru-RU" sz="2000" b="1" dirty="0" smtClean="0">
                <a:solidFill>
                  <a:schemeClr val="bg1"/>
                </a:solidFill>
              </a:rPr>
              <a:t>, як </a:t>
            </a:r>
            <a:r>
              <a:rPr lang="ru-RU" sz="2000" b="1" dirty="0" err="1" smtClean="0">
                <a:solidFill>
                  <a:schemeClr val="bg1"/>
                </a:solidFill>
              </a:rPr>
              <a:t>ота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рослина</a:t>
            </a:r>
            <a:r>
              <a:rPr lang="ru-RU" sz="2000" b="1" dirty="0" smtClean="0">
                <a:solidFill>
                  <a:schemeClr val="bg1"/>
                </a:solidFill>
              </a:rPr>
              <a:t> дивна, </a:t>
            </a:r>
            <a:r>
              <a:rPr lang="ru-RU" sz="2000" b="1" dirty="0" err="1" smtClean="0">
                <a:solidFill>
                  <a:schemeClr val="bg1"/>
                </a:solidFill>
              </a:rPr>
              <a:t>що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ти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її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торкнеш</a:t>
            </a:r>
            <a:r>
              <a:rPr lang="ru-RU" sz="2000" b="1" dirty="0" smtClean="0">
                <a:solidFill>
                  <a:schemeClr val="bg1"/>
                </a:solidFill>
              </a:rPr>
              <a:t> рукою, а вона аж </a:t>
            </a:r>
            <a:r>
              <a:rPr lang="ru-RU" sz="2000" b="1" dirty="0" err="1" smtClean="0">
                <a:solidFill>
                  <a:schemeClr val="bg1"/>
                </a:solidFill>
              </a:rPr>
              <a:t>повернеться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і</a:t>
            </a:r>
            <a:r>
              <a:rPr lang="ru-RU" sz="2000" b="1" dirty="0" smtClean="0">
                <a:solidFill>
                  <a:schemeClr val="bg1"/>
                </a:solidFill>
              </a:rPr>
              <a:t> напустить </a:t>
            </a:r>
            <a:r>
              <a:rPr lang="ru-RU" sz="2000" b="1" dirty="0" err="1" smtClean="0">
                <a:solidFill>
                  <a:schemeClr val="bg1"/>
                </a:solidFill>
              </a:rPr>
              <a:t>тонюсіньких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колючок</a:t>
            </a:r>
            <a:r>
              <a:rPr lang="ru-RU" sz="2000" b="1" dirty="0" smtClean="0">
                <a:solidFill>
                  <a:schemeClr val="bg1"/>
                </a:solidFill>
              </a:rPr>
              <a:t> у руку. І </a:t>
            </a:r>
            <a:r>
              <a:rPr lang="ru-RU" sz="2000" b="1" dirty="0" err="1" smtClean="0">
                <a:solidFill>
                  <a:schemeClr val="bg1"/>
                </a:solidFill>
              </a:rPr>
              <a:t>це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дівчина-звіроловка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переможниця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страхіть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усяких</a:t>
            </a:r>
            <a:r>
              <a:rPr lang="ru-RU" sz="2000" b="1" dirty="0" smtClean="0">
                <a:solidFill>
                  <a:schemeClr val="bg1"/>
                </a:solidFill>
              </a:rPr>
              <a:t>! </a:t>
            </a:r>
            <a:r>
              <a:rPr lang="ru-RU" sz="2000" b="1" dirty="0" err="1" smtClean="0">
                <a:solidFill>
                  <a:schemeClr val="bg1"/>
                </a:solidFill>
              </a:rPr>
              <a:t>Уперше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йому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було</a:t>
            </a:r>
            <a:r>
              <a:rPr lang="ru-RU" sz="2000" b="1" dirty="0" smtClean="0">
                <a:solidFill>
                  <a:schemeClr val="bg1"/>
                </a:solidFill>
              </a:rPr>
              <a:t> на </a:t>
            </a:r>
            <a:r>
              <a:rPr lang="ru-RU" sz="2000" b="1" dirty="0" err="1" smtClean="0">
                <a:solidFill>
                  <a:schemeClr val="bg1"/>
                </a:solidFill>
              </a:rPr>
              <a:t>віку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таке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щоб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на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його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мову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дівчина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заломлювала</a:t>
            </a:r>
            <a:r>
              <a:rPr lang="ru-RU" sz="2000" b="1" dirty="0" smtClean="0">
                <a:solidFill>
                  <a:schemeClr val="bg1"/>
                </a:solidFill>
              </a:rPr>
              <a:t> брови. Так, як та дика коза, </a:t>
            </a:r>
            <a:r>
              <a:rPr lang="ru-RU" sz="2000" b="1" dirty="0" err="1" smtClean="0">
                <a:solidFill>
                  <a:schemeClr val="bg1"/>
                </a:solidFill>
              </a:rPr>
              <a:t>що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боїться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щоб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її</a:t>
            </a:r>
            <a:r>
              <a:rPr lang="ru-RU" sz="2000" b="1" dirty="0" smtClean="0">
                <a:solidFill>
                  <a:schemeClr val="bg1"/>
                </a:solidFill>
              </a:rPr>
              <a:t> не </a:t>
            </a:r>
            <a:r>
              <a:rPr lang="ru-RU" sz="2000" b="1" dirty="0" err="1" smtClean="0">
                <a:solidFill>
                  <a:schemeClr val="bg1"/>
                </a:solidFill>
              </a:rPr>
              <a:t>впіймали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не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дається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навіть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підступити</a:t>
            </a:r>
            <a:r>
              <a:rPr lang="ru-RU" sz="2000" b="1" dirty="0" smtClean="0">
                <a:solidFill>
                  <a:schemeClr val="bg1"/>
                </a:solidFill>
              </a:rPr>
              <a:t>. А </a:t>
            </a:r>
            <a:r>
              <a:rPr lang="ru-RU" sz="2000" b="1" dirty="0" err="1" smtClean="0">
                <a:solidFill>
                  <a:schemeClr val="bg1"/>
                </a:solidFill>
              </a:rPr>
              <a:t>може</a:t>
            </a:r>
            <a:r>
              <a:rPr lang="ru-RU" sz="2000" b="1" dirty="0" smtClean="0">
                <a:solidFill>
                  <a:schemeClr val="bg1"/>
                </a:solidFill>
              </a:rPr>
              <a:t>, в </a:t>
            </a:r>
            <a:r>
              <a:rPr lang="ru-RU" sz="2000" b="1" dirty="0" err="1" smtClean="0">
                <a:solidFill>
                  <a:schemeClr val="bg1"/>
                </a:solidFill>
              </a:rPr>
              <a:t>неї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така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відраза</a:t>
            </a:r>
            <a:r>
              <a:rPr lang="ru-RU" sz="2000" b="1" dirty="0" smtClean="0">
                <a:solidFill>
                  <a:schemeClr val="bg1"/>
                </a:solidFill>
              </a:rPr>
              <a:t> до </a:t>
            </a:r>
            <a:r>
              <a:rPr lang="ru-RU" sz="2000" b="1" dirty="0" err="1" smtClean="0">
                <a:solidFill>
                  <a:schemeClr val="bg1"/>
                </a:solidFill>
              </a:rPr>
              <a:t>нього</a:t>
            </a:r>
            <a:r>
              <a:rPr lang="ru-RU" sz="2000" b="1" dirty="0" smtClean="0">
                <a:solidFill>
                  <a:schemeClr val="bg1"/>
                </a:solidFill>
              </a:rPr>
              <a:t>?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785794"/>
            <a:ext cx="3000396" cy="24106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714752"/>
            <a:ext cx="2945160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571480"/>
            <a:ext cx="3278047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Прямоугольник 5"/>
          <p:cNvSpPr/>
          <p:nvPr/>
        </p:nvSpPr>
        <p:spPr>
          <a:xfrm>
            <a:off x="357158" y="428604"/>
            <a:ext cx="485778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 smtClean="0">
                <a:solidFill>
                  <a:schemeClr val="bg1"/>
                </a:solidFill>
              </a:rPr>
              <a:t>А </a:t>
            </a:r>
            <a:r>
              <a:rPr lang="ru-RU" sz="2000" b="1" dirty="0" err="1" smtClean="0">
                <a:solidFill>
                  <a:schemeClr val="bg1"/>
                </a:solidFill>
              </a:rPr>
              <a:t>збиралися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цим</a:t>
            </a:r>
            <a:r>
              <a:rPr lang="ru-RU" sz="2000" b="1" dirty="0" smtClean="0">
                <a:solidFill>
                  <a:schemeClr val="bg1"/>
                </a:solidFill>
              </a:rPr>
              <a:t> разом не так, як </a:t>
            </a:r>
            <a:r>
              <a:rPr lang="ru-RU" sz="2000" b="1" dirty="0" err="1" smtClean="0">
                <a:solidFill>
                  <a:schemeClr val="bg1"/>
                </a:solidFill>
              </a:rPr>
              <a:t>звичайно</a:t>
            </a:r>
            <a:r>
              <a:rPr lang="ru-RU" sz="2000" b="1" dirty="0" smtClean="0">
                <a:solidFill>
                  <a:schemeClr val="bg1"/>
                </a:solidFill>
              </a:rPr>
              <a:t>. </a:t>
            </a:r>
            <a:r>
              <a:rPr lang="ru-RU" sz="2000" b="1" dirty="0" err="1" smtClean="0">
                <a:solidFill>
                  <a:schemeClr val="bg1"/>
                </a:solidFill>
              </a:rPr>
              <a:t>Повдягали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ватяні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штани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й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куцини</a:t>
            </a:r>
            <a:r>
              <a:rPr lang="ru-RU" sz="2000" b="1" dirty="0" smtClean="0">
                <a:solidFill>
                  <a:schemeClr val="bg1"/>
                </a:solidFill>
              </a:rPr>
              <a:t>. А </a:t>
            </a:r>
            <a:r>
              <a:rPr lang="ru-RU" sz="2000" b="1" dirty="0" err="1" smtClean="0">
                <a:solidFill>
                  <a:schemeClr val="bg1"/>
                </a:solidFill>
              </a:rPr>
              <a:t>окремо</a:t>
            </a:r>
            <a:r>
              <a:rPr lang="ru-RU" sz="2000" b="1" dirty="0" smtClean="0">
                <a:solidFill>
                  <a:schemeClr val="bg1"/>
                </a:solidFill>
              </a:rPr>
              <a:t> взяли </a:t>
            </a:r>
            <a:r>
              <a:rPr lang="ru-RU" sz="2000" b="1" dirty="0" err="1" smtClean="0">
                <a:solidFill>
                  <a:schemeClr val="bg1"/>
                </a:solidFill>
              </a:rPr>
              <a:t>голої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дебелої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лосиної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шкіри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піджаки</a:t>
            </a:r>
            <a:r>
              <a:rPr lang="ru-RU" sz="2000" b="1" dirty="0" smtClean="0">
                <a:solidFill>
                  <a:schemeClr val="bg1"/>
                </a:solidFill>
              </a:rPr>
              <a:t>. І </a:t>
            </a:r>
            <a:r>
              <a:rPr lang="ru-RU" sz="2000" b="1" dirty="0" err="1" smtClean="0">
                <a:solidFill>
                  <a:schemeClr val="bg1"/>
                </a:solidFill>
              </a:rPr>
              <a:t>такі</a:t>
            </a:r>
            <a:r>
              <a:rPr lang="ru-RU" sz="2000" b="1" dirty="0" smtClean="0">
                <a:solidFill>
                  <a:schemeClr val="bg1"/>
                </a:solidFill>
              </a:rPr>
              <a:t> ж </a:t>
            </a:r>
            <a:r>
              <a:rPr lang="ru-RU" sz="2000" b="1" dirty="0" err="1" smtClean="0">
                <a:solidFill>
                  <a:schemeClr val="bg1"/>
                </a:solidFill>
              </a:rPr>
              <a:t>дебелі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лосині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пальчатки</a:t>
            </a:r>
            <a:r>
              <a:rPr lang="ru-RU" sz="2000" b="1" dirty="0" smtClean="0">
                <a:solidFill>
                  <a:schemeClr val="bg1"/>
                </a:solidFill>
              </a:rPr>
              <a:t> — </a:t>
            </a:r>
            <a:r>
              <a:rPr lang="ru-RU" sz="2000" b="1" dirty="0" err="1" smtClean="0">
                <a:solidFill>
                  <a:schemeClr val="bg1"/>
                </a:solidFill>
              </a:rPr>
              <a:t>рукавиці</a:t>
            </a:r>
            <a:r>
              <a:rPr lang="ru-RU" sz="2000" b="1" dirty="0" smtClean="0">
                <a:solidFill>
                  <a:schemeClr val="bg1"/>
                </a:solidFill>
              </a:rPr>
              <a:t>, — сама </a:t>
            </a:r>
            <a:r>
              <a:rPr lang="ru-RU" sz="2000" b="1" dirty="0" err="1" smtClean="0">
                <a:solidFill>
                  <a:schemeClr val="bg1"/>
                </a:solidFill>
              </a:rPr>
              <a:t>шкіра</a:t>
            </a:r>
            <a:r>
              <a:rPr lang="ru-RU" sz="2000" b="1" dirty="0" smtClean="0">
                <a:solidFill>
                  <a:schemeClr val="bg1"/>
                </a:solidFill>
              </a:rPr>
              <a:t> на них, без </a:t>
            </a:r>
            <a:r>
              <a:rPr lang="ru-RU" sz="2000" b="1" dirty="0" err="1" smtClean="0">
                <a:solidFill>
                  <a:schemeClr val="bg1"/>
                </a:solidFill>
              </a:rPr>
              <a:t>нічого</a:t>
            </a:r>
            <a:r>
              <a:rPr lang="ru-RU" sz="2000" b="1" dirty="0" smtClean="0">
                <a:solidFill>
                  <a:schemeClr val="bg1"/>
                </a:solidFill>
              </a:rPr>
              <a:t>. Взяли по </a:t>
            </a:r>
            <a:r>
              <a:rPr lang="ru-RU" sz="2000" b="1" dirty="0" err="1" smtClean="0">
                <a:solidFill>
                  <a:schemeClr val="bg1"/>
                </a:solidFill>
              </a:rPr>
              <a:t>парі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запасних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ремузів</a:t>
            </a:r>
            <a:r>
              <a:rPr lang="ru-RU" sz="2000" b="1" dirty="0" smtClean="0">
                <a:solidFill>
                  <a:schemeClr val="bg1"/>
                </a:solidFill>
              </a:rPr>
              <a:t> — </a:t>
            </a:r>
            <a:r>
              <a:rPr lang="ru-RU" sz="2000" b="1" dirty="0" err="1" smtClean="0">
                <a:solidFill>
                  <a:schemeClr val="bg1"/>
                </a:solidFill>
              </a:rPr>
              <a:t>теж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з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міцної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шкіри</a:t>
            </a:r>
            <a:r>
              <a:rPr lang="ru-RU" sz="2000" dirty="0" smtClean="0">
                <a:solidFill>
                  <a:schemeClr val="bg1"/>
                </a:solidFill>
              </a:rPr>
              <a:t>.</a:t>
            </a:r>
            <a:endParaRPr lang="ru-RU" sz="2000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071810"/>
            <a:ext cx="3886228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Прямоугольник 7"/>
          <p:cNvSpPr/>
          <p:nvPr/>
        </p:nvSpPr>
        <p:spPr>
          <a:xfrm>
            <a:off x="4243386" y="3143248"/>
            <a:ext cx="4649094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 smtClean="0">
                <a:solidFill>
                  <a:schemeClr val="bg1"/>
                </a:solidFill>
              </a:rPr>
              <a:t>Коней </a:t>
            </a:r>
            <a:r>
              <a:rPr lang="ru-RU" sz="2000" b="1" dirty="0" err="1" smtClean="0">
                <a:solidFill>
                  <a:schemeClr val="bg1"/>
                </a:solidFill>
              </a:rPr>
              <a:t>нав'ючили</a:t>
            </a:r>
            <a:r>
              <a:rPr lang="ru-RU" sz="2000" b="1" dirty="0" smtClean="0">
                <a:solidFill>
                  <a:schemeClr val="bg1"/>
                </a:solidFill>
              </a:rPr>
              <a:t> легко. Взяли </a:t>
            </a:r>
            <a:r>
              <a:rPr lang="ru-RU" sz="2000" b="1" dirty="0" err="1" smtClean="0">
                <a:solidFill>
                  <a:schemeClr val="bg1"/>
                </a:solidFill>
              </a:rPr>
              <a:t>лише</a:t>
            </a:r>
            <a:r>
              <a:rPr lang="ru-RU" sz="2000" b="1" dirty="0" smtClean="0">
                <a:solidFill>
                  <a:schemeClr val="bg1"/>
                </a:solidFill>
              </a:rPr>
              <a:t> намет, </a:t>
            </a:r>
            <a:r>
              <a:rPr lang="ru-RU" sz="2000" b="1" dirty="0" err="1" smtClean="0">
                <a:solidFill>
                  <a:schemeClr val="bg1"/>
                </a:solidFill>
              </a:rPr>
              <a:t>залізну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піч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харчі</a:t>
            </a:r>
            <a:r>
              <a:rPr lang="ru-RU" sz="2000" b="1" dirty="0" smtClean="0">
                <a:solidFill>
                  <a:schemeClr val="bg1"/>
                </a:solidFill>
              </a:rPr>
              <a:t>, спирт, марлю та пашу для коней. Та </a:t>
            </a:r>
            <a:r>
              <a:rPr lang="ru-RU" sz="2000" b="1" dirty="0" err="1" smtClean="0">
                <a:solidFill>
                  <a:schemeClr val="bg1"/>
                </a:solidFill>
              </a:rPr>
              <a:t>ще</a:t>
            </a:r>
            <a:r>
              <a:rPr lang="ru-RU" sz="2000" b="1" dirty="0" smtClean="0">
                <a:solidFill>
                  <a:schemeClr val="bg1"/>
                </a:solidFill>
              </a:rPr>
              <a:t> взяли </a:t>
            </a:r>
            <a:r>
              <a:rPr lang="ru-RU" sz="2000" b="1" dirty="0" err="1" smtClean="0">
                <a:solidFill>
                  <a:schemeClr val="bg1"/>
                </a:solidFill>
              </a:rPr>
              <a:t>вірьовок</a:t>
            </a:r>
            <a:r>
              <a:rPr lang="ru-RU" sz="2000" b="1" dirty="0" smtClean="0">
                <a:solidFill>
                  <a:schemeClr val="bg1"/>
                </a:solidFill>
              </a:rPr>
              <a:t>, дроту, </a:t>
            </a:r>
            <a:r>
              <a:rPr lang="ru-RU" sz="2000" b="1" dirty="0" err="1" smtClean="0">
                <a:solidFill>
                  <a:schemeClr val="bg1"/>
                </a:solidFill>
              </a:rPr>
              <a:t>сокиру</a:t>
            </a:r>
            <a:r>
              <a:rPr lang="ru-RU" sz="2000" b="1" dirty="0" smtClean="0">
                <a:solidFill>
                  <a:schemeClr val="bg1"/>
                </a:solidFill>
              </a:rPr>
              <a:t> добру. Забрали </a:t>
            </a:r>
            <a:r>
              <a:rPr lang="ru-RU" sz="2000" b="1" dirty="0" err="1" smtClean="0">
                <a:solidFill>
                  <a:schemeClr val="bg1"/>
                </a:solidFill>
              </a:rPr>
              <a:t>всіх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трьох</a:t>
            </a:r>
            <a:r>
              <a:rPr lang="ru-RU" sz="2000" b="1" dirty="0" smtClean="0">
                <a:solidFill>
                  <a:schemeClr val="bg1"/>
                </a:solidFill>
              </a:rPr>
              <a:t> собак, </a:t>
            </a:r>
            <a:r>
              <a:rPr lang="ru-RU" sz="2000" b="1" dirty="0" err="1" smtClean="0">
                <a:solidFill>
                  <a:schemeClr val="bg1"/>
                </a:solidFill>
              </a:rPr>
              <a:t>чотири</a:t>
            </a:r>
            <a:r>
              <a:rPr lang="ru-RU" sz="2000" b="1" dirty="0" smtClean="0">
                <a:solidFill>
                  <a:schemeClr val="bg1"/>
                </a:solidFill>
              </a:rPr>
              <a:t> пари </a:t>
            </a:r>
            <a:r>
              <a:rPr lang="ru-RU" sz="2000" b="1" dirty="0" err="1" smtClean="0">
                <a:solidFill>
                  <a:schemeClr val="bg1"/>
                </a:solidFill>
              </a:rPr>
              <a:t>лижв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поїхали</a:t>
            </a:r>
            <a:r>
              <a:rPr lang="ru-RU" sz="2000" b="1" dirty="0" smtClean="0">
                <a:solidFill>
                  <a:schemeClr val="bg1"/>
                </a:solidFill>
              </a:rPr>
              <a:t>.</a:t>
            </a:r>
          </a:p>
          <a:p>
            <a:pPr algn="just"/>
            <a:r>
              <a:rPr lang="ru-RU" sz="2000" b="1" dirty="0" err="1" smtClean="0">
                <a:solidFill>
                  <a:schemeClr val="bg1"/>
                </a:solidFill>
              </a:rPr>
              <a:t>Коні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були</a:t>
            </a:r>
            <a:r>
              <a:rPr lang="ru-RU" sz="2000" b="1" dirty="0" smtClean="0">
                <a:solidFill>
                  <a:schemeClr val="bg1"/>
                </a:solidFill>
              </a:rPr>
              <a:t> не </a:t>
            </a:r>
            <a:r>
              <a:rPr lang="ru-RU" sz="2000" b="1" dirty="0" err="1" smtClean="0">
                <a:solidFill>
                  <a:schemeClr val="bg1"/>
                </a:solidFill>
              </a:rPr>
              <a:t>перевантажені</a:t>
            </a:r>
            <a:r>
              <a:rPr lang="ru-RU" sz="2000" b="1" dirty="0" smtClean="0">
                <a:solidFill>
                  <a:schemeClr val="bg1"/>
                </a:solidFill>
              </a:rPr>
              <a:t>, — </a:t>
            </a:r>
            <a:r>
              <a:rPr lang="ru-RU" sz="2000" b="1" dirty="0" err="1" smtClean="0">
                <a:solidFill>
                  <a:schemeClr val="bg1"/>
                </a:solidFill>
              </a:rPr>
              <a:t>тож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туди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ввесь</a:t>
            </a:r>
            <a:r>
              <a:rPr lang="ru-RU" sz="2000" b="1" dirty="0" smtClean="0">
                <a:solidFill>
                  <a:schemeClr val="bg1"/>
                </a:solidFill>
              </a:rPr>
              <a:t> час </a:t>
            </a:r>
            <a:r>
              <a:rPr lang="ru-RU" sz="2000" b="1" dirty="0" err="1" smtClean="0">
                <a:solidFill>
                  <a:schemeClr val="bg1"/>
                </a:solidFill>
              </a:rPr>
              <a:t>їхали</a:t>
            </a:r>
            <a:r>
              <a:rPr lang="ru-RU" sz="2000" b="1" dirty="0" smtClean="0">
                <a:solidFill>
                  <a:schemeClr val="bg1"/>
                </a:solidFill>
              </a:rPr>
              <a:t>. </a:t>
            </a:r>
            <a:r>
              <a:rPr lang="ru-RU" sz="2000" b="1" dirty="0" err="1" smtClean="0">
                <a:solidFill>
                  <a:schemeClr val="bg1"/>
                </a:solidFill>
              </a:rPr>
              <a:t>Злазили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лише</a:t>
            </a:r>
            <a:r>
              <a:rPr lang="ru-RU" sz="2000" b="1" dirty="0" smtClean="0">
                <a:solidFill>
                  <a:schemeClr val="bg1"/>
                </a:solidFill>
              </a:rPr>
              <a:t> там, де доводилось </a:t>
            </a:r>
            <a:r>
              <a:rPr lang="ru-RU" sz="2000" b="1" dirty="0" err="1" smtClean="0">
                <a:solidFill>
                  <a:schemeClr val="bg1"/>
                </a:solidFill>
              </a:rPr>
              <a:t>пробиватись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крізь</a:t>
            </a:r>
            <a:r>
              <a:rPr lang="ru-RU" sz="2000" b="1" dirty="0" smtClean="0">
                <a:solidFill>
                  <a:schemeClr val="bg1"/>
                </a:solidFill>
              </a:rPr>
              <a:t> замети в «</a:t>
            </a:r>
            <a:r>
              <a:rPr lang="ru-RU" sz="2000" b="1" dirty="0" err="1" smtClean="0">
                <a:solidFill>
                  <a:schemeClr val="bg1"/>
                </a:solidFill>
              </a:rPr>
              <a:t>сіверах</a:t>
            </a:r>
            <a:r>
              <a:rPr lang="ru-RU" sz="2000" b="1" dirty="0" smtClean="0">
                <a:solidFill>
                  <a:schemeClr val="bg1"/>
                </a:solidFill>
              </a:rPr>
              <a:t>».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500034" y="3500438"/>
            <a:ext cx="800105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000" b="1" dirty="0" smtClean="0">
                <a:solidFill>
                  <a:srgbClr val="66FF33"/>
                </a:solidFill>
              </a:rPr>
              <a:t>   </a:t>
            </a:r>
            <a:r>
              <a:rPr lang="ru-RU" sz="2000" b="1" dirty="0" err="1" smtClean="0">
                <a:solidFill>
                  <a:schemeClr val="bg1"/>
                </a:solidFill>
              </a:rPr>
              <a:t>Матері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тільки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цього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було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й</a:t>
            </a:r>
            <a:r>
              <a:rPr lang="ru-RU" sz="2000" b="1" dirty="0" smtClean="0">
                <a:solidFill>
                  <a:schemeClr val="bg1"/>
                </a:solidFill>
              </a:rPr>
              <a:t> треба. </a:t>
            </a:r>
            <a:r>
              <a:rPr lang="ru-RU" sz="2000" b="1" dirty="0" err="1" smtClean="0">
                <a:solidFill>
                  <a:schemeClr val="bg1"/>
                </a:solidFill>
              </a:rPr>
              <a:t>Вмить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витерши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сльози</a:t>
            </a:r>
            <a:r>
              <a:rPr lang="ru-RU" sz="2000" b="1" dirty="0" smtClean="0">
                <a:solidFill>
                  <a:schemeClr val="bg1"/>
                </a:solidFill>
              </a:rPr>
              <a:t>, вона </a:t>
            </a:r>
            <a:r>
              <a:rPr lang="ru-RU" sz="2000" b="1" dirty="0" err="1" smtClean="0">
                <a:solidFill>
                  <a:schemeClr val="bg1"/>
                </a:solidFill>
              </a:rPr>
              <a:t>хутенько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зняла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ікону</a:t>
            </a:r>
            <a:r>
              <a:rPr lang="ru-RU" sz="2000" b="1" dirty="0" smtClean="0">
                <a:solidFill>
                  <a:schemeClr val="bg1"/>
                </a:solidFill>
              </a:rPr>
              <a:t> - </a:t>
            </a:r>
            <a:r>
              <a:rPr lang="ru-RU" sz="2000" b="1" dirty="0" err="1" smtClean="0">
                <a:solidFill>
                  <a:schemeClr val="bg1"/>
                </a:solidFill>
              </a:rPr>
              <a:t>ще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своє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благословення</a:t>
            </a:r>
            <a:r>
              <a:rPr lang="ru-RU" sz="2000" b="1" dirty="0" smtClean="0">
                <a:solidFill>
                  <a:schemeClr val="bg1"/>
                </a:solidFill>
              </a:rPr>
              <a:t> - </a:t>
            </a:r>
            <a:r>
              <a:rPr lang="ru-RU" sz="2000" b="1" dirty="0" err="1" smtClean="0">
                <a:solidFill>
                  <a:schemeClr val="bg1"/>
                </a:solidFill>
              </a:rPr>
              <a:t>і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намагаючись</a:t>
            </a:r>
            <a:r>
              <a:rPr lang="ru-RU" sz="2000" b="1" dirty="0" smtClean="0">
                <a:solidFill>
                  <a:schemeClr val="bg1"/>
                </a:solidFill>
              </a:rPr>
              <a:t> бути веселою (</a:t>
            </a:r>
            <a:r>
              <a:rPr lang="ru-RU" sz="2000" b="1" dirty="0" err="1" smtClean="0">
                <a:solidFill>
                  <a:schemeClr val="bg1"/>
                </a:solidFill>
              </a:rPr>
              <a:t>щоб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була</a:t>
            </a:r>
            <a:r>
              <a:rPr lang="ru-RU" sz="2000" b="1" dirty="0" smtClean="0">
                <a:solidFill>
                  <a:schemeClr val="bg1"/>
                </a:solidFill>
              </a:rPr>
              <a:t> ж дочка </a:t>
            </a:r>
            <a:r>
              <a:rPr lang="ru-RU" sz="2000" b="1" dirty="0" err="1" smtClean="0">
                <a:solidFill>
                  <a:schemeClr val="bg1"/>
                </a:solidFill>
              </a:rPr>
              <a:t>щаслива</a:t>
            </a:r>
            <a:r>
              <a:rPr lang="ru-RU" sz="2000" b="1" dirty="0" smtClean="0">
                <a:solidFill>
                  <a:schemeClr val="bg1"/>
                </a:solidFill>
              </a:rPr>
              <a:t>), благословила, а </a:t>
            </a:r>
            <a:r>
              <a:rPr lang="ru-RU" sz="2000" b="1" dirty="0" err="1" smtClean="0">
                <a:solidFill>
                  <a:schemeClr val="bg1"/>
                </a:solidFill>
              </a:rPr>
              <a:t>тоді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віддала</a:t>
            </a:r>
            <a:r>
              <a:rPr lang="ru-RU" sz="2000" b="1" dirty="0" smtClean="0">
                <a:solidFill>
                  <a:schemeClr val="bg1"/>
                </a:solidFill>
              </a:rPr>
              <a:t> старому </a:t>
            </a:r>
            <a:r>
              <a:rPr lang="ru-RU" sz="2000" b="1" dirty="0" err="1" smtClean="0">
                <a:solidFill>
                  <a:schemeClr val="bg1"/>
                </a:solidFill>
              </a:rPr>
              <a:t>і</a:t>
            </a:r>
            <a:r>
              <a:rPr lang="ru-RU" sz="2000" b="1" dirty="0" smtClean="0">
                <a:solidFill>
                  <a:schemeClr val="bg1"/>
                </a:solidFill>
              </a:rPr>
              <a:t> стала коло </a:t>
            </a:r>
            <a:r>
              <a:rPr lang="ru-RU" sz="2000" b="1" dirty="0" err="1" smtClean="0">
                <a:solidFill>
                  <a:schemeClr val="bg1"/>
                </a:solidFill>
              </a:rPr>
              <a:t>нього</a:t>
            </a:r>
            <a:r>
              <a:rPr lang="ru-RU" sz="2000" b="1" dirty="0" smtClean="0">
                <a:solidFill>
                  <a:schemeClr val="bg1"/>
                </a:solidFill>
              </a:rPr>
              <a:t>. </a:t>
            </a:r>
          </a:p>
          <a:p>
            <a:pPr algn="just"/>
            <a:r>
              <a:rPr lang="ru-RU" sz="2000" b="1" dirty="0" smtClean="0">
                <a:solidFill>
                  <a:schemeClr val="bg1"/>
                </a:solidFill>
              </a:rPr>
              <a:t>      - </a:t>
            </a:r>
            <a:r>
              <a:rPr lang="ru-RU" sz="2000" b="1" dirty="0" err="1" smtClean="0">
                <a:solidFill>
                  <a:schemeClr val="bg1"/>
                </a:solidFill>
              </a:rPr>
              <a:t>Нічого</a:t>
            </a:r>
            <a:r>
              <a:rPr lang="ru-RU" sz="2000" b="1" dirty="0" smtClean="0">
                <a:solidFill>
                  <a:schemeClr val="bg1"/>
                </a:solidFill>
              </a:rPr>
              <a:t>, стара! Бог не без </a:t>
            </a:r>
            <a:r>
              <a:rPr lang="ru-RU" sz="2000" b="1" dirty="0" err="1" smtClean="0">
                <a:solidFill>
                  <a:schemeClr val="bg1"/>
                </a:solidFill>
              </a:rPr>
              <a:t>милості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козак</a:t>
            </a:r>
            <a:r>
              <a:rPr lang="ru-RU" sz="2000" b="1" dirty="0" smtClean="0">
                <a:solidFill>
                  <a:schemeClr val="bg1"/>
                </a:solidFill>
              </a:rPr>
              <a:t> не без </a:t>
            </a:r>
            <a:r>
              <a:rPr lang="ru-RU" sz="2000" b="1" dirty="0" err="1" smtClean="0">
                <a:solidFill>
                  <a:schemeClr val="bg1"/>
                </a:solidFill>
              </a:rPr>
              <a:t>щастя</a:t>
            </a:r>
            <a:r>
              <a:rPr lang="ru-RU" sz="2000" b="1" dirty="0" smtClean="0">
                <a:solidFill>
                  <a:schemeClr val="bg1"/>
                </a:solidFill>
              </a:rPr>
              <a:t>... Та </a:t>
            </a:r>
            <a:r>
              <a:rPr lang="ru-RU" sz="2000" b="1" dirty="0" err="1" smtClean="0">
                <a:solidFill>
                  <a:schemeClr val="bg1"/>
                </a:solidFill>
              </a:rPr>
              <a:t>й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часи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такі</a:t>
            </a:r>
            <a:r>
              <a:rPr lang="ru-RU" sz="2000" b="1" dirty="0" smtClean="0">
                <a:solidFill>
                  <a:schemeClr val="bg1"/>
                </a:solidFill>
              </a:rPr>
              <a:t>... Нехай же шляхи вам </a:t>
            </a:r>
            <a:r>
              <a:rPr lang="ru-RU" sz="2000" b="1" dirty="0" err="1" smtClean="0">
                <a:solidFill>
                  <a:schemeClr val="bg1"/>
                </a:solidFill>
              </a:rPr>
              <a:t>будуть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рівні</a:t>
            </a:r>
            <a:r>
              <a:rPr lang="ru-RU" sz="2000" b="1" dirty="0" smtClean="0">
                <a:solidFill>
                  <a:schemeClr val="bg1"/>
                </a:solidFill>
              </a:rPr>
              <a:t>, люди </a:t>
            </a:r>
            <a:r>
              <a:rPr lang="ru-RU" sz="2000" b="1" dirty="0" err="1" smtClean="0">
                <a:solidFill>
                  <a:schemeClr val="bg1"/>
                </a:solidFill>
              </a:rPr>
              <a:t>привітні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щастя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довіку</a:t>
            </a:r>
            <a:r>
              <a:rPr lang="ru-RU" sz="2000" b="1" dirty="0" smtClean="0">
                <a:solidFill>
                  <a:schemeClr val="bg1"/>
                </a:solidFill>
              </a:rPr>
              <a:t>, - </a:t>
            </a:r>
            <a:r>
              <a:rPr lang="ru-RU" sz="2000" b="1" dirty="0" err="1" smtClean="0">
                <a:solidFill>
                  <a:schemeClr val="bg1"/>
                </a:solidFill>
              </a:rPr>
              <a:t>щоб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ні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сили</a:t>
            </a:r>
            <a:r>
              <a:rPr lang="ru-RU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err="1" smtClean="0">
                <a:solidFill>
                  <a:schemeClr val="bg1"/>
                </a:solidFill>
              </a:rPr>
              <a:t>темнії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ні</a:t>
            </a:r>
            <a:r>
              <a:rPr lang="ru-RU" sz="2000" b="1" dirty="0" smtClean="0">
                <a:solidFill>
                  <a:schemeClr val="bg1"/>
                </a:solidFill>
              </a:rPr>
              <a:t> око </a:t>
            </a:r>
            <a:r>
              <a:rPr lang="ru-RU" sz="2000" b="1" dirty="0" err="1" smtClean="0">
                <a:solidFill>
                  <a:schemeClr val="bg1"/>
                </a:solidFill>
              </a:rPr>
              <a:t>злеє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ні</a:t>
            </a:r>
            <a:r>
              <a:rPr lang="ru-RU" sz="2000" b="1" dirty="0" smtClean="0">
                <a:solidFill>
                  <a:schemeClr val="bg1"/>
                </a:solidFill>
              </a:rPr>
              <a:t> куля ворожа... От... Та </a:t>
            </a:r>
            <a:r>
              <a:rPr lang="ru-RU" sz="2000" b="1" dirty="0" err="1" smtClean="0">
                <a:solidFill>
                  <a:schemeClr val="bg1"/>
                </a:solidFill>
              </a:rPr>
              <a:t>й</a:t>
            </a:r>
            <a:r>
              <a:rPr lang="ru-RU" sz="2000" b="1" dirty="0" smtClean="0">
                <a:solidFill>
                  <a:schemeClr val="bg1"/>
                </a:solidFill>
              </a:rPr>
              <a:t> не </a:t>
            </a:r>
            <a:r>
              <a:rPr lang="ru-RU" sz="2000" b="1" dirty="0" err="1" smtClean="0">
                <a:solidFill>
                  <a:schemeClr val="bg1"/>
                </a:solidFill>
              </a:rPr>
              <a:t>баріться</a:t>
            </a:r>
            <a:r>
              <a:rPr lang="ru-RU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err="1" smtClean="0">
                <a:solidFill>
                  <a:schemeClr val="bg1"/>
                </a:solidFill>
              </a:rPr>
              <a:t>діти</a:t>
            </a:r>
            <a:r>
              <a:rPr lang="ru-RU" sz="2000" b="1" dirty="0" smtClean="0">
                <a:solidFill>
                  <a:schemeClr val="bg1"/>
                </a:solidFill>
              </a:rPr>
              <a:t>!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3" name="Picture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428604"/>
            <a:ext cx="3929090" cy="30132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571472" y="4303455"/>
            <a:ext cx="8215338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ru-RU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6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«</a:t>
            </a:r>
            <a:r>
              <a:rPr kumimoji="0" lang="ru-RU" sz="60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Сміливі</a:t>
            </a:r>
            <a:r>
              <a:rPr kumimoji="0" lang="ru-RU" sz="6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60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завжди</a:t>
            </a:r>
            <a:r>
              <a:rPr kumimoji="0" lang="ru-RU" sz="6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60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мають</a:t>
            </a:r>
            <a:r>
              <a:rPr kumimoji="0" lang="ru-RU" sz="6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ru-RU" sz="60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щастя</a:t>
            </a:r>
            <a:r>
              <a:rPr kumimoji="0" lang="ru-RU" sz="6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».</a:t>
            </a:r>
            <a:endParaRPr kumimoji="0" lang="ru-RU" sz="6000" b="1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sz="4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500042"/>
            <a:ext cx="4786347" cy="36953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357158" y="214290"/>
            <a:ext cx="835824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600" b="1" dirty="0" err="1" smtClean="0">
                <a:solidFill>
                  <a:srgbClr val="C00000"/>
                </a:solidFill>
              </a:rPr>
              <a:t>Оцінка</a:t>
            </a:r>
            <a:r>
              <a:rPr lang="ru-RU" sz="3600" b="1" dirty="0" smtClean="0">
                <a:solidFill>
                  <a:srgbClr val="C00000"/>
                </a:solidFill>
              </a:rPr>
              <a:t> </a:t>
            </a:r>
            <a:r>
              <a:rPr lang="ru-RU" sz="3600" b="1" dirty="0" err="1" smtClean="0">
                <a:solidFill>
                  <a:srgbClr val="C00000"/>
                </a:solidFill>
              </a:rPr>
              <a:t>літературознавців</a:t>
            </a:r>
            <a:endParaRPr lang="ru-RU" sz="3600" b="1" dirty="0" smtClean="0">
              <a:solidFill>
                <a:srgbClr val="C00000"/>
              </a:solidFill>
            </a:endParaRPr>
          </a:p>
          <a:p>
            <a:endParaRPr lang="ru-RU" dirty="0" smtClean="0"/>
          </a:p>
          <a:p>
            <a:pPr algn="just">
              <a:buFont typeface="Wingdings" pitchFamily="2" charset="2"/>
              <a:buChar char="Ø"/>
            </a:pPr>
            <a:r>
              <a:rPr lang="ru-RU" dirty="0" smtClean="0"/>
              <a:t> </a:t>
            </a:r>
            <a:r>
              <a:rPr lang="ru-RU" b="1" dirty="0" smtClean="0"/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Вільям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Ґоґан</a:t>
            </a:r>
            <a:r>
              <a:rPr lang="ru-RU" b="1" dirty="0" smtClean="0">
                <a:solidFill>
                  <a:schemeClr val="bg1"/>
                </a:solidFill>
              </a:rPr>
              <a:t>: «</a:t>
            </a:r>
            <a:r>
              <a:rPr lang="ru-RU" b="1" dirty="0" err="1" smtClean="0">
                <a:solidFill>
                  <a:schemeClr val="bg1"/>
                </a:solidFill>
              </a:rPr>
              <a:t>Серйозний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хвилюючий</a:t>
            </a:r>
            <a:r>
              <a:rPr lang="ru-RU" b="1" dirty="0" smtClean="0">
                <a:solidFill>
                  <a:schemeClr val="bg1"/>
                </a:solidFill>
              </a:rPr>
              <a:t> талант Багряного </a:t>
            </a:r>
            <a:r>
              <a:rPr lang="ru-RU" b="1" dirty="0" err="1" smtClean="0">
                <a:solidFill>
                  <a:schemeClr val="bg1"/>
                </a:solidFill>
              </a:rPr>
              <a:t>проявляється</a:t>
            </a:r>
            <a:r>
              <a:rPr lang="ru-RU" b="1" dirty="0" smtClean="0">
                <a:solidFill>
                  <a:schemeClr val="bg1"/>
                </a:solidFill>
              </a:rPr>
              <a:t> в </a:t>
            </a:r>
            <a:r>
              <a:rPr lang="ru-RU" b="1" dirty="0" err="1" smtClean="0">
                <a:solidFill>
                  <a:schemeClr val="bg1"/>
                </a:solidFill>
              </a:rPr>
              <a:t>аналізі</a:t>
            </a:r>
            <a:r>
              <a:rPr lang="ru-RU" b="1" dirty="0" smtClean="0">
                <a:solidFill>
                  <a:schemeClr val="bg1"/>
                </a:solidFill>
              </a:rPr>
              <a:t> таких </a:t>
            </a:r>
            <a:r>
              <a:rPr lang="ru-RU" b="1" dirty="0" err="1" smtClean="0">
                <a:solidFill>
                  <a:schemeClr val="bg1"/>
                </a:solidFill>
              </a:rPr>
              <a:t>питань</a:t>
            </a:r>
            <a:r>
              <a:rPr lang="ru-RU" b="1" dirty="0" smtClean="0">
                <a:solidFill>
                  <a:schemeClr val="bg1"/>
                </a:solidFill>
              </a:rPr>
              <a:t>, як </a:t>
            </a:r>
            <a:r>
              <a:rPr lang="ru-RU" b="1" dirty="0" err="1" smtClean="0">
                <a:solidFill>
                  <a:schemeClr val="bg1"/>
                </a:solidFill>
              </a:rPr>
              <a:t>кохання</a:t>
            </a:r>
            <a:r>
              <a:rPr lang="ru-RU" b="1" dirty="0" smtClean="0">
                <a:solidFill>
                  <a:schemeClr val="bg1"/>
                </a:solidFill>
              </a:rPr>
              <a:t>, смерть та </a:t>
            </a:r>
            <a:r>
              <a:rPr lang="ru-RU" b="1" dirty="0" err="1" smtClean="0">
                <a:solidFill>
                  <a:schemeClr val="bg1"/>
                </a:solidFill>
              </a:rPr>
              <a:t>сміливість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dirty="0" err="1" smtClean="0">
                <a:solidFill>
                  <a:schemeClr val="bg1"/>
                </a:solidFill>
              </a:rPr>
              <a:t>Настільки</a:t>
            </a:r>
            <a:r>
              <a:rPr lang="ru-RU" b="1" dirty="0" smtClean="0">
                <a:solidFill>
                  <a:schemeClr val="bg1"/>
                </a:solidFill>
              </a:rPr>
              <a:t> я </a:t>
            </a:r>
            <a:r>
              <a:rPr lang="ru-RU" b="1" dirty="0" err="1" smtClean="0">
                <a:solidFill>
                  <a:schemeClr val="bg1"/>
                </a:solidFill>
              </a:rPr>
              <a:t>можу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судити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небагатьох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перекладних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зразків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радянської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літератури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які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мені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довелося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бачити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Багряний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вигідно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відрізняється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від</a:t>
            </a:r>
            <a:r>
              <a:rPr lang="ru-RU" b="1" dirty="0" smtClean="0">
                <a:solidFill>
                  <a:schemeClr val="bg1"/>
                </a:solidFill>
              </a:rPr>
              <a:t> фрагментарного, </a:t>
            </a:r>
            <a:r>
              <a:rPr lang="ru-RU" b="1" dirty="0" err="1" smtClean="0">
                <a:solidFill>
                  <a:schemeClr val="bg1"/>
                </a:solidFill>
              </a:rPr>
              <a:t>контрольованого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радянського</a:t>
            </a:r>
            <a:r>
              <a:rPr lang="ru-RU" b="1" dirty="0" smtClean="0">
                <a:solidFill>
                  <a:schemeClr val="bg1"/>
                </a:solidFill>
              </a:rPr>
              <a:t> красного </a:t>
            </a:r>
            <a:r>
              <a:rPr lang="ru-RU" b="1" dirty="0" err="1" smtClean="0">
                <a:solidFill>
                  <a:schemeClr val="bg1"/>
                </a:solidFill>
              </a:rPr>
              <a:t>письменства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dirty="0" err="1" smtClean="0">
                <a:solidFill>
                  <a:schemeClr val="bg1"/>
                </a:solidFill>
              </a:rPr>
              <a:t>Бо</a:t>
            </a:r>
            <a:r>
              <a:rPr lang="ru-RU" b="1" dirty="0" smtClean="0">
                <a:solidFill>
                  <a:schemeClr val="bg1"/>
                </a:solidFill>
              </a:rPr>
              <a:t> тут </a:t>
            </a:r>
            <a:r>
              <a:rPr lang="ru-RU" b="1" dirty="0" err="1" smtClean="0">
                <a:solidFill>
                  <a:schemeClr val="bg1"/>
                </a:solidFill>
              </a:rPr>
              <a:t>він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є</a:t>
            </a:r>
            <a:r>
              <a:rPr lang="ru-RU" b="1" dirty="0" smtClean="0">
                <a:solidFill>
                  <a:schemeClr val="bg1"/>
                </a:solidFill>
              </a:rPr>
              <a:t> самим собою...	 »</a:t>
            </a:r>
          </a:p>
          <a:p>
            <a:pPr algn="just">
              <a:buFont typeface="Wingdings" pitchFamily="2" charset="2"/>
              <a:buChar char="Ø"/>
            </a:pPr>
            <a:endParaRPr lang="ru-RU" b="1" dirty="0" smtClean="0">
              <a:solidFill>
                <a:schemeClr val="bg1"/>
              </a:solidFill>
            </a:endParaRPr>
          </a:p>
          <a:p>
            <a:pPr algn="just">
              <a:buFont typeface="Wingdings" pitchFamily="2" charset="2"/>
              <a:buChar char="Ø"/>
            </a:pP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Поціновуючи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smtClean="0">
                <a:solidFill>
                  <a:schemeClr val="bg1"/>
                </a:solidFill>
              </a:rPr>
              <a:t>роман </a:t>
            </a:r>
            <a:r>
              <a:rPr lang="ru-RU" b="1" dirty="0" err="1" smtClean="0">
                <a:solidFill>
                  <a:schemeClr val="bg1"/>
                </a:solidFill>
              </a:rPr>
              <a:t>Юрій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Шерех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відзначив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що</a:t>
            </a:r>
            <a:r>
              <a:rPr lang="ru-RU" b="1" dirty="0" smtClean="0">
                <a:solidFill>
                  <a:schemeClr val="bg1"/>
                </a:solidFill>
              </a:rPr>
              <a:t> заслуга </a:t>
            </a:r>
            <a:r>
              <a:rPr lang="ru-RU" b="1" dirty="0" err="1" smtClean="0">
                <a:solidFill>
                  <a:schemeClr val="bg1"/>
                </a:solidFill>
              </a:rPr>
              <a:t>Івана</a:t>
            </a:r>
            <a:r>
              <a:rPr lang="ru-RU" b="1" dirty="0" smtClean="0">
                <a:solidFill>
                  <a:schemeClr val="bg1"/>
                </a:solidFill>
              </a:rPr>
              <a:t> Багряного, перш за все в тому, </a:t>
            </a:r>
            <a:r>
              <a:rPr lang="ru-RU" b="1" dirty="0" err="1" smtClean="0">
                <a:solidFill>
                  <a:schemeClr val="bg1"/>
                </a:solidFill>
              </a:rPr>
              <a:t>що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він</a:t>
            </a:r>
            <a:r>
              <a:rPr lang="ru-RU" b="1" dirty="0" smtClean="0">
                <a:solidFill>
                  <a:schemeClr val="bg1"/>
                </a:solidFill>
              </a:rPr>
              <a:t> «</a:t>
            </a:r>
            <a:r>
              <a:rPr lang="ru-RU" b="1" dirty="0" err="1" smtClean="0">
                <a:solidFill>
                  <a:schemeClr val="bg1"/>
                </a:solidFill>
              </a:rPr>
              <a:t>стверджує</a:t>
            </a:r>
            <a:r>
              <a:rPr lang="ru-RU" b="1" dirty="0" smtClean="0">
                <a:solidFill>
                  <a:schemeClr val="bg1"/>
                </a:solidFill>
              </a:rPr>
              <a:t> жанр </a:t>
            </a:r>
            <a:r>
              <a:rPr lang="ru-RU" b="1" dirty="0" err="1" smtClean="0">
                <a:solidFill>
                  <a:schemeClr val="bg1"/>
                </a:solidFill>
              </a:rPr>
              <a:t>українського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пригодницького</a:t>
            </a:r>
            <a:r>
              <a:rPr lang="ru-RU" b="1" dirty="0" smtClean="0">
                <a:solidFill>
                  <a:schemeClr val="bg1"/>
                </a:solidFill>
              </a:rPr>
              <a:t> роману, </a:t>
            </a:r>
            <a:r>
              <a:rPr lang="ru-RU" b="1" dirty="0" err="1" smtClean="0">
                <a:solidFill>
                  <a:schemeClr val="bg1"/>
                </a:solidFill>
              </a:rPr>
              <a:t>українського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усім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своїм</a:t>
            </a:r>
            <a:r>
              <a:rPr lang="ru-RU" b="1" dirty="0" smtClean="0">
                <a:solidFill>
                  <a:schemeClr val="bg1"/>
                </a:solidFill>
              </a:rPr>
              <a:t> духом, </a:t>
            </a:r>
            <a:r>
              <a:rPr lang="ru-RU" b="1" dirty="0" err="1" smtClean="0">
                <a:solidFill>
                  <a:schemeClr val="bg1"/>
                </a:solidFill>
              </a:rPr>
              <a:t>усім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спрямуванням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усіми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ідеями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почуттями</a:t>
            </a:r>
            <a:r>
              <a:rPr lang="ru-RU" b="1" dirty="0" smtClean="0">
                <a:solidFill>
                  <a:schemeClr val="bg1"/>
                </a:solidFill>
              </a:rPr>
              <a:t>, характерами. </a:t>
            </a:r>
            <a:r>
              <a:rPr lang="ru-RU" b="1" dirty="0" err="1" smtClean="0">
                <a:solidFill>
                  <a:schemeClr val="bg1"/>
                </a:solidFill>
              </a:rPr>
              <a:t>Цим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він</a:t>
            </a:r>
            <a:r>
              <a:rPr lang="ru-RU" b="1" dirty="0" smtClean="0">
                <a:solidFill>
                  <a:schemeClr val="bg1"/>
                </a:solidFill>
              </a:rPr>
              <a:t> говорить </a:t>
            </a:r>
            <a:r>
              <a:rPr lang="ru-RU" b="1" dirty="0" err="1" smtClean="0">
                <a:solidFill>
                  <a:schemeClr val="bg1"/>
                </a:solidFill>
              </a:rPr>
              <a:t>нове</a:t>
            </a:r>
            <a:r>
              <a:rPr lang="ru-RU" b="1" dirty="0" smtClean="0">
                <a:solidFill>
                  <a:schemeClr val="bg1"/>
                </a:solidFill>
              </a:rPr>
              <a:t> слово в </a:t>
            </a:r>
            <a:r>
              <a:rPr lang="ru-RU" b="1" dirty="0" err="1" smtClean="0">
                <a:solidFill>
                  <a:schemeClr val="bg1"/>
                </a:solidFill>
              </a:rPr>
              <a:t>українському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літературному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процесі</a:t>
            </a:r>
            <a:r>
              <a:rPr lang="ru-RU" b="1" dirty="0" smtClean="0">
                <a:solidFill>
                  <a:schemeClr val="bg1"/>
                </a:solidFill>
              </a:rPr>
              <a:t>».</a:t>
            </a:r>
          </a:p>
          <a:p>
            <a:pPr algn="just">
              <a:buFont typeface="Wingdings" pitchFamily="2" charset="2"/>
              <a:buChar char="Ø"/>
            </a:pPr>
            <a:endParaRPr lang="ru-RU" b="1" dirty="0" smtClean="0">
              <a:solidFill>
                <a:schemeClr val="bg1"/>
              </a:solidFill>
            </a:endParaRPr>
          </a:p>
          <a:p>
            <a:pPr algn="just">
              <a:buFont typeface="Wingdings" pitchFamily="2" charset="2"/>
              <a:buChar char="Ø"/>
            </a:pPr>
            <a:r>
              <a:rPr lang="ru-RU" b="1" dirty="0" smtClean="0">
                <a:solidFill>
                  <a:schemeClr val="bg1"/>
                </a:solidFill>
              </a:rPr>
              <a:t> В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dirty="0" err="1" smtClean="0">
                <a:solidFill>
                  <a:schemeClr val="bg1"/>
                </a:solidFill>
              </a:rPr>
              <a:t>Чорнограй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зауважив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що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цей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твір</a:t>
            </a:r>
            <a:r>
              <a:rPr lang="ru-RU" b="1" dirty="0" smtClean="0">
                <a:solidFill>
                  <a:schemeClr val="bg1"/>
                </a:solidFill>
              </a:rPr>
              <a:t> «</a:t>
            </a:r>
            <a:r>
              <a:rPr lang="ru-RU" b="1" dirty="0" err="1" smtClean="0">
                <a:solidFill>
                  <a:schemeClr val="bg1"/>
                </a:solidFill>
              </a:rPr>
              <a:t>є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епопеєю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мужньої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боротьби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й</a:t>
            </a:r>
            <a:r>
              <a:rPr lang="ru-RU" b="1" dirty="0" smtClean="0">
                <a:solidFill>
                  <a:schemeClr val="bg1"/>
                </a:solidFill>
              </a:rPr>
              <a:t> перемоги нового </a:t>
            </a:r>
            <a:r>
              <a:rPr lang="ru-RU" b="1" dirty="0" err="1" smtClean="0">
                <a:solidFill>
                  <a:schemeClr val="bg1"/>
                </a:solidFill>
              </a:rPr>
              <a:t>українства</a:t>
            </a:r>
            <a:r>
              <a:rPr lang="ru-RU" b="1" dirty="0" smtClean="0">
                <a:solidFill>
                  <a:schemeClr val="bg1"/>
                </a:solidFill>
              </a:rPr>
              <a:t> над природою </a:t>
            </a:r>
            <a:r>
              <a:rPr lang="ru-RU" b="1" dirty="0" err="1" smtClean="0">
                <a:solidFill>
                  <a:schemeClr val="bg1"/>
                </a:solidFill>
              </a:rPr>
              <a:t>і</a:t>
            </a:r>
            <a:r>
              <a:rPr lang="ru-RU" b="1" dirty="0" smtClean="0">
                <a:solidFill>
                  <a:schemeClr val="bg1"/>
                </a:solidFill>
              </a:rPr>
              <a:t> над </a:t>
            </a:r>
            <a:r>
              <a:rPr lang="ru-RU" b="1" dirty="0" err="1" smtClean="0">
                <a:solidFill>
                  <a:schemeClr val="bg1"/>
                </a:solidFill>
              </a:rPr>
              <a:t>його</a:t>
            </a:r>
            <a:r>
              <a:rPr lang="ru-RU" b="1" dirty="0" smtClean="0">
                <a:solidFill>
                  <a:schemeClr val="bg1"/>
                </a:solidFill>
              </a:rPr>
              <a:t> ворогами… </a:t>
            </a:r>
            <a:r>
              <a:rPr lang="ru-RU" b="1" dirty="0" err="1" smtClean="0">
                <a:solidFill>
                  <a:schemeClr val="bg1"/>
                </a:solidFill>
              </a:rPr>
              <a:t>Твір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високопатріотичний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високомистецький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по-вселюдському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гуманний</a:t>
            </a:r>
            <a:r>
              <a:rPr lang="ru-RU" b="1" dirty="0" smtClean="0">
                <a:solidFill>
                  <a:schemeClr val="bg1"/>
                </a:solidFill>
              </a:rPr>
              <a:t>».</a:t>
            </a:r>
            <a:endParaRPr lang="ru-RU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Бумажная">
  <a:themeElements>
    <a:clrScheme name="Бумажная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Бумажная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Бумажная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171</TotalTime>
  <Words>1780</Words>
  <Application>Microsoft Office PowerPoint</Application>
  <PresentationFormat>Экран (4:3)</PresentationFormat>
  <Paragraphs>66</Paragraphs>
  <Slides>19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19</vt:i4>
      </vt:variant>
    </vt:vector>
  </HeadingPairs>
  <TitlesOfParts>
    <vt:vector size="20" baseType="lpstr">
      <vt:lpstr>Бумажная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>CtrlSoft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Светлана</dc:creator>
  <cp:lastModifiedBy>)</cp:lastModifiedBy>
  <cp:revision>109</cp:revision>
  <dcterms:created xsi:type="dcterms:W3CDTF">2015-01-10T07:50:42Z</dcterms:created>
  <dcterms:modified xsi:type="dcterms:W3CDTF">2016-03-19T08:57:04Z</dcterms:modified>
</cp:coreProperties>
</file>