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63" r:id="rId2"/>
    <p:sldId id="260" r:id="rId3"/>
    <p:sldId id="268" r:id="rId4"/>
    <p:sldId id="277" r:id="rId5"/>
    <p:sldId id="267" r:id="rId6"/>
    <p:sldId id="269" r:id="rId7"/>
    <p:sldId id="284" r:id="rId8"/>
    <p:sldId id="271" r:id="rId9"/>
    <p:sldId id="287" r:id="rId10"/>
    <p:sldId id="280" r:id="rId11"/>
    <p:sldId id="258" r:id="rId12"/>
    <p:sldId id="270" r:id="rId13"/>
    <p:sldId id="281" r:id="rId14"/>
    <p:sldId id="276" r:id="rId15"/>
    <p:sldId id="278" r:id="rId16"/>
    <p:sldId id="274" r:id="rId17"/>
    <p:sldId id="266" r:id="rId18"/>
    <p:sldId id="285" r:id="rId19"/>
    <p:sldId id="286" r:id="rId20"/>
    <p:sldId id="25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  <a:srgbClr val="99FF3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6A295-7D1D-448C-B1C7-EED7BA6E00B0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E0E1-6918-4FC1-BB69-36CF3B31A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741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5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4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30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9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89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10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22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02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9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31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5B73E-FEE8-4C49-A2BB-56C4AEB8EA08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1090-8BC7-42CC-AAE5-EF10E27E7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7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1"/>
          <a:stretch/>
        </p:blipFill>
        <p:spPr bwMode="auto">
          <a:xfrm>
            <a:off x="0" y="-31710"/>
            <a:ext cx="9144000" cy="688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3" y="48767"/>
            <a:ext cx="4292448" cy="5108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88640"/>
            <a:ext cx="500979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Леся  Українка.</a:t>
            </a:r>
          </a:p>
          <a:p>
            <a:pPr algn="ctr"/>
            <a:r>
              <a:rPr lang="uk-UA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Драма-феєрія  «Лісова пісня».</a:t>
            </a:r>
          </a:p>
          <a:p>
            <a:pPr algn="ctr"/>
            <a:r>
              <a:rPr lang="uk-UA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endParaRPr lang="uk-UA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Фольклорно-міфологічна  </a:t>
            </a: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основа сюжету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44" y="630240"/>
            <a:ext cx="2805586" cy="39454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7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353" y="116632"/>
            <a:ext cx="835292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Групи  персонажів  «Лісової  пісні»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6352" y="1054460"/>
            <a:ext cx="3599583" cy="126188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sz="2800" b="1" dirty="0" err="1"/>
              <a:t>Головні</a:t>
            </a:r>
            <a:r>
              <a:rPr lang="ru-RU" sz="2800" b="1" dirty="0"/>
              <a:t> </a:t>
            </a:r>
            <a:r>
              <a:rPr lang="ru-RU" sz="2800" b="1" dirty="0" err="1" smtClean="0"/>
              <a:t>персонажі</a:t>
            </a:r>
            <a:r>
              <a:rPr lang="ru-RU" sz="2800" b="1" dirty="0" smtClean="0"/>
              <a:t>:</a:t>
            </a:r>
            <a:endParaRPr lang="ru-RU" sz="2400" b="1" i="1" dirty="0" smtClean="0"/>
          </a:p>
          <a:p>
            <a:r>
              <a:rPr lang="ru-RU" sz="2400" b="1" i="1" dirty="0" err="1" smtClean="0"/>
              <a:t>Мавка</a:t>
            </a:r>
            <a:endParaRPr lang="ru-RU" sz="2400" b="1" i="1" dirty="0"/>
          </a:p>
          <a:p>
            <a:r>
              <a:rPr lang="ru-RU" sz="2400" b="1" i="1" dirty="0"/>
              <a:t>Лукаш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528" y="2924944"/>
            <a:ext cx="3923230" cy="236988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ru-RU" sz="2800" b="1" dirty="0" err="1"/>
              <a:t>Другорядні</a:t>
            </a:r>
            <a:r>
              <a:rPr lang="ru-RU" sz="2800" b="1" dirty="0"/>
              <a:t> </a:t>
            </a:r>
            <a:r>
              <a:rPr lang="ru-RU" sz="2800" b="1" dirty="0" err="1" smtClean="0"/>
              <a:t>персонажі</a:t>
            </a:r>
            <a:r>
              <a:rPr lang="ru-RU" sz="2800" b="1" dirty="0" smtClean="0"/>
              <a:t>:</a:t>
            </a:r>
            <a:endParaRPr lang="ru-RU" sz="2800" b="1" i="1" dirty="0" smtClean="0"/>
          </a:p>
          <a:p>
            <a:r>
              <a:rPr lang="ru-RU" sz="2400" b="1" i="1" dirty="0" err="1" smtClean="0"/>
              <a:t>Дядько</a:t>
            </a:r>
            <a:r>
              <a:rPr lang="ru-RU" sz="2400" b="1" i="1" dirty="0" smtClean="0"/>
              <a:t> </a:t>
            </a:r>
            <a:r>
              <a:rPr lang="ru-RU" sz="2400" b="1" i="1" dirty="0"/>
              <a:t>Лев</a:t>
            </a:r>
          </a:p>
          <a:p>
            <a:r>
              <a:rPr lang="ru-RU" sz="2400" b="1" i="1" dirty="0" err="1"/>
              <a:t>Мати</a:t>
            </a:r>
            <a:r>
              <a:rPr lang="ru-RU" sz="2400" b="1" i="1" dirty="0"/>
              <a:t> Лукашева</a:t>
            </a:r>
          </a:p>
          <a:p>
            <a:r>
              <a:rPr lang="ru-RU" sz="2400" b="1" i="1" dirty="0" err="1"/>
              <a:t>Килина</a:t>
            </a:r>
            <a:endParaRPr lang="ru-RU" sz="2400" b="1" i="1" dirty="0"/>
          </a:p>
          <a:p>
            <a:r>
              <a:rPr lang="ru-RU" sz="2400" b="1" i="1" dirty="0" err="1"/>
              <a:t>Діти</a:t>
            </a:r>
            <a:r>
              <a:rPr lang="ru-RU" sz="2400" b="1" i="1" dirty="0"/>
              <a:t> </a:t>
            </a:r>
            <a:r>
              <a:rPr lang="ru-RU" sz="2400" b="1" i="1" dirty="0" err="1"/>
              <a:t>Килинові</a:t>
            </a:r>
            <a:endParaRPr lang="ru-RU" sz="2400" b="1" i="1" dirty="0"/>
          </a:p>
          <a:p>
            <a:r>
              <a:rPr lang="ru-RU" sz="2400" b="1" i="1" dirty="0"/>
              <a:t>Хлопчик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025153"/>
            <a:ext cx="4572000" cy="569386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ru-RU" sz="2800" b="1" dirty="0" err="1"/>
              <a:t>Міфічні</a:t>
            </a:r>
            <a:r>
              <a:rPr lang="ru-RU" sz="2800" b="1" dirty="0"/>
              <a:t> </a:t>
            </a:r>
            <a:r>
              <a:rPr lang="ru-RU" sz="2800" b="1" dirty="0" err="1" smtClean="0"/>
              <a:t>персонажі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r>
              <a:rPr lang="ru-RU" sz="2400" b="1" i="1" dirty="0" err="1"/>
              <a:t>Перелесник</a:t>
            </a:r>
            <a:endParaRPr lang="ru-RU" sz="2400" b="1" i="1" dirty="0"/>
          </a:p>
          <a:p>
            <a:r>
              <a:rPr lang="ru-RU" sz="2400" b="1" i="1" dirty="0"/>
              <a:t>Той,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греблі</a:t>
            </a:r>
            <a:r>
              <a:rPr lang="ru-RU" sz="2400" b="1" i="1" dirty="0"/>
              <a:t> рве</a:t>
            </a:r>
          </a:p>
          <a:p>
            <a:r>
              <a:rPr lang="ru-RU" sz="2400" b="1" i="1" dirty="0"/>
              <a:t>Той, </a:t>
            </a:r>
            <a:r>
              <a:rPr lang="ru-RU" sz="2400" b="1" i="1" dirty="0" err="1"/>
              <a:t>що</a:t>
            </a:r>
            <a:r>
              <a:rPr lang="ru-RU" sz="2400" b="1" i="1" dirty="0"/>
              <a:t> в </a:t>
            </a:r>
            <a:r>
              <a:rPr lang="ru-RU" sz="2400" b="1" i="1" dirty="0" err="1"/>
              <a:t>скалі</a:t>
            </a:r>
            <a:r>
              <a:rPr lang="ru-RU" sz="2400" b="1" i="1" dirty="0"/>
              <a:t> </a:t>
            </a:r>
            <a:r>
              <a:rPr lang="ru-RU" sz="2400" b="1" i="1" dirty="0" err="1"/>
              <a:t>сидить</a:t>
            </a:r>
            <a:endParaRPr lang="ru-RU" sz="2400" b="1" i="1" dirty="0"/>
          </a:p>
          <a:p>
            <a:r>
              <a:rPr lang="ru-RU" sz="2400" b="1" i="1" dirty="0"/>
              <a:t>Водяник</a:t>
            </a:r>
          </a:p>
          <a:p>
            <a:r>
              <a:rPr lang="ru-RU" sz="2400" b="1" i="1" dirty="0" err="1" smtClean="0"/>
              <a:t>Ґудзь</a:t>
            </a:r>
            <a:endParaRPr lang="ru-RU" sz="2400" b="1" i="1" dirty="0"/>
          </a:p>
          <a:p>
            <a:r>
              <a:rPr lang="ru-RU" sz="2400" b="1" i="1" dirty="0"/>
              <a:t>Русалка </a:t>
            </a:r>
            <a:r>
              <a:rPr lang="ru-RU" sz="2400" b="1" i="1" dirty="0" err="1"/>
              <a:t>Польова</a:t>
            </a:r>
            <a:endParaRPr lang="ru-RU" sz="2400" b="1" i="1" dirty="0"/>
          </a:p>
          <a:p>
            <a:r>
              <a:rPr lang="ru-RU" sz="2400" b="1" i="1" dirty="0"/>
              <a:t>Русалка</a:t>
            </a:r>
          </a:p>
          <a:p>
            <a:r>
              <a:rPr lang="ru-RU" sz="2400" b="1" i="1" dirty="0" err="1"/>
              <a:t>Потерчата</a:t>
            </a:r>
            <a:endParaRPr lang="ru-RU" sz="2400" b="1" i="1" dirty="0"/>
          </a:p>
          <a:p>
            <a:r>
              <a:rPr lang="ru-RU" sz="2400" b="1" i="1" dirty="0"/>
              <a:t>Куць</a:t>
            </a:r>
          </a:p>
          <a:p>
            <a:r>
              <a:rPr lang="ru-RU" sz="2400" b="1" i="1" dirty="0" err="1"/>
              <a:t>Злидні</a:t>
            </a:r>
            <a:endParaRPr lang="ru-RU" sz="2400" b="1" i="1" dirty="0"/>
          </a:p>
          <a:p>
            <a:r>
              <a:rPr lang="ru-RU" sz="2400" b="1" i="1" dirty="0"/>
              <a:t>Доля</a:t>
            </a:r>
          </a:p>
          <a:p>
            <a:r>
              <a:rPr lang="ru-RU" sz="2400" b="1" i="1" dirty="0" err="1"/>
              <a:t>Пропасниця</a:t>
            </a:r>
            <a:endParaRPr lang="ru-RU" sz="2400" b="1" i="1" dirty="0"/>
          </a:p>
          <a:p>
            <a:r>
              <a:rPr lang="ru-RU" sz="2400" b="1" i="1" dirty="0" err="1"/>
              <a:t>Лісовик</a:t>
            </a:r>
            <a:endParaRPr lang="ru-RU" sz="2400" b="1" i="1" dirty="0"/>
          </a:p>
          <a:p>
            <a:r>
              <a:rPr lang="ru-RU" sz="2400" b="1" i="1" dirty="0"/>
              <a:t>Садовник</a:t>
            </a:r>
          </a:p>
        </p:txBody>
      </p:sp>
    </p:spTree>
    <p:extLst>
      <p:ext uri="{BB962C8B-B14F-4D97-AF65-F5344CB8AC3E}">
        <p14:creationId xmlns:p14="http://schemas.microsoft.com/office/powerpoint/2010/main" val="42356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6"/>
          <a:stretch/>
        </p:blipFill>
        <p:spPr bwMode="auto">
          <a:xfrm>
            <a:off x="2636784" y="238298"/>
            <a:ext cx="1686355" cy="218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99" y="157627"/>
            <a:ext cx="2210627" cy="226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7" y="2766597"/>
            <a:ext cx="1754997" cy="230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68" y="218032"/>
            <a:ext cx="1580381" cy="220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98" y="5232060"/>
            <a:ext cx="253287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29" y="2858904"/>
            <a:ext cx="2014504" cy="193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9"/>
          <a:stretch>
            <a:fillRect/>
          </a:stretch>
        </p:blipFill>
        <p:spPr>
          <a:xfrm>
            <a:off x="467544" y="218032"/>
            <a:ext cx="1934800" cy="2275493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4987463" y="5232060"/>
            <a:ext cx="2388870" cy="1457325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11"/>
          <a:stretch>
            <a:fillRect/>
          </a:stretch>
        </p:blipFill>
        <p:spPr>
          <a:xfrm>
            <a:off x="6660231" y="2832019"/>
            <a:ext cx="2413295" cy="1965133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2"/>
          <a:stretch>
            <a:fillRect/>
          </a:stretch>
        </p:blipFill>
        <p:spPr>
          <a:xfrm>
            <a:off x="4593724" y="2708919"/>
            <a:ext cx="1762125" cy="23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6615"/>
            <a:ext cx="9143999" cy="685799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672" y="-16615"/>
            <a:ext cx="7523471" cy="625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3" y="4365104"/>
            <a:ext cx="8928992" cy="23698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600" b="1" i="1" dirty="0" err="1" smtClean="0"/>
              <a:t>Мавка</a:t>
            </a:r>
            <a:r>
              <a:rPr lang="ru-RU" sz="3600" b="1" i="1" dirty="0"/>
              <a:t> </a:t>
            </a:r>
            <a:r>
              <a:rPr lang="ru-RU" sz="2800" b="1" i="1" dirty="0" smtClean="0"/>
              <a:t>(ТСУМ): </a:t>
            </a:r>
          </a:p>
          <a:p>
            <a:pPr algn="just"/>
            <a:r>
              <a:rPr lang="ru-RU" sz="2800" b="1" dirty="0" smtClean="0"/>
              <a:t> 1. </a:t>
            </a:r>
            <a:r>
              <a:rPr lang="ru-RU" sz="2800" b="1" dirty="0" err="1" smtClean="0"/>
              <a:t>Казкова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лісова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істота</a:t>
            </a:r>
            <a:r>
              <a:rPr lang="ru-RU" sz="2800" b="1" dirty="0" smtClean="0"/>
              <a:t>.</a:t>
            </a:r>
          </a:p>
          <a:p>
            <a:pPr algn="just"/>
            <a:r>
              <a:rPr lang="ru-RU" sz="2800" b="1" dirty="0" smtClean="0"/>
              <a:t> 2. (</a:t>
            </a:r>
            <a:r>
              <a:rPr lang="ru-RU" sz="2800" b="1" dirty="0" err="1" smtClean="0"/>
              <a:t>рідко</a:t>
            </a:r>
            <a:r>
              <a:rPr lang="ru-RU" sz="2800" b="1" dirty="0" smtClean="0"/>
              <a:t>) Те </a:t>
            </a:r>
            <a:r>
              <a:rPr lang="ru-RU" sz="2800" b="1" dirty="0" err="1" smtClean="0"/>
              <a:t>саме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що</a:t>
            </a:r>
            <a:r>
              <a:rPr lang="ru-RU" sz="2800" b="1" dirty="0" smtClean="0"/>
              <a:t> русалка; </a:t>
            </a:r>
            <a:r>
              <a:rPr lang="ru-RU" sz="2800" b="1" dirty="0" err="1" smtClean="0"/>
              <a:t>водяна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німфа</a:t>
            </a:r>
            <a:r>
              <a:rPr lang="ru-RU" sz="2800" b="1" dirty="0" smtClean="0"/>
              <a:t>.</a:t>
            </a:r>
          </a:p>
          <a:p>
            <a:pPr algn="just"/>
            <a:r>
              <a:rPr lang="ru-RU" sz="2800" b="1" dirty="0" smtClean="0"/>
              <a:t> </a:t>
            </a:r>
            <a:r>
              <a:rPr lang="ru-RU" sz="2800" b="1" dirty="0" err="1" smtClean="0"/>
              <a:t>Подібне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тлумачення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знаходимо</a:t>
            </a:r>
            <a:r>
              <a:rPr lang="ru-RU" sz="2800" b="1" dirty="0" smtClean="0"/>
              <a:t> і в </a:t>
            </a:r>
            <a:r>
              <a:rPr lang="ru-RU" sz="2800" b="1" dirty="0" err="1" smtClean="0"/>
              <a:t>енциклопедичному</a:t>
            </a:r>
            <a:r>
              <a:rPr lang="ru-RU" sz="2800" b="1" dirty="0" smtClean="0"/>
              <a:t> словнику: «</a:t>
            </a:r>
            <a:r>
              <a:rPr lang="ru-RU" sz="2800" b="1" dirty="0" err="1" smtClean="0"/>
              <a:t>Мавка</a:t>
            </a:r>
            <a:r>
              <a:rPr lang="ru-RU" sz="2800" b="1" dirty="0" smtClean="0"/>
              <a:t> — </a:t>
            </a:r>
            <a:r>
              <a:rPr lang="ru-RU" sz="2800" b="1" dirty="0" err="1" smtClean="0"/>
              <a:t>це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казкова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лісова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істота</a:t>
            </a:r>
            <a:r>
              <a:rPr lang="ru-RU" sz="2800" b="1" dirty="0" smtClean="0"/>
              <a:t>; русалка».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01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6615"/>
            <a:ext cx="9143999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9545"/>
          <a:stretch/>
        </p:blipFill>
        <p:spPr>
          <a:xfrm>
            <a:off x="0" y="-16616"/>
            <a:ext cx="4355976" cy="6124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3928" y="-16616"/>
            <a:ext cx="5220071" cy="61247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6600"/>
                </a:solidFill>
              </a:rPr>
              <a:t>Мавка</a:t>
            </a:r>
            <a:endParaRPr lang="ru-RU" sz="3200" b="1" dirty="0" smtClean="0">
              <a:solidFill>
                <a:srgbClr val="006600"/>
              </a:solidFill>
            </a:endParaRPr>
          </a:p>
          <a:p>
            <a:pPr algn="ctr"/>
            <a:endParaRPr lang="ru-RU" sz="2400" b="1" dirty="0" smtClean="0">
              <a:solidFill>
                <a:srgbClr val="008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400" b="1" dirty="0" err="1" smtClean="0">
                <a:solidFill>
                  <a:schemeClr val="tx1"/>
                </a:solidFill>
              </a:rPr>
              <a:t>Живе</a:t>
            </a:r>
            <a:r>
              <a:rPr lang="ru-RU" sz="2400" b="1" dirty="0" smtClean="0">
                <a:solidFill>
                  <a:schemeClr val="tx1"/>
                </a:solidFill>
              </a:rPr>
              <a:t>  в </a:t>
            </a:r>
            <a:r>
              <a:rPr lang="ru-RU" sz="2400" b="1" dirty="0" err="1" smtClean="0">
                <a:solidFill>
                  <a:schemeClr val="tx1"/>
                </a:solidFill>
              </a:rPr>
              <a:t>гармонії</a:t>
            </a:r>
            <a:r>
              <a:rPr lang="ru-RU" sz="2400" b="1" dirty="0" smtClean="0">
                <a:solidFill>
                  <a:schemeClr val="tx1"/>
                </a:solidFill>
              </a:rPr>
              <a:t>  з  природою, </a:t>
            </a:r>
            <a:r>
              <a:rPr lang="ru-RU" sz="2400" b="1" dirty="0" err="1" smtClean="0">
                <a:solidFill>
                  <a:schemeClr val="tx1"/>
                </a:solidFill>
              </a:rPr>
              <a:t>бо</a:t>
            </a:r>
            <a:r>
              <a:rPr lang="ru-RU" sz="2400" b="1" dirty="0" smtClean="0">
                <a:solidFill>
                  <a:schemeClr val="tx1"/>
                </a:solidFill>
              </a:rPr>
              <a:t> вона – </a:t>
            </a:r>
            <a:r>
              <a:rPr lang="ru-RU" sz="2400" b="1" dirty="0" err="1" smtClean="0">
                <a:solidFill>
                  <a:schemeClr val="tx1"/>
                </a:solidFill>
              </a:rPr>
              <a:t>її</a:t>
            </a:r>
            <a:r>
              <a:rPr lang="ru-RU" sz="2400" b="1" dirty="0" smtClean="0">
                <a:solidFill>
                  <a:schemeClr val="tx1"/>
                </a:solidFill>
              </a:rPr>
              <a:t> дитя.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Серцем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відчуває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навколишню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красу.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400" b="1" dirty="0" err="1" smtClean="0">
                <a:solidFill>
                  <a:schemeClr val="tx1"/>
                </a:solidFill>
              </a:rPr>
              <a:t>Вільна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 smtClean="0">
                <a:solidFill>
                  <a:schemeClr val="tx1"/>
                </a:solidFill>
              </a:rPr>
              <a:t>незалежна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  <a:r>
              <a:rPr lang="ru-RU" sz="2400" b="1" dirty="0" err="1" smtClean="0">
                <a:solidFill>
                  <a:schemeClr val="tx1"/>
                </a:solidFill>
              </a:rPr>
              <a:t>чутлива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 smtClean="0">
                <a:solidFill>
                  <a:schemeClr val="tx1"/>
                </a:solidFill>
              </a:rPr>
              <a:t>лісова мешканка.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tx1"/>
                </a:solidFill>
              </a:rPr>
              <a:t>Вірна у коханні.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tx1"/>
                </a:solidFill>
              </a:rPr>
              <a:t>Любить людей.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</a:rPr>
              <a:t>Робота для </a:t>
            </a:r>
            <a:r>
              <a:rPr lang="ru-RU" sz="2400" b="1" dirty="0" err="1" smtClean="0">
                <a:solidFill>
                  <a:schemeClr val="tx1"/>
                </a:solidFill>
              </a:rPr>
              <a:t>неї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– потреба </a:t>
            </a:r>
            <a:r>
              <a:rPr lang="ru-RU" sz="2400" b="1" dirty="0" err="1">
                <a:solidFill>
                  <a:schemeClr val="tx1"/>
                </a:solidFill>
              </a:rPr>
              <a:t>душі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розумне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осмислене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діяння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нероздільне</a:t>
            </a:r>
            <a:r>
              <a:rPr lang="ru-RU" sz="2400" b="1" dirty="0">
                <a:solidFill>
                  <a:schemeClr val="tx1"/>
                </a:solidFill>
              </a:rPr>
              <a:t> з красою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tx1"/>
                </a:solidFill>
              </a:rPr>
              <a:t> Здатна на самопожертву.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tx1"/>
                </a:solidFill>
              </a:rPr>
              <a:t>Вміє боротися за своє щастя.</a:t>
            </a:r>
          </a:p>
          <a:p>
            <a:pPr algn="just"/>
            <a:endParaRPr lang="uk-UA" sz="2400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7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D:\Мои документы\анімац\анімашки\nature_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4"/>
            <a:ext cx="3816425" cy="66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15" y="31584"/>
            <a:ext cx="3792089" cy="29814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5104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6425" y="3029348"/>
            <a:ext cx="52200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ru-RU" sz="2800" b="1" dirty="0" err="1">
                <a:solidFill>
                  <a:srgbClr val="CC0099"/>
                </a:solidFill>
              </a:rPr>
              <a:t>Мавка</a:t>
            </a:r>
            <a:r>
              <a:rPr lang="ru-RU" sz="2800" b="1" dirty="0">
                <a:solidFill>
                  <a:srgbClr val="006600"/>
                </a:solidFill>
              </a:rPr>
              <a:t> – </a:t>
            </a:r>
            <a:r>
              <a:rPr lang="ru-RU" sz="2800" b="1" dirty="0" err="1">
                <a:solidFill>
                  <a:srgbClr val="006600"/>
                </a:solidFill>
              </a:rPr>
              <a:t>це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 smtClean="0">
                <a:solidFill>
                  <a:srgbClr val="006600"/>
                </a:solidFill>
              </a:rPr>
              <a:t>незвичайна</a:t>
            </a: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міфологічна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істота</a:t>
            </a:r>
            <a:r>
              <a:rPr lang="ru-RU" sz="2800" b="1" dirty="0">
                <a:solidFill>
                  <a:srgbClr val="006600"/>
                </a:solidFill>
              </a:rPr>
              <a:t>, яка </a:t>
            </a:r>
            <a:r>
              <a:rPr lang="ru-RU" sz="2800" b="1" dirty="0" err="1">
                <a:solidFill>
                  <a:srgbClr val="006600"/>
                </a:solidFill>
              </a:rPr>
              <a:t>вміє</a:t>
            </a:r>
            <a:r>
              <a:rPr lang="ru-RU" sz="2800" b="1" dirty="0">
                <a:solidFill>
                  <a:srgbClr val="006600"/>
                </a:solidFill>
              </a:rPr>
              <a:t>, </a:t>
            </a:r>
            <a:r>
              <a:rPr lang="ru-RU" sz="2800" b="1" dirty="0" err="1">
                <a:solidFill>
                  <a:srgbClr val="006600"/>
                </a:solidFill>
              </a:rPr>
              <a:t>подібно</a:t>
            </a:r>
            <a:r>
              <a:rPr lang="ru-RU" sz="2800" b="1" dirty="0">
                <a:solidFill>
                  <a:srgbClr val="006600"/>
                </a:solidFill>
              </a:rPr>
              <a:t> до людей, </a:t>
            </a:r>
            <a:r>
              <a:rPr lang="ru-RU" sz="2800" b="1" dirty="0" err="1">
                <a:solidFill>
                  <a:srgbClr val="006600"/>
                </a:solidFill>
              </a:rPr>
              <a:t>кохати</a:t>
            </a:r>
            <a:r>
              <a:rPr lang="ru-RU" sz="2800" b="1" dirty="0">
                <a:solidFill>
                  <a:srgbClr val="006600"/>
                </a:solidFill>
              </a:rPr>
              <a:t>, </a:t>
            </a:r>
            <a:r>
              <a:rPr lang="ru-RU" sz="2800" b="1" dirty="0" err="1">
                <a:solidFill>
                  <a:srgbClr val="006600"/>
                </a:solidFill>
              </a:rPr>
              <a:t>думати</a:t>
            </a:r>
            <a:r>
              <a:rPr lang="ru-RU" sz="2800" b="1" dirty="0">
                <a:solidFill>
                  <a:srgbClr val="006600"/>
                </a:solidFill>
              </a:rPr>
              <a:t>, </a:t>
            </a:r>
            <a:r>
              <a:rPr lang="ru-RU" sz="2800" b="1" dirty="0" err="1">
                <a:solidFill>
                  <a:srgbClr val="006600"/>
                </a:solidFill>
              </a:rPr>
              <a:t>працювати</a:t>
            </a:r>
            <a:r>
              <a:rPr lang="ru-RU" sz="2800" b="1" dirty="0">
                <a:solidFill>
                  <a:srgbClr val="006600"/>
                </a:solidFill>
              </a:rPr>
              <a:t>, </a:t>
            </a:r>
            <a:r>
              <a:rPr lang="ru-RU" sz="2800" b="1" dirty="0" err="1">
                <a:solidFill>
                  <a:srgbClr val="006600"/>
                </a:solidFill>
              </a:rPr>
              <a:t>сумувати</a:t>
            </a:r>
            <a:r>
              <a:rPr lang="ru-RU" sz="2800" b="1" dirty="0">
                <a:solidFill>
                  <a:srgbClr val="006600"/>
                </a:solidFill>
              </a:rPr>
              <a:t>. </a:t>
            </a:r>
            <a:endParaRPr lang="ru-RU" sz="2800" b="1" dirty="0" smtClean="0">
              <a:solidFill>
                <a:srgbClr val="00660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800" b="1" dirty="0" err="1" smtClean="0">
                <a:solidFill>
                  <a:srgbClr val="CC0099"/>
                </a:solidFill>
              </a:rPr>
              <a:t>Мавка</a:t>
            </a: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>
                <a:solidFill>
                  <a:srgbClr val="006600"/>
                </a:solidFill>
              </a:rPr>
              <a:t>– </a:t>
            </a:r>
            <a:r>
              <a:rPr lang="ru-RU" sz="2800" b="1" dirty="0" err="1">
                <a:solidFill>
                  <a:srgbClr val="006600"/>
                </a:solidFill>
              </a:rPr>
              <a:t>це</a:t>
            </a:r>
            <a:r>
              <a:rPr lang="ru-RU" sz="2800" b="1" dirty="0">
                <a:solidFill>
                  <a:srgbClr val="006600"/>
                </a:solidFill>
              </a:rPr>
              <a:t> символ </a:t>
            </a:r>
            <a:r>
              <a:rPr lang="ru-RU" sz="2800" b="1" dirty="0" err="1">
                <a:solidFill>
                  <a:srgbClr val="006600"/>
                </a:solidFill>
              </a:rPr>
              <a:t>краси</a:t>
            </a:r>
            <a:r>
              <a:rPr lang="ru-RU" sz="2800" b="1" dirty="0">
                <a:solidFill>
                  <a:srgbClr val="006600"/>
                </a:solidFill>
              </a:rPr>
              <a:t>, </a:t>
            </a:r>
            <a:r>
              <a:rPr lang="ru-RU" sz="2800" b="1" dirty="0" err="1">
                <a:solidFill>
                  <a:srgbClr val="006600"/>
                </a:solidFill>
              </a:rPr>
              <a:t>вірності</a:t>
            </a:r>
            <a:r>
              <a:rPr lang="ru-RU" sz="2800" b="1" dirty="0">
                <a:solidFill>
                  <a:srgbClr val="006600"/>
                </a:solidFill>
              </a:rPr>
              <a:t>, </a:t>
            </a:r>
            <a:r>
              <a:rPr lang="ru-RU" sz="2800" b="1" dirty="0" err="1" smtClean="0">
                <a:solidFill>
                  <a:srgbClr val="006600"/>
                </a:solidFill>
              </a:rPr>
              <a:t>честі</a:t>
            </a:r>
            <a:r>
              <a:rPr lang="ru-RU" sz="2800" b="1" dirty="0" smtClean="0">
                <a:solidFill>
                  <a:srgbClr val="006600"/>
                </a:solidFill>
              </a:rPr>
              <a:t>.</a:t>
            </a:r>
            <a:endParaRPr lang="ru-RU" sz="2800" b="1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8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75"/>
            <a:ext cx="4211960" cy="68548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09120" y="332656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buFont typeface="Wingdings" pitchFamily="2" charset="2"/>
              <a:buChar char="Ø"/>
            </a:pPr>
            <a:r>
              <a:rPr lang="ru-RU" sz="2800" b="1" dirty="0" err="1">
                <a:solidFill>
                  <a:srgbClr val="CC0099"/>
                </a:solidFill>
              </a:rPr>
              <a:t>Мавка</a:t>
            </a:r>
            <a:r>
              <a:rPr lang="ru-RU" sz="2800" b="1" dirty="0">
                <a:solidFill>
                  <a:srgbClr val="006600"/>
                </a:solidFill>
              </a:rPr>
              <a:t> – </a:t>
            </a:r>
            <a:r>
              <a:rPr lang="ru-RU" sz="2800" b="1" dirty="0" err="1">
                <a:solidFill>
                  <a:srgbClr val="006600"/>
                </a:solidFill>
              </a:rPr>
              <a:t>це</a:t>
            </a:r>
            <a:r>
              <a:rPr lang="ru-RU" sz="2800" b="1" dirty="0">
                <a:solidFill>
                  <a:srgbClr val="006600"/>
                </a:solidFill>
              </a:rPr>
              <a:t> образ </a:t>
            </a:r>
            <a:r>
              <a:rPr lang="ru-RU" sz="2800" b="1" dirty="0" err="1">
                <a:solidFill>
                  <a:srgbClr val="006600"/>
                </a:solidFill>
              </a:rPr>
              <a:t>людини</a:t>
            </a:r>
            <a:r>
              <a:rPr lang="ru-RU" sz="2800" b="1" dirty="0">
                <a:solidFill>
                  <a:srgbClr val="006600"/>
                </a:solidFill>
              </a:rPr>
              <a:t>, яка принесла себе в жертву </a:t>
            </a:r>
            <a:r>
              <a:rPr lang="ru-RU" sz="2800" b="1" dirty="0" err="1">
                <a:solidFill>
                  <a:srgbClr val="006600"/>
                </a:solidFill>
              </a:rPr>
              <a:t>заради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кохання</a:t>
            </a:r>
            <a:r>
              <a:rPr lang="ru-RU" sz="2800" b="1" dirty="0">
                <a:solidFill>
                  <a:srgbClr val="006600"/>
                </a:solidFill>
              </a:rPr>
              <a:t>. </a:t>
            </a:r>
          </a:p>
          <a:p>
            <a:pPr marL="342900" lvl="0" indent="-342900" algn="just">
              <a:buFont typeface="Wingdings" pitchFamily="2" charset="2"/>
              <a:buChar char="Ø"/>
            </a:pPr>
            <a:r>
              <a:rPr lang="ru-RU" sz="2800" b="1" dirty="0" err="1">
                <a:solidFill>
                  <a:srgbClr val="CC0099"/>
                </a:solidFill>
              </a:rPr>
              <a:t>Мавка</a:t>
            </a:r>
            <a:r>
              <a:rPr lang="ru-RU" sz="2800" b="1" dirty="0">
                <a:solidFill>
                  <a:srgbClr val="006600"/>
                </a:solidFill>
              </a:rPr>
              <a:t> є </a:t>
            </a:r>
            <a:r>
              <a:rPr lang="ru-RU" sz="2800" b="1" dirty="0" err="1">
                <a:solidFill>
                  <a:srgbClr val="006600"/>
                </a:solidFill>
              </a:rPr>
              <a:t>втіленням</a:t>
            </a:r>
            <a:r>
              <a:rPr lang="ru-RU" sz="2800" b="1" dirty="0">
                <a:solidFill>
                  <a:srgbClr val="006600"/>
                </a:solidFill>
              </a:rPr>
              <a:t> не </a:t>
            </a:r>
            <a:r>
              <a:rPr lang="ru-RU" sz="2800" b="1" dirty="0" err="1">
                <a:solidFill>
                  <a:srgbClr val="006600"/>
                </a:solidFill>
              </a:rPr>
              <a:t>тільки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краси</a:t>
            </a:r>
            <a:r>
              <a:rPr lang="ru-RU" sz="2800" b="1" dirty="0">
                <a:solidFill>
                  <a:srgbClr val="006600"/>
                </a:solidFill>
              </a:rPr>
              <a:t> і </a:t>
            </a:r>
            <a:r>
              <a:rPr lang="ru-RU" sz="2800" b="1" dirty="0" err="1">
                <a:solidFill>
                  <a:srgbClr val="006600"/>
                </a:solidFill>
              </a:rPr>
              <a:t>беззахисності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природи</a:t>
            </a:r>
            <a:r>
              <a:rPr lang="ru-RU" sz="2800" b="1" dirty="0">
                <a:solidFill>
                  <a:srgbClr val="006600"/>
                </a:solidFill>
              </a:rPr>
              <a:t>, але й </a:t>
            </a:r>
            <a:r>
              <a:rPr lang="ru-RU" sz="2800" b="1" dirty="0" err="1">
                <a:solidFill>
                  <a:srgbClr val="006600"/>
                </a:solidFill>
              </a:rPr>
              <a:t>духовної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краси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людини</a:t>
            </a:r>
            <a:r>
              <a:rPr lang="ru-RU" sz="2800" b="1" dirty="0">
                <a:solidFill>
                  <a:srgbClr val="006600"/>
                </a:solidFill>
              </a:rPr>
              <a:t>, </a:t>
            </a:r>
            <a:r>
              <a:rPr lang="ru-RU" sz="2800" b="1" dirty="0" err="1">
                <a:solidFill>
                  <a:srgbClr val="006600"/>
                </a:solidFill>
              </a:rPr>
              <a:t>що</a:t>
            </a:r>
            <a:r>
              <a:rPr lang="ru-RU" sz="2800" b="1" dirty="0">
                <a:solidFill>
                  <a:srgbClr val="006600"/>
                </a:solidFill>
              </a:rPr>
              <a:t> не </a:t>
            </a:r>
            <a:r>
              <a:rPr lang="ru-RU" sz="2800" b="1" dirty="0" err="1">
                <a:solidFill>
                  <a:srgbClr val="006600"/>
                </a:solidFill>
              </a:rPr>
              <a:t>може</a:t>
            </a:r>
            <a:r>
              <a:rPr lang="ru-RU" sz="2800" b="1" dirty="0">
                <a:solidFill>
                  <a:srgbClr val="006600"/>
                </a:solidFill>
              </a:rPr>
              <a:t> бути </a:t>
            </a:r>
            <a:r>
              <a:rPr lang="ru-RU" sz="2800" b="1" dirty="0" err="1">
                <a:solidFill>
                  <a:srgbClr val="006600"/>
                </a:solidFill>
              </a:rPr>
              <a:t>знищена</a:t>
            </a:r>
            <a:r>
              <a:rPr lang="ru-RU" sz="2800" b="1" dirty="0">
                <a:solidFill>
                  <a:srgbClr val="006600"/>
                </a:solidFill>
              </a:rPr>
              <a:t> в </a:t>
            </a:r>
            <a:r>
              <a:rPr lang="ru-RU" sz="2800" b="1" dirty="0" err="1">
                <a:solidFill>
                  <a:srgbClr val="006600"/>
                </a:solidFill>
              </a:rPr>
              <a:t>повсякденних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дрібних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турботах</a:t>
            </a:r>
            <a:r>
              <a:rPr lang="ru-RU" sz="2800" b="1" dirty="0">
                <a:solidFill>
                  <a:srgbClr val="006600"/>
                </a:solidFill>
              </a:rPr>
              <a:t>. Вона </a:t>
            </a:r>
            <a:r>
              <a:rPr lang="ru-RU" sz="2800" b="1" dirty="0" err="1">
                <a:solidFill>
                  <a:srgbClr val="006600"/>
                </a:solidFill>
              </a:rPr>
              <a:t>вічно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err="1">
                <a:solidFill>
                  <a:srgbClr val="006600"/>
                </a:solidFill>
              </a:rPr>
              <a:t>відроджується</a:t>
            </a:r>
            <a:r>
              <a:rPr lang="ru-RU" sz="2800" b="1" dirty="0">
                <a:solidFill>
                  <a:srgbClr val="006600"/>
                </a:solidFill>
              </a:rPr>
              <a:t>.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4158208" cy="329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7355" y="3789040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/>
              <a:t>Ім'я</a:t>
            </a:r>
            <a:r>
              <a:rPr lang="ru-RU" sz="2400" b="1" dirty="0"/>
              <a:t> </a:t>
            </a:r>
            <a:r>
              <a:rPr lang="ru-RU" sz="4000" b="1" i="1" dirty="0"/>
              <a:t>Лев</a:t>
            </a:r>
            <a:r>
              <a:rPr lang="ru-RU" sz="2400" b="1" dirty="0"/>
              <a:t> </a:t>
            </a:r>
            <a:r>
              <a:rPr lang="ru-RU" sz="2800" b="1" dirty="0"/>
              <a:t>походить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грецького</a:t>
            </a:r>
            <a:r>
              <a:rPr lang="ru-RU" sz="2800" b="1" dirty="0"/>
              <a:t> слова — </a:t>
            </a:r>
            <a:r>
              <a:rPr lang="ru-RU" sz="2800" b="1" dirty="0" err="1"/>
              <a:t>власного</a:t>
            </a:r>
            <a:r>
              <a:rPr lang="ru-RU" sz="2800" b="1" dirty="0"/>
              <a:t> </a:t>
            </a:r>
            <a:r>
              <a:rPr lang="ru-RU" sz="2800" b="1" dirty="0" err="1"/>
              <a:t>імені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виникло</a:t>
            </a:r>
            <a:r>
              <a:rPr lang="ru-RU" sz="2800" b="1" dirty="0"/>
              <a:t> на </a:t>
            </a:r>
            <a:r>
              <a:rPr lang="ru-RU" sz="2800" b="1" dirty="0" err="1"/>
              <a:t>основі</a:t>
            </a:r>
            <a:r>
              <a:rPr lang="ru-RU" sz="2800" b="1" dirty="0"/>
              <a:t> </a:t>
            </a:r>
            <a:r>
              <a:rPr lang="ru-RU" sz="2800" b="1" dirty="0" err="1"/>
              <a:t>загальної</a:t>
            </a:r>
            <a:r>
              <a:rPr lang="ru-RU" sz="2800" b="1" dirty="0"/>
              <a:t> </a:t>
            </a:r>
            <a:r>
              <a:rPr lang="ru-RU" sz="2800" b="1" dirty="0" err="1"/>
              <a:t>назви</a:t>
            </a:r>
            <a:r>
              <a:rPr lang="ru-RU" sz="2800" b="1" dirty="0"/>
              <a:t> «лев» (великий </a:t>
            </a:r>
            <a:r>
              <a:rPr lang="ru-RU" sz="2800" b="1" dirty="0" err="1"/>
              <a:t>хижий</a:t>
            </a:r>
            <a:r>
              <a:rPr lang="ru-RU" sz="2800" b="1" dirty="0"/>
              <a:t> </a:t>
            </a:r>
            <a:r>
              <a:rPr lang="ru-RU" sz="2800" b="1" dirty="0" err="1"/>
              <a:t>звір</a:t>
            </a:r>
            <a:r>
              <a:rPr lang="ru-RU" sz="2800" b="1" dirty="0"/>
              <a:t> </a:t>
            </a:r>
            <a:r>
              <a:rPr lang="ru-RU" sz="2800" b="1" dirty="0" err="1"/>
              <a:t>родини</a:t>
            </a:r>
            <a:r>
              <a:rPr lang="ru-RU" sz="2800" b="1" dirty="0"/>
              <a:t> </a:t>
            </a:r>
            <a:r>
              <a:rPr lang="ru-RU" sz="2800" b="1" dirty="0" err="1"/>
              <a:t>котячих</a:t>
            </a:r>
            <a:r>
              <a:rPr lang="ru-RU" sz="2800" b="1" dirty="0"/>
              <a:t>). У </a:t>
            </a:r>
            <a:r>
              <a:rPr lang="ru-RU" sz="2800" b="1" dirty="0" err="1"/>
              <a:t>народі</a:t>
            </a:r>
            <a:r>
              <a:rPr lang="ru-RU" sz="2800" b="1" dirty="0"/>
              <a:t> </a:t>
            </a:r>
            <a:r>
              <a:rPr lang="ru-RU" sz="2800" b="1" dirty="0" err="1"/>
              <a:t>цього</a:t>
            </a:r>
            <a:r>
              <a:rPr lang="ru-RU" sz="2800" b="1" dirty="0"/>
              <a:t> </a:t>
            </a:r>
            <a:r>
              <a:rPr lang="ru-RU" sz="2800" b="1" dirty="0" err="1"/>
              <a:t>звіра</a:t>
            </a:r>
            <a:r>
              <a:rPr lang="ru-RU" sz="2800" b="1" dirty="0"/>
              <a:t> </a:t>
            </a:r>
            <a:r>
              <a:rPr lang="ru-RU" sz="2800" b="1" dirty="0" err="1"/>
              <a:t>називають</a:t>
            </a:r>
            <a:r>
              <a:rPr lang="ru-RU" sz="2800" b="1" dirty="0"/>
              <a:t> царем </a:t>
            </a:r>
            <a:r>
              <a:rPr lang="ru-RU" sz="2800" b="1" dirty="0" err="1"/>
              <a:t>звірів</a:t>
            </a:r>
            <a:r>
              <a:rPr lang="ru-RU" sz="2800" b="1" dirty="0"/>
              <a:t>, </a:t>
            </a:r>
            <a:r>
              <a:rPr lang="ru-RU" sz="2800" b="1" dirty="0" err="1"/>
              <a:t>володарем</a:t>
            </a:r>
            <a:r>
              <a:rPr lang="ru-RU" sz="2800" b="1" dirty="0"/>
              <a:t> </a:t>
            </a:r>
            <a:r>
              <a:rPr lang="ru-RU" sz="2800" b="1" dirty="0" err="1"/>
              <a:t>лісу</a:t>
            </a:r>
            <a:r>
              <a:rPr lang="ru-RU" sz="2800" b="1" dirty="0"/>
              <a:t>, </a:t>
            </a:r>
            <a:r>
              <a:rPr lang="ru-RU" sz="2800" b="1" dirty="0" err="1"/>
              <a:t>лісним</a:t>
            </a:r>
            <a:r>
              <a:rPr lang="ru-RU" sz="2800" b="1" dirty="0"/>
              <a:t> царем. </a:t>
            </a:r>
          </a:p>
        </p:txBody>
      </p:sp>
    </p:spTree>
    <p:extLst>
      <p:ext uri="{BB962C8B-B14F-4D97-AF65-F5344CB8AC3E}">
        <p14:creationId xmlns:p14="http://schemas.microsoft.com/office/powerpoint/2010/main" val="11528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07504" y="980728"/>
            <a:ext cx="5328592" cy="532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дисгармонійно-примітивний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48" y="44245"/>
            <a:ext cx="25177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3707904" y="980728"/>
            <a:ext cx="5369581" cy="53285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1" y="1915105"/>
            <a:ext cx="3793836" cy="302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D:\Мои документы\Мои рисунки\Презент\i.jpgтсаеп.jp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27" y="2340739"/>
            <a:ext cx="2979365" cy="2456412"/>
          </a:xfrm>
          <a:prstGeom prst="round2DiagRect">
            <a:avLst>
              <a:gd name="adj1" fmla="val 16667"/>
              <a:gd name="adj2" fmla="val 480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2627784" y="1700808"/>
            <a:ext cx="3764910" cy="39604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49582" y="3673368"/>
            <a:ext cx="3106593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/>
              <a:t>Безкорисливість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3888" y="2184142"/>
            <a:ext cx="1825957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/>
              <a:t>Доброта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5717" y="2953318"/>
            <a:ext cx="2569043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Відчуття</a:t>
            </a:r>
            <a:r>
              <a:rPr lang="ru-RU" sz="2800" b="1" dirty="0"/>
              <a:t> 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краси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4344245"/>
            <a:ext cx="1969973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Гармонія</a:t>
            </a:r>
            <a:r>
              <a:rPr lang="ru-RU" sz="2800" b="1" dirty="0"/>
              <a:t>  </a:t>
            </a:r>
            <a:r>
              <a:rPr lang="ru-RU" sz="2800" b="1" dirty="0" smtClean="0"/>
              <a:t>з природою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5" y="2340739"/>
            <a:ext cx="257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Світ людей 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3438" y="2567226"/>
            <a:ext cx="2438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Світ  природи</a:t>
            </a:r>
            <a:endParaRPr lang="ru-RU" sz="4000" b="1" dirty="0"/>
          </a:p>
        </p:txBody>
      </p:sp>
      <p:sp>
        <p:nvSpPr>
          <p:cNvPr id="2" name="Стрелка вправо 1"/>
          <p:cNvSpPr/>
          <p:nvPr/>
        </p:nvSpPr>
        <p:spPr>
          <a:xfrm rot="5400000">
            <a:off x="1641180" y="1026347"/>
            <a:ext cx="955334" cy="864096"/>
          </a:xfrm>
          <a:prstGeom prst="rightArrow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6696492" y="1024452"/>
            <a:ext cx="967111" cy="895617"/>
          </a:xfrm>
          <a:prstGeom prst="rightArrow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41142" y="4678491"/>
            <a:ext cx="1957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(</a:t>
            </a:r>
            <a:r>
              <a:rPr lang="ru-RU" sz="2400" b="1" dirty="0" err="1" smtClean="0"/>
              <a:t>гармонійно</a:t>
            </a:r>
            <a:r>
              <a:rPr lang="ru-RU" sz="2400" b="1" dirty="0" smtClean="0"/>
              <a:t>-</a:t>
            </a:r>
          </a:p>
          <a:p>
            <a:r>
              <a:rPr lang="ru-RU" sz="2400" b="1" dirty="0" err="1" smtClean="0"/>
              <a:t>досконалий</a:t>
            </a:r>
            <a:r>
              <a:rPr lang="ru-RU" sz="2400" b="1" dirty="0" smtClean="0"/>
              <a:t>)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95223" y="482129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(</a:t>
            </a:r>
            <a:r>
              <a:rPr lang="ru-RU" sz="2400" b="1" dirty="0" err="1" smtClean="0"/>
              <a:t>дисгармонійно-примітивний</a:t>
            </a:r>
            <a:r>
              <a:rPr lang="ru-RU" sz="2400" b="1" dirty="0" smtClean="0"/>
              <a:t> )</a:t>
            </a:r>
            <a:endParaRPr lang="ru-RU" sz="2400" b="1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4224838" y="980728"/>
            <a:ext cx="648072" cy="934377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3628" y="260648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8000"/>
                </a:solidFill>
              </a:rPr>
              <a:t>Проблематика   драми </a:t>
            </a:r>
            <a:endParaRPr lang="ru-RU" sz="4400" b="1" dirty="0">
              <a:solidFill>
                <a:srgbClr val="008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56102"/>
            <a:ext cx="3924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/>
              <a:t>Людина і природа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8502" y="1752602"/>
            <a:ext cx="4253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/>
              <a:t>Людина і </a:t>
            </a:r>
            <a:r>
              <a:rPr lang="ru-RU" sz="3200" b="1" dirty="0" err="1"/>
              <a:t>мистецтво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9701" y="2448267"/>
            <a:ext cx="4768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 smtClean="0"/>
              <a:t>Шляхи  </a:t>
            </a:r>
            <a:r>
              <a:rPr lang="ru-RU" sz="3200" b="1" dirty="0" err="1"/>
              <a:t>подолання</a:t>
            </a:r>
            <a:r>
              <a:rPr lang="ru-RU" sz="3200" b="1" dirty="0"/>
              <a:t> </a:t>
            </a:r>
            <a:r>
              <a:rPr lang="ru-RU" sz="3200" b="1" dirty="0" smtClean="0"/>
              <a:t> зла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35614" y="2984991"/>
            <a:ext cx="3154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/>
              <a:t>Сила 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кохання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19143" y="3707160"/>
            <a:ext cx="4275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 err="1"/>
              <a:t>Трагедія</a:t>
            </a:r>
            <a:r>
              <a:rPr lang="ru-RU" sz="3200" b="1" dirty="0"/>
              <a:t> 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самозради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32140" y="4437112"/>
            <a:ext cx="4165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 err="1"/>
              <a:t>Самознищення</a:t>
            </a:r>
            <a:r>
              <a:rPr lang="ru-RU" sz="3200" b="1" dirty="0"/>
              <a:t> </a:t>
            </a:r>
            <a:r>
              <a:rPr lang="ru-RU" sz="3200" b="1" dirty="0" smtClean="0"/>
              <a:t> зла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22920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ru-RU" sz="3200" b="1" dirty="0" err="1" smtClean="0"/>
              <a:t>Боротьба</a:t>
            </a:r>
            <a:r>
              <a:rPr lang="ru-RU" sz="3200" b="1" dirty="0" smtClean="0"/>
              <a:t> </a:t>
            </a:r>
            <a:r>
              <a:rPr lang="ru-RU" sz="3200" b="1" dirty="0"/>
              <a:t>за </a:t>
            </a:r>
            <a:r>
              <a:rPr lang="ru-RU" sz="3200" b="1" dirty="0" err="1"/>
              <a:t>вільне</a:t>
            </a:r>
            <a:r>
              <a:rPr lang="ru-RU" sz="3200" b="1" dirty="0"/>
              <a:t>, </a:t>
            </a:r>
            <a:r>
              <a:rPr lang="ru-RU" sz="3200" b="1" dirty="0" err="1"/>
              <a:t>творче</a:t>
            </a:r>
            <a:r>
              <a:rPr lang="ru-RU" sz="3200" b="1" dirty="0"/>
              <a:t>, духовно </a:t>
            </a:r>
            <a:r>
              <a:rPr lang="ru-RU" sz="3200" b="1" dirty="0" err="1"/>
              <a:t>багате</a:t>
            </a:r>
            <a:r>
              <a:rPr lang="ru-RU" sz="3200" b="1" dirty="0"/>
              <a:t> </a:t>
            </a:r>
            <a:r>
              <a:rPr lang="ru-RU" sz="3200" b="1" dirty="0" err="1"/>
              <a:t>життя</a:t>
            </a:r>
            <a:r>
              <a:rPr lang="ru-RU" sz="3200" b="1" dirty="0"/>
              <a:t> </a:t>
            </a:r>
            <a:r>
              <a:rPr lang="ru-RU" sz="3200" b="1" dirty="0" err="1"/>
              <a:t>людини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101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385093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У </a:t>
            </a:r>
            <a:r>
              <a:rPr lang="ru-RU" sz="4000" b="1" dirty="0" err="1">
                <a:solidFill>
                  <a:srgbClr val="C00000"/>
                </a:solidFill>
              </a:rPr>
              <a:t>чому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сенс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людського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життя</a:t>
            </a:r>
            <a:r>
              <a:rPr lang="ru-RU" sz="4000" b="1" dirty="0">
                <a:solidFill>
                  <a:srgbClr val="C00000"/>
                </a:solidFill>
              </a:rPr>
              <a:t>? </a:t>
            </a:r>
            <a:endParaRPr lang="ru-RU" sz="4000" b="1" dirty="0" smtClean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501" y="3443748"/>
            <a:ext cx="73916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Мавка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протиставляє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Добро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торжествує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Душу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треба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відкривати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всім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Красу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врятувала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Волю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є вона у нас? 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вільні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люди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раби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Кохання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зраді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536" y="1628800"/>
            <a:ext cx="3672408" cy="1224136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Буденність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основа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291263" y="1628800"/>
            <a:ext cx="3600400" cy="1224136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Духовність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основа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2450" y="505306"/>
            <a:ext cx="720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верх 9"/>
          <p:cNvSpPr/>
          <p:nvPr/>
        </p:nvSpPr>
        <p:spPr>
          <a:xfrm>
            <a:off x="3196669" y="5813628"/>
            <a:ext cx="660658" cy="720080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79700"/>
            <a:ext cx="7254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501" y="374553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6" y="764704"/>
            <a:ext cx="326689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404664"/>
            <a:ext cx="54726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Завдання  уроку</a:t>
            </a:r>
            <a:r>
              <a:rPr lang="uk-UA" sz="3200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endParaRPr lang="uk-UA" sz="3200" dirty="0" smtClean="0">
              <a:solidFill>
                <a:srgbClr val="C0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/>
              <a:t>п</a:t>
            </a:r>
            <a:r>
              <a:rPr lang="uk-UA" sz="2400" b="1" dirty="0" smtClean="0"/>
              <a:t>ознайомимося з історією створення «Лісової пісні»;</a:t>
            </a: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з'ясуємо  джерела  драми-феєрії</a:t>
            </a:r>
            <a:r>
              <a:rPr lang="uk-UA" sz="2400" b="1" dirty="0" smtClean="0">
                <a:solidFill>
                  <a:prstClr val="black"/>
                </a:solidFill>
              </a:rPr>
              <a:t>;</a:t>
            </a:r>
            <a:endParaRPr lang="uk-UA" sz="2400" b="1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 smtClean="0"/>
              <a:t>розглянемо </a:t>
            </a:r>
            <a:r>
              <a:rPr lang="uk-UA" sz="2400" b="1" dirty="0"/>
              <a:t>жанрові особливості </a:t>
            </a:r>
            <a:r>
              <a:rPr lang="uk-UA" sz="2400" b="1" dirty="0" smtClean="0"/>
              <a:t>твору   </a:t>
            </a:r>
            <a:r>
              <a:rPr lang="uk-UA" sz="2400" b="1" dirty="0"/>
              <a:t>письменниці </a:t>
            </a:r>
            <a:r>
              <a:rPr lang="uk-UA" sz="2400" b="1" dirty="0" smtClean="0"/>
              <a:t>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 smtClean="0"/>
              <a:t>охарактеризуємо групи  персонажів «Лісової пісні»;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/>
              <a:t>в</a:t>
            </a:r>
            <a:r>
              <a:rPr lang="uk-UA" sz="2400" b="1" dirty="0" smtClean="0"/>
              <a:t>исловимо думки щодо окремих проблем драми-феєрії;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400" b="1" dirty="0"/>
              <a:t>п</a:t>
            </a:r>
            <a:r>
              <a:rPr lang="uk-UA" sz="2400" b="1" dirty="0" smtClean="0"/>
              <a:t>роведемо дискусію із запропонованих питань.</a:t>
            </a: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3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Мои документы\Мои рисунки\Презент\i.jp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44" y="154004"/>
            <a:ext cx="2637500" cy="36350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Мои документы\Мои рисунки\Презент\i.jpgр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910" y="283744"/>
            <a:ext cx="3089090" cy="3505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документы\Мои рисунки\Презент\i.jpgир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" y="3389679"/>
            <a:ext cx="2642573" cy="32729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и документы\Мои рисунки\Презент\i.jpgоапап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910" y="3094946"/>
            <a:ext cx="3073524" cy="35930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1271" y="188640"/>
            <a:ext cx="547260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Сильніше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за  </a:t>
            </a:r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любов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злоба  </a:t>
            </a:r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горить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,</a:t>
            </a:r>
          </a:p>
          <a:p>
            <a:pPr lvl="0"/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Сильніше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за  красу  </a:t>
            </a:r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вражає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</a:t>
            </a:r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бридь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.</a:t>
            </a:r>
          </a:p>
          <a:p>
            <a:pPr lvl="0"/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Але </a:t>
            </a:r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життя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росте  </a:t>
            </a:r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лишень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з  </a:t>
            </a:r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любові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.</a:t>
            </a:r>
          </a:p>
          <a:p>
            <a:pPr lvl="0"/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Лишень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краса  людей  </a:t>
            </a:r>
            <a:r>
              <a:rPr lang="ru-RU" sz="3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навчає</a:t>
            </a: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жить.</a:t>
            </a:r>
          </a:p>
          <a:p>
            <a:pPr lvl="0"/>
            <a:endParaRPr lang="ru-RU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ranklin Gothic Heavy" pitchFamily="34" charset="0"/>
              <a:ea typeface="Calibri"/>
              <a:cs typeface="Times New Roman"/>
            </a:endParaRPr>
          </a:p>
          <a:p>
            <a:pPr lvl="0" algn="r"/>
            <a:r>
              <a:rPr lang="ru-RU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Дмитро</a:t>
            </a:r>
            <a:r>
              <a:rPr lang="ru-RU" sz="2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  </a:t>
            </a:r>
            <a:r>
              <a:rPr lang="ru-RU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Павличко</a:t>
            </a:r>
            <a:endParaRPr lang="ru-RU" sz="28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ranklin Gothic Heavy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72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668"/>
            <a:ext cx="9144000" cy="692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0457"/>
            <a:ext cx="871296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ea typeface="Calibri"/>
                <a:cs typeface="Times New Roman"/>
              </a:rPr>
              <a:t>Мотто:</a:t>
            </a:r>
          </a:p>
          <a:p>
            <a:pPr>
              <a:spcAft>
                <a:spcPts val="0"/>
              </a:spcAft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ranklin Gothic Heavy" pitchFamily="34" charset="0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ranklin Gothic Heavy" pitchFamily="34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268760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6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</a:t>
            </a: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 </a:t>
            </a:r>
            <a:r>
              <a:rPr lang="ru-RU" sz="6000" b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 </a:t>
            </a: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жива</a:t>
            </a:r>
            <a:r>
              <a:rPr lang="ru-RU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  <a:p>
            <a:pPr algn="ctr"/>
            <a:r>
              <a:rPr lang="ru-RU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  </a:t>
            </a: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буду </a:t>
            </a:r>
            <a:r>
              <a:rPr lang="ru-RU" sz="6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вічно</a:t>
            </a: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6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жити</a:t>
            </a: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 </a:t>
            </a:r>
          </a:p>
          <a:p>
            <a:pPr algn="ctr"/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 в </a:t>
            </a:r>
            <a:r>
              <a:rPr lang="ru-RU" sz="6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серці</a:t>
            </a: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маю те</a:t>
            </a:r>
            <a:r>
              <a:rPr lang="ru-RU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</a:p>
          <a:p>
            <a:pPr algn="ctr"/>
            <a:r>
              <a:rPr lang="ru-RU" sz="6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</a:t>
            </a:r>
            <a:r>
              <a:rPr lang="ru-RU" sz="6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вмирає</a:t>
            </a: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 </a:t>
            </a:r>
          </a:p>
          <a:p>
            <a:pPr algn="r"/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Леся </a:t>
            </a:r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Українка</a:t>
            </a: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13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88640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a typeface="Calibri"/>
                <a:cs typeface="Times New Roman"/>
              </a:rPr>
              <a:t>Драматургія Лесі </a:t>
            </a:r>
            <a:r>
              <a:rPr lang="ru-RU" sz="3600" b="1" dirty="0" smtClean="0">
                <a:ea typeface="Calibri"/>
                <a:cs typeface="Times New Roman"/>
              </a:rPr>
              <a:t>Українки – шедеври творчості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41542" y="1464320"/>
            <a:ext cx="2592288" cy="12406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«Одержима» (1901)</a:t>
            </a:r>
            <a:r>
              <a:rPr lang="ru-RU" sz="28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2132077"/>
            <a:ext cx="2928120" cy="13160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</a:t>
            </a:r>
            <a:r>
              <a:rPr lang="ru-RU" sz="2800" b="1" dirty="0" err="1">
                <a:solidFill>
                  <a:schemeClr val="tx1"/>
                </a:solidFill>
              </a:rPr>
              <a:t>Вавилонський</a:t>
            </a:r>
            <a:r>
              <a:rPr lang="ru-RU" sz="2800" b="1" dirty="0">
                <a:solidFill>
                  <a:schemeClr val="tx1"/>
                </a:solidFill>
              </a:rPr>
              <a:t> полон» (1903)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492896"/>
            <a:ext cx="2520280" cy="13262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«На </a:t>
            </a:r>
            <a:r>
              <a:rPr lang="ru-RU" sz="2800" b="1" dirty="0" err="1">
                <a:solidFill>
                  <a:schemeClr val="tx1"/>
                </a:solidFill>
              </a:rPr>
              <a:t>руїнах</a:t>
            </a:r>
            <a:r>
              <a:rPr lang="ru-RU" sz="2800" b="1" dirty="0">
                <a:solidFill>
                  <a:schemeClr val="tx1"/>
                </a:solidFill>
              </a:rPr>
              <a:t>» (1904)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07976" y="3356992"/>
            <a:ext cx="3479976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«В катакомбах» (1905)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83030" y="4701277"/>
            <a:ext cx="2988332" cy="13438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</a:t>
            </a:r>
            <a:r>
              <a:rPr lang="ru-RU" sz="2800" b="1" dirty="0" err="1">
                <a:solidFill>
                  <a:schemeClr val="tx1"/>
                </a:solidFill>
              </a:rPr>
              <a:t>Лісова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пісня</a:t>
            </a:r>
            <a:r>
              <a:rPr lang="ru-RU" sz="2800" b="1" dirty="0">
                <a:solidFill>
                  <a:schemeClr val="tx1"/>
                </a:solidFill>
              </a:rPr>
              <a:t>» (1911)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4077071"/>
            <a:ext cx="2880320" cy="8640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</a:t>
            </a:r>
            <a:r>
              <a:rPr lang="ru-RU" sz="2800" b="1" dirty="0" err="1">
                <a:solidFill>
                  <a:schemeClr val="tx1"/>
                </a:solidFill>
              </a:rPr>
              <a:t>Бояриня</a:t>
            </a:r>
            <a:r>
              <a:rPr lang="ru-RU" sz="2800" b="1" dirty="0">
                <a:solidFill>
                  <a:schemeClr val="tx1"/>
                </a:solidFill>
              </a:rPr>
              <a:t>» </a:t>
            </a:r>
            <a:r>
              <a:rPr lang="ru-RU" sz="2800" b="1" dirty="0" smtClean="0">
                <a:solidFill>
                  <a:schemeClr val="tx1"/>
                </a:solidFill>
              </a:rPr>
              <a:t>(1910)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3197" y="1323039"/>
            <a:ext cx="2784426" cy="914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</a:t>
            </a:r>
            <a:r>
              <a:rPr lang="ru-RU" sz="2800" b="1" dirty="0" err="1">
                <a:solidFill>
                  <a:schemeClr val="tx1"/>
                </a:solidFill>
              </a:rPr>
              <a:t>Блакитна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троянда</a:t>
            </a:r>
            <a:r>
              <a:rPr lang="ru-RU" sz="2800" b="1" dirty="0">
                <a:solidFill>
                  <a:schemeClr val="tx1"/>
                </a:solidFill>
              </a:rPr>
              <a:t>» (1896)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1940" y="5373216"/>
            <a:ext cx="3384376" cy="12659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</a:t>
            </a:r>
            <a:r>
              <a:rPr lang="ru-RU" sz="2800" b="1" dirty="0" err="1">
                <a:solidFill>
                  <a:schemeClr val="tx1"/>
                </a:solidFill>
              </a:rPr>
              <a:t>Камінний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господар</a:t>
            </a:r>
            <a:r>
              <a:rPr lang="ru-RU" sz="2800" b="1" dirty="0">
                <a:solidFill>
                  <a:schemeClr val="tx1"/>
                </a:solidFill>
              </a:rPr>
              <a:t>» (1912)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6316" y="210579"/>
            <a:ext cx="1475656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9600" b="1" dirty="0" smtClean="0">
                <a:solidFill>
                  <a:schemeClr val="tx1"/>
                </a:solidFill>
              </a:rPr>
              <a:t>21</a:t>
            </a:r>
            <a:endParaRPr lang="ru-RU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984" y="274298"/>
            <a:ext cx="4032448" cy="5400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83968" y="404664"/>
            <a:ext cx="458355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C00000"/>
                </a:solidFill>
                <a:ea typeface="Calibri"/>
                <a:cs typeface="Times New Roman"/>
              </a:rPr>
              <a:t>Г</a:t>
            </a:r>
            <a:r>
              <a:rPr lang="ru-RU" sz="2400" b="1" dirty="0" err="1" smtClean="0">
                <a:solidFill>
                  <a:srgbClr val="C00000"/>
                </a:solidFill>
                <a:ea typeface="Calibri"/>
                <a:cs typeface="Times New Roman"/>
              </a:rPr>
              <a:t>рузинський</a:t>
            </a:r>
            <a:r>
              <a:rPr lang="ru-RU" sz="2400" b="1" dirty="0" smtClean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a typeface="Calibri"/>
                <a:cs typeface="Times New Roman"/>
              </a:rPr>
              <a:t>період</a:t>
            </a:r>
            <a:r>
              <a:rPr lang="ru-RU" sz="2400" b="1" dirty="0" smtClean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a typeface="Calibri"/>
                <a:cs typeface="Times New Roman"/>
              </a:rPr>
              <a:t>життя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a typeface="Calibri"/>
                <a:cs typeface="Times New Roman"/>
              </a:rPr>
              <a:t>поетеси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 (1908—1913</a:t>
            </a:r>
            <a:r>
              <a:rPr lang="ru-RU" sz="2400" b="1" dirty="0" smtClean="0">
                <a:solidFill>
                  <a:srgbClr val="C00000"/>
                </a:solidFill>
                <a:ea typeface="Calibri"/>
                <a:cs typeface="Times New Roman"/>
              </a:rPr>
              <a:t>)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a typeface="Calibri"/>
                <a:cs typeface="Times New Roman"/>
              </a:rPr>
              <a:t>«Лісова пісня» </a:t>
            </a:r>
            <a:r>
              <a:rPr lang="ru-RU" sz="2000" b="1" dirty="0">
                <a:ea typeface="Calibri"/>
                <a:cs typeface="Times New Roman"/>
              </a:rPr>
              <a:t>— драма-</a:t>
            </a:r>
            <a:r>
              <a:rPr lang="ru-RU" sz="2000" b="1" dirty="0" err="1">
                <a:ea typeface="Calibri"/>
                <a:cs typeface="Times New Roman"/>
              </a:rPr>
              <a:t>феєрія</a:t>
            </a:r>
            <a:r>
              <a:rPr lang="ru-RU" sz="2000" b="1" dirty="0">
                <a:ea typeface="Calibri"/>
                <a:cs typeface="Times New Roman"/>
              </a:rPr>
              <a:t> в </a:t>
            </a:r>
            <a:r>
              <a:rPr lang="ru-RU" sz="2000" b="1" dirty="0" err="1">
                <a:ea typeface="Calibri"/>
                <a:cs typeface="Times New Roman"/>
              </a:rPr>
              <a:t>трьох</a:t>
            </a:r>
            <a:r>
              <a:rPr lang="ru-RU" sz="2000" b="1" dirty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діях</a:t>
            </a:r>
            <a:r>
              <a:rPr lang="ru-RU" sz="2000" b="1" dirty="0" smtClean="0">
                <a:ea typeface="Calibri"/>
                <a:cs typeface="Times New Roman"/>
              </a:rPr>
              <a:t>. 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v"/>
            </a:pPr>
            <a:r>
              <a:rPr lang="uk-UA" sz="2000" b="1" dirty="0" smtClean="0">
                <a:ea typeface="Calibri"/>
                <a:cs typeface="Times New Roman"/>
              </a:rPr>
              <a:t>Написана в </a:t>
            </a:r>
            <a:r>
              <a:rPr lang="uk-UA" sz="2000" b="1" dirty="0" err="1" smtClean="0">
                <a:ea typeface="Calibri"/>
                <a:cs typeface="Times New Roman"/>
              </a:rPr>
              <a:t>м.Кутаїсі</a:t>
            </a:r>
            <a:endParaRPr lang="ru-RU" sz="2000" b="1" dirty="0" smtClean="0"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a typeface="Calibri"/>
                <a:cs typeface="Times New Roman"/>
              </a:rPr>
              <a:t>Створена </a:t>
            </a:r>
            <a:r>
              <a:rPr lang="ru-RU" sz="2000" b="1" dirty="0" err="1" smtClean="0">
                <a:ea typeface="Calibri"/>
                <a:cs typeface="Times New Roman"/>
              </a:rPr>
              <a:t>під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впливом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розлуки</a:t>
            </a:r>
            <a:r>
              <a:rPr lang="ru-RU" sz="2000" b="1" dirty="0" smtClean="0">
                <a:ea typeface="Calibri"/>
                <a:cs typeface="Times New Roman"/>
              </a:rPr>
              <a:t> з </a:t>
            </a:r>
            <a:r>
              <a:rPr lang="ru-RU" sz="2000" b="1" dirty="0" err="1" smtClean="0">
                <a:ea typeface="Calibri"/>
                <a:cs typeface="Times New Roman"/>
              </a:rPr>
              <a:t>рідним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краєм</a:t>
            </a:r>
            <a:r>
              <a:rPr lang="ru-RU" sz="2000" b="1" dirty="0" smtClean="0">
                <a:ea typeface="Calibri"/>
                <a:cs typeface="Times New Roman"/>
              </a:rPr>
              <a:t>: Леся </a:t>
            </a:r>
            <a:r>
              <a:rPr lang="ru-RU" sz="2000" b="1" dirty="0" err="1" smtClean="0">
                <a:ea typeface="Calibri"/>
                <a:cs typeface="Times New Roman"/>
              </a:rPr>
              <a:t>згадала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свої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ліси</a:t>
            </a:r>
            <a:r>
              <a:rPr lang="ru-RU" sz="2000" b="1" dirty="0" smtClean="0">
                <a:ea typeface="Calibri"/>
                <a:cs typeface="Times New Roman"/>
              </a:rPr>
              <a:t> і «затужила за ними».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err="1" smtClean="0">
                <a:ea typeface="Calibri"/>
                <a:cs typeface="Times New Roman"/>
              </a:rPr>
              <a:t>П’єсу</a:t>
            </a:r>
            <a:r>
              <a:rPr lang="ru-RU" sz="2000" b="1" dirty="0" smtClean="0">
                <a:ea typeface="Calibri"/>
                <a:cs typeface="Times New Roman"/>
              </a:rPr>
              <a:t> написано в </a:t>
            </a:r>
            <a:r>
              <a:rPr lang="ru-RU" sz="2000" b="1" dirty="0" err="1" smtClean="0">
                <a:ea typeface="Calibri"/>
                <a:cs typeface="Times New Roman"/>
              </a:rPr>
              <a:t>небачено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короткі</a:t>
            </a:r>
            <a:r>
              <a:rPr lang="ru-RU" sz="2000" b="1" dirty="0" smtClean="0">
                <a:ea typeface="Calibri"/>
                <a:cs typeface="Times New Roman"/>
              </a:rPr>
              <a:t> строки — за </a:t>
            </a:r>
            <a:r>
              <a:rPr lang="ru-RU" sz="2000" b="1" dirty="0" err="1" smtClean="0">
                <a:ea typeface="Calibri"/>
                <a:cs typeface="Times New Roman"/>
              </a:rPr>
              <a:t>дванадцять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днів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ea typeface="Calibri"/>
                <a:cs typeface="Times New Roman"/>
              </a:rPr>
              <a:t>липня</a:t>
            </a:r>
            <a:r>
              <a:rPr lang="ru-RU" sz="2000" b="1" dirty="0" smtClean="0">
                <a:ea typeface="Calibri"/>
                <a:cs typeface="Times New Roman"/>
              </a:rPr>
              <a:t> 1911 року. 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v"/>
            </a:pPr>
            <a:r>
              <a:rPr lang="uk-UA" sz="2000" b="1" dirty="0" smtClean="0">
                <a:ea typeface="Calibri"/>
                <a:cs typeface="Times New Roman"/>
              </a:rPr>
              <a:t>Вперше надруковано в «Літературному віснику» 1912 року.</a:t>
            </a:r>
            <a:endParaRPr lang="ru-RU" sz="2000" b="1" dirty="0" smtClean="0"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err="1" smtClean="0">
                <a:ea typeface="Calibri"/>
                <a:cs typeface="Times New Roman"/>
              </a:rPr>
              <a:t>Вперше</a:t>
            </a: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 err="1">
                <a:ea typeface="Calibri"/>
                <a:cs typeface="Times New Roman"/>
              </a:rPr>
              <a:t>була</a:t>
            </a:r>
            <a:r>
              <a:rPr lang="ru-RU" sz="2000" b="1" dirty="0">
                <a:ea typeface="Calibri"/>
                <a:cs typeface="Times New Roman"/>
              </a:rPr>
              <a:t> поставлена 22 листопада 1918 року в </a:t>
            </a:r>
            <a:r>
              <a:rPr lang="ru-RU" sz="2000" b="1" dirty="0" err="1">
                <a:ea typeface="Calibri"/>
                <a:cs typeface="Times New Roman"/>
              </a:rPr>
              <a:t>Київському</a:t>
            </a:r>
            <a:r>
              <a:rPr lang="ru-RU" sz="2000" b="1" dirty="0">
                <a:ea typeface="Calibri"/>
                <a:cs typeface="Times New Roman"/>
              </a:rPr>
              <a:t> драматичному </a:t>
            </a:r>
            <a:r>
              <a:rPr lang="ru-RU" sz="2000" b="1" dirty="0" err="1" smtClean="0">
                <a:ea typeface="Calibri"/>
                <a:cs typeface="Times New Roman"/>
              </a:rPr>
              <a:t>театрі</a:t>
            </a:r>
            <a:r>
              <a:rPr lang="ru-RU" sz="2000" b="1" dirty="0" smtClean="0">
                <a:ea typeface="Calibri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6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56" y="-99392"/>
            <a:ext cx="929205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76672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204864"/>
            <a:ext cx="5076056" cy="452431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Драматична поема —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переважно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невелика за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розміром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віршована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п’єса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, в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якій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зливаються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драматичне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й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ліричне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розкриття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теми,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виклад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матеріалу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відзначається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лаконізмом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відсутні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широкий фон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подій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і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зовнішня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інтрига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, а вся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увага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зосереджена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на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розкритті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ідейного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конфлікту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між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основними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противниками в момент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його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найбільшого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загострення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20072" y="2204864"/>
            <a:ext cx="3923927" cy="415498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C00000"/>
                </a:solidFill>
              </a:rPr>
              <a:t>Феєрія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фр. </a:t>
            </a:r>
            <a:r>
              <a:rPr lang="en-US" sz="2400" b="1" dirty="0" smtClean="0"/>
              <a:t>fee — </a:t>
            </a:r>
            <a:r>
              <a:rPr lang="ru-RU" sz="2400" b="1" dirty="0" smtClean="0"/>
              <a:t>фея, </a:t>
            </a:r>
            <a:r>
              <a:rPr lang="ru-RU" sz="2400" b="1" dirty="0" err="1" smtClean="0"/>
              <a:t>чарівниця</a:t>
            </a:r>
            <a:r>
              <a:rPr lang="ru-RU" sz="2400" b="1" dirty="0" smtClean="0"/>
              <a:t>) — </a:t>
            </a:r>
            <a:r>
              <a:rPr lang="ru-RU" sz="2400" b="1" dirty="0" err="1" smtClean="0"/>
              <a:t>театралізована</a:t>
            </a:r>
            <a:r>
              <a:rPr lang="ru-RU" sz="2400" b="1" dirty="0" smtClean="0"/>
              <a:t> постанова, яка </a:t>
            </a:r>
            <a:r>
              <a:rPr lang="ru-RU" sz="2400" b="1" dirty="0" err="1" smtClean="0"/>
              <a:t>побудована</a:t>
            </a:r>
            <a:r>
              <a:rPr lang="ru-RU" sz="2400" b="1" dirty="0" smtClean="0"/>
              <a:t> на фантастично-</a:t>
            </a:r>
            <a:r>
              <a:rPr lang="ru-RU" sz="2400" b="1" dirty="0" err="1" smtClean="0"/>
              <a:t>казковому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матеріалі</a:t>
            </a:r>
            <a:r>
              <a:rPr lang="ru-RU" sz="2400" b="1" dirty="0" smtClean="0"/>
              <a:t> й </a:t>
            </a:r>
            <a:r>
              <a:rPr lang="ru-RU" sz="2400" b="1" dirty="0" err="1" smtClean="0"/>
              <a:t>передбачає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використання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розкішних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костюмів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декорацій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різноманітних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засобів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створення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зовнішнього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ефекту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61173"/>
            <a:ext cx="6408712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Жанр  твору  «Лісова  пісня» - драма-</a:t>
            </a:r>
            <a:r>
              <a:rPr lang="ru-RU" sz="3600" b="1" dirty="0" err="1" smtClean="0">
                <a:solidFill>
                  <a:srgbClr val="C00000"/>
                </a:solidFill>
              </a:rPr>
              <a:t>феєрія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462602" y="1410072"/>
            <a:ext cx="936104" cy="698014"/>
          </a:xfrm>
          <a:prstGeom prst="down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72" y="1382598"/>
            <a:ext cx="102393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Двойная стрелка влево/вправо 6"/>
          <p:cNvSpPr/>
          <p:nvPr/>
        </p:nvSpPr>
        <p:spPr>
          <a:xfrm>
            <a:off x="2699792" y="1628800"/>
            <a:ext cx="3456384" cy="479286"/>
          </a:xfrm>
          <a:prstGeom prst="leftRightArrow">
            <a:avLst/>
          </a:prstGeom>
          <a:solidFill>
            <a:srgbClr val="0066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 descr="D:\Мои документы\анімац\анім картинки\forest_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40" y="117803"/>
            <a:ext cx="4966795" cy="662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2557" r="7652" b="4705"/>
          <a:stretch/>
        </p:blipFill>
        <p:spPr bwMode="auto">
          <a:xfrm>
            <a:off x="18196" y="118974"/>
            <a:ext cx="3923928" cy="431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571268"/>
            <a:ext cx="3834172" cy="31700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/>
                </a:solidFill>
              </a:rPr>
              <a:t>З очерет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>
                <a:solidFill>
                  <a:schemeClr val="tx1"/>
                </a:solidFill>
              </a:rPr>
              <a:t>в </a:t>
            </a:r>
            <a:r>
              <a:rPr lang="ru-RU" sz="2000" b="1" dirty="0" err="1">
                <a:solidFill>
                  <a:schemeClr val="tx1"/>
                </a:solidFill>
              </a:rPr>
              <a:t>чутно</a:t>
            </a:r>
            <a:r>
              <a:rPr lang="ru-RU" sz="2000" b="1" dirty="0">
                <a:solidFill>
                  <a:schemeClr val="tx1"/>
                </a:solidFill>
              </a:rPr>
              <a:t> голос </a:t>
            </a:r>
            <a:r>
              <a:rPr lang="ru-RU" sz="2000" b="1" dirty="0" err="1">
                <a:solidFill>
                  <a:schemeClr val="tx1"/>
                </a:solidFill>
              </a:rPr>
              <a:t>соп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 err="1">
                <a:solidFill>
                  <a:schemeClr val="tx1"/>
                </a:solidFill>
              </a:rPr>
              <a:t>лки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ru-RU" sz="2000" b="1" dirty="0">
                <a:solidFill>
                  <a:schemeClr val="tx1"/>
                </a:solidFill>
              </a:rPr>
              <a:t>н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 err="1">
                <a:solidFill>
                  <a:schemeClr val="tx1"/>
                </a:solidFill>
              </a:rPr>
              <a:t>жний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кучерявий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як в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>
                <a:solidFill>
                  <a:schemeClr val="tx1"/>
                </a:solidFill>
              </a:rPr>
              <a:t>н </a:t>
            </a:r>
            <a:r>
              <a:rPr lang="ru-RU" sz="2000" b="1" dirty="0" err="1">
                <a:solidFill>
                  <a:schemeClr val="tx1"/>
                </a:solidFill>
              </a:rPr>
              <a:t>розвивається</a:t>
            </a:r>
            <a:r>
              <a:rPr lang="ru-RU" sz="2000" b="1" dirty="0">
                <a:solidFill>
                  <a:schemeClr val="tx1"/>
                </a:solidFill>
              </a:rPr>
              <a:t>, так </a:t>
            </a:r>
            <a:r>
              <a:rPr lang="ru-RU" sz="2000" b="1" dirty="0" err="1">
                <a:solidFill>
                  <a:schemeClr val="tx1"/>
                </a:solidFill>
              </a:rPr>
              <a:t>розвивається</a:t>
            </a:r>
            <a:r>
              <a:rPr lang="ru-RU" sz="2000" b="1" dirty="0">
                <a:solidFill>
                  <a:schemeClr val="tx1"/>
                </a:solidFill>
              </a:rPr>
              <a:t> все в л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>
                <a:solidFill>
                  <a:schemeClr val="tx1"/>
                </a:solidFill>
              </a:rPr>
              <a:t>с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. </a:t>
            </a:r>
            <a:r>
              <a:rPr lang="ru-RU" sz="2000" b="1" dirty="0" err="1">
                <a:solidFill>
                  <a:schemeClr val="tx1"/>
                </a:solidFill>
              </a:rPr>
              <a:t>Спочатку</a:t>
            </a:r>
            <a:r>
              <a:rPr lang="ru-RU" sz="2000" b="1" dirty="0">
                <a:solidFill>
                  <a:schemeClr val="tx1"/>
                </a:solidFill>
              </a:rPr>
              <a:t> на верб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та в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 err="1">
                <a:solidFill>
                  <a:schemeClr val="tx1"/>
                </a:solidFill>
              </a:rPr>
              <a:t>льхах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замайор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>
                <a:solidFill>
                  <a:schemeClr val="tx1"/>
                </a:solidFill>
              </a:rPr>
              <a:t>ли сережки, пот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>
                <a:solidFill>
                  <a:schemeClr val="tx1"/>
                </a:solidFill>
              </a:rPr>
              <a:t>м береза листом залепетала. На озер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розкрились</a:t>
            </a:r>
            <a:r>
              <a:rPr lang="ru-RU" sz="2000" b="1" dirty="0">
                <a:solidFill>
                  <a:schemeClr val="tx1"/>
                </a:solidFill>
              </a:rPr>
              <a:t> л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 err="1">
                <a:solidFill>
                  <a:schemeClr val="tx1"/>
                </a:solidFill>
              </a:rPr>
              <a:t>леї</a:t>
            </a:r>
            <a:r>
              <a:rPr lang="ru-RU" sz="2000" b="1" dirty="0">
                <a:solidFill>
                  <a:schemeClr val="tx1"/>
                </a:solidFill>
              </a:rPr>
              <a:t> б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>
                <a:solidFill>
                  <a:schemeClr val="tx1"/>
                </a:solidFill>
              </a:rPr>
              <a:t>л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зазолот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>
                <a:solidFill>
                  <a:schemeClr val="tx1"/>
                </a:solidFill>
              </a:rPr>
              <a:t>ли </a:t>
            </a:r>
            <a:r>
              <a:rPr lang="ru-RU" sz="2000" b="1" dirty="0" err="1">
                <a:solidFill>
                  <a:schemeClr val="tx1"/>
                </a:solidFill>
              </a:rPr>
              <a:t>кв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>
                <a:solidFill>
                  <a:schemeClr val="tx1"/>
                </a:solidFill>
              </a:rPr>
              <a:t>тки на </a:t>
            </a:r>
            <a:r>
              <a:rPr lang="ru-RU" sz="2000" b="1" dirty="0" err="1">
                <a:solidFill>
                  <a:schemeClr val="tx1"/>
                </a:solidFill>
              </a:rPr>
              <a:t>лататт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. </a:t>
            </a:r>
            <a:r>
              <a:rPr lang="ru-RU" sz="2000" b="1" dirty="0">
                <a:solidFill>
                  <a:schemeClr val="tx1"/>
                </a:solidFill>
              </a:rPr>
              <a:t>Дика рожа </a:t>
            </a:r>
            <a:r>
              <a:rPr lang="ru-RU" sz="2000" b="1" dirty="0" err="1">
                <a:solidFill>
                  <a:schemeClr val="tx1"/>
                </a:solidFill>
              </a:rPr>
              <a:t>появляє</a:t>
            </a:r>
            <a:r>
              <a:rPr lang="ru-RU" sz="2000" b="1" dirty="0">
                <a:solidFill>
                  <a:schemeClr val="tx1"/>
                </a:solidFill>
              </a:rPr>
              <a:t> н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ru-RU" sz="2000" b="1" dirty="0" err="1">
                <a:solidFill>
                  <a:schemeClr val="tx1"/>
                </a:solidFill>
              </a:rPr>
              <a:t>жн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пуп'янки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43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60" y="0"/>
            <a:ext cx="493204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464" y="920621"/>
            <a:ext cx="58586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іс ще дрімає, темний, предковічний,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І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 пісня птаха в ньому не звучить,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пить ще верба стара, знайома й звична…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так чекає все, щоб розбудить…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есна примчала, свіжа, легкокрила,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 вже  за нею звуки, шум і гам,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устує товариство в лісі миле,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І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 Лукаша сопілку чути там.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піває ліс, і Мавку ця сопілка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апевно, й  розбудила  навесні.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Я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к серденько забилось в грудях дзвінко!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оже, це сон такий? А може, й ні!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 може, це кохання завітало,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елике, світле, чисте, як роса…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оханню все до краплі віддавала,</a:t>
            </a:r>
            <a:endParaRPr lang="ru-RU" sz="2000" b="1" dirty="0">
              <a:ea typeface="Calibri"/>
              <a:cs typeface="Times New Roman"/>
            </a:endParaRPr>
          </a:p>
          <a:p>
            <a:pPr marL="630555"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 залишилась лиш гірка сльоза…</a:t>
            </a:r>
            <a:endParaRPr lang="ru-RU" sz="2000" b="1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064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Ілона  Силенко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6191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933</Words>
  <Application>Microsoft Office PowerPoint</Application>
  <PresentationFormat>Экран (4:3)</PresentationFormat>
  <Paragraphs>135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1</cp:lastModifiedBy>
  <cp:revision>113</cp:revision>
  <dcterms:created xsi:type="dcterms:W3CDTF">2016-02-20T10:32:39Z</dcterms:created>
  <dcterms:modified xsi:type="dcterms:W3CDTF">2017-03-15T03:03:33Z</dcterms:modified>
</cp:coreProperties>
</file>