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6" r:id="rId4"/>
    <p:sldId id="274" r:id="rId5"/>
    <p:sldId id="267" r:id="rId6"/>
    <p:sldId id="260" r:id="rId7"/>
    <p:sldId id="262" r:id="rId8"/>
    <p:sldId id="261" r:id="rId9"/>
    <p:sldId id="268" r:id="rId10"/>
    <p:sldId id="281" r:id="rId11"/>
    <p:sldId id="263" r:id="rId12"/>
    <p:sldId id="275" r:id="rId13"/>
    <p:sldId id="272" r:id="rId14"/>
    <p:sldId id="265" r:id="rId15"/>
    <p:sldId id="271" r:id="rId16"/>
    <p:sldId id="270" r:id="rId17"/>
    <p:sldId id="269" r:id="rId18"/>
    <p:sldId id="280" r:id="rId19"/>
    <p:sldId id="25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693F2-2C50-48BB-A553-7E9B67A73FE1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244F43-02E8-4BC0-8869-722C9952C5E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927" y="548680"/>
            <a:ext cx="357190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isometricOffAxis1Right"/>
            <a:lightRig rig="threePt" dir="t"/>
          </a:scene3d>
        </p:spPr>
      </p:pic>
      <p:sp>
        <p:nvSpPr>
          <p:cNvPr id="5" name="TextBox 4"/>
          <p:cNvSpPr txBox="1"/>
          <p:nvPr/>
        </p:nvSpPr>
        <p:spPr>
          <a:xfrm>
            <a:off x="323528" y="332656"/>
            <a:ext cx="2736304" cy="6186309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solidFill>
                  <a:srgbClr val="CC0099"/>
                </a:solidFill>
              </a:rPr>
              <a:t>М     Р</a:t>
            </a:r>
          </a:p>
          <a:p>
            <a:r>
              <a:rPr lang="uk-UA" sz="4400" b="1" dirty="0" smtClean="0">
                <a:solidFill>
                  <a:srgbClr val="CC0099"/>
                </a:solidFill>
              </a:rPr>
              <a:t>А      И</a:t>
            </a:r>
          </a:p>
          <a:p>
            <a:r>
              <a:rPr lang="uk-UA" sz="4400" b="1" dirty="0" smtClean="0">
                <a:solidFill>
                  <a:srgbClr val="CC0099"/>
                </a:solidFill>
              </a:rPr>
              <a:t>К      Л</a:t>
            </a:r>
          </a:p>
          <a:p>
            <a:r>
              <a:rPr lang="uk-UA" sz="4400" b="1" dirty="0" smtClean="0">
                <a:solidFill>
                  <a:srgbClr val="CC0099"/>
                </a:solidFill>
              </a:rPr>
              <a:t>С       Ь</a:t>
            </a:r>
          </a:p>
          <a:p>
            <a:r>
              <a:rPr lang="uk-UA" sz="4400" b="1" dirty="0" smtClean="0">
                <a:solidFill>
                  <a:srgbClr val="CC0099"/>
                </a:solidFill>
              </a:rPr>
              <a:t>И      С</a:t>
            </a:r>
          </a:p>
          <a:p>
            <a:r>
              <a:rPr lang="uk-UA" sz="4400" b="1" dirty="0" smtClean="0">
                <a:solidFill>
                  <a:srgbClr val="CC0099"/>
                </a:solidFill>
              </a:rPr>
              <a:t>М      Ь</a:t>
            </a:r>
          </a:p>
          <a:p>
            <a:r>
              <a:rPr lang="uk-UA" sz="4400" b="1" dirty="0">
                <a:solidFill>
                  <a:srgbClr val="CC0099"/>
                </a:solidFill>
              </a:rPr>
              <a:t> </a:t>
            </a:r>
            <a:r>
              <a:rPr lang="uk-UA" sz="4400" b="1" dirty="0" smtClean="0">
                <a:solidFill>
                  <a:srgbClr val="CC0099"/>
                </a:solidFill>
              </a:rPr>
              <a:t>         К</a:t>
            </a:r>
          </a:p>
          <a:p>
            <a:r>
              <a:rPr lang="uk-UA" sz="4400" b="1" dirty="0">
                <a:solidFill>
                  <a:srgbClr val="CC0099"/>
                </a:solidFill>
              </a:rPr>
              <a:t> </a:t>
            </a:r>
            <a:r>
              <a:rPr lang="uk-UA" sz="4400" b="1" dirty="0" smtClean="0">
                <a:solidFill>
                  <a:srgbClr val="CC0099"/>
                </a:solidFill>
              </a:rPr>
              <a:t>         И</a:t>
            </a:r>
          </a:p>
          <a:p>
            <a:r>
              <a:rPr lang="uk-UA" sz="4400" b="1" dirty="0">
                <a:solidFill>
                  <a:srgbClr val="CC0099"/>
                </a:solidFill>
              </a:rPr>
              <a:t> </a:t>
            </a:r>
            <a:r>
              <a:rPr lang="uk-UA" sz="4400" b="1" dirty="0" smtClean="0">
                <a:solidFill>
                  <a:srgbClr val="CC0099"/>
                </a:solidFill>
              </a:rPr>
              <a:t>         Й</a:t>
            </a:r>
            <a:endParaRPr lang="ru-RU" sz="4400" b="1" dirty="0">
              <a:solidFill>
                <a:srgbClr val="CC0099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67744" y="4698366"/>
            <a:ext cx="66247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для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людини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завжди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людиною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заповіт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Максим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Рильський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проніс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крізь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бурю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сніг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крізь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своє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Михайло Стельмах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428596" y="642918"/>
            <a:ext cx="8286808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вірші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 усе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тумані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життєвому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збірка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осінніми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зорями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поет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оспівав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вічність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мистецтва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нетлінність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витворів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суті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сформулював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естетичне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кредо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митця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тобі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мистецтво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у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тобі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одному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Є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захист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у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незнаних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слів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у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музиці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вроду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всім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знайому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втіляє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небесний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перелив;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В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тобі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мистецтво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малій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картині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більша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над увесь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безмежний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світ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Твої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діла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вони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нетлінні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І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між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квітів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найясніший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квіт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рядки привели Максима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Рильського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1931р. у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застінки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НКВС.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звинувачували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причетності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контрреволюційної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організації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—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Спілки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визволення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України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якої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«органам»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добре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відомо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насправді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існувало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643050"/>
            <a:ext cx="240983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44" y="285728"/>
            <a:ext cx="3286148" cy="59093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1931 року Рильського заарештовує НКВС, й він майже рік просидів у </a:t>
            </a:r>
            <a:r>
              <a:rPr kumimoji="0" lang="uk-UA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Лук'янівській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тюрмі в Києві. Його товариші-неокласики Д. Загул, М. Драй-Хмара, П. </a:t>
            </a:r>
            <a:r>
              <a:rPr kumimoji="0" lang="uk-UA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Филипович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М. Зеров були репресовані й загинули в концтаборах. З 1931 року творчість Рильського зазнає змін, він, не в змозі виступити проти режиму, змушений поставити свою поезію йому на службу. Його творчість ділиться на два річища 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офіційне та ліричне, в останньому йому вдавалося створити незалежні від політики, суто мистецькі твори, які пережили його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786182" y="642918"/>
            <a:ext cx="5000628" cy="550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 Рильський тривалий час у своїй творчості, як і всі неокласики, уникав віршів про владу. Проте йому цього не простили. 1931 року органи НКВС арештували письменника, у 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Лук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янівській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тюрмі він провів майже рік. Слідчий знущався з поета, кажучи, що, оскільки він не визнає себе винним, матиме десять років на Соловках, хоча й знав, що є вже постанова про звільнення. У документах допитів під час слідства, переданих музею у листопаді 1989 року КДБ, знаходимо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Додаткові свідчення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власноруч написані Максимом Тадейовичем, які закінчуються проханням, продиктованим обов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язком щодо долі родини: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“Сім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моя в дуже тяжкому стані: хвора на серце жінка з чотирьохмісячним хлопчиком і другий хлопчик, учень трудшколи, зосталися без чоловіка й батька, отже, й без засобів для існування. Прошу, коли це можливо, дати мені змогу вернути собі своєю роботою ім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чесного громадянина Радянського суспільства, а сім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ї моїй 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спокій.”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1071546"/>
            <a:ext cx="735811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І невдовзі з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явилося те, чого від нього чекали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твори декларативні, вірші на потребу дня (чим грішили чи не всі тогочасні письменники):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 терезів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доби нової знак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Визвольник людства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вольний пролетар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і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Моя батьківщина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удар молотка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…»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А 12 березня 1936 року Рильський написав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Пісню про Сталіна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яка стала народною.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14282" y="714356"/>
            <a:ext cx="864399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роки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Великої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Вітчизняної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війни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Рильський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перебував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евакуації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спочатку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Уфі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потім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Москві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Видані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поетичні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книжки — «За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рідну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землю» (1941), «Слово про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рідну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матір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(1942), «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Світова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зоря» (1942), «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Світла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зброя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(1942), «Велика година» (1943), «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Неопалима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купина» (1944) —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художнім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літописом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роздумів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переживань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патріота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той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трагічний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час.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/>
              <a:t> </a:t>
            </a:r>
            <a:endParaRPr lang="ru-RU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 rotWithShape="1">
          <a:blip r:embed="rId2"/>
          <a:srcRect t="3421" r="3796" b="14926"/>
          <a:stretch/>
        </p:blipFill>
        <p:spPr bwMode="auto">
          <a:xfrm>
            <a:off x="3071802" y="3259393"/>
            <a:ext cx="3963179" cy="2772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857620" y="1357298"/>
            <a:ext cx="457203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1943 року його обрано академіком. У 1944-1964 роках Максим Рильський був директором Інституту мистецтвознавства, фольклору та етнографії АН України. 1960 року йому було присуджено Ленінську премію, у 1943, 1950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Державну премію СРСР.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85786" y="1285860"/>
            <a:ext cx="2928958" cy="42862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357686" y="428604"/>
            <a:ext cx="450056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Рильський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один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найвидатніших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українській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світовій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літературі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майстрів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художнього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перекладу.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Особлива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увага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віддавалася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поезії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переважно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трьох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літератур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російської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польської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французької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429124" y="2786058"/>
            <a:ext cx="4071934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Переклади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Пан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Тадеуш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Міцкевіча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Ернані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Гюґо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Сірано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 Бержерак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Е. Ростана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Орлеанська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Діва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Вольтера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Король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Шекспіра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Дванадцята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ніч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Шекспіра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Євгеній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Онєгін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Пушкіна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71472" y="857232"/>
            <a:ext cx="314327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6" y="1357298"/>
            <a:ext cx="800105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53958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островах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(1910)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осінніми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зорями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(1918)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далечінь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(1922)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Поеми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(1925)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Крізь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бурю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сніг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(1925)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Тринадцята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весна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(1926)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Гомін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відгомін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(1929)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сходяться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дороги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(1929)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терезів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(1932)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Київ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(1935)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Літо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(1936)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Україна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(1938)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Збір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винограду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(1940)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рідну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землю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(1941)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Слово про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рідну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матір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(1942)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Світла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зброя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(1942)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(1943)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Неопалима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купина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(1944)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Мандрівка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молодість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(1944)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Чаша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дружби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(1946)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Вірність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(1947)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зорями Кремля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(1953)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оновленій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землі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(1956)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Троянди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виноград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(1957)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Голосіївська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осінь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(1959)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Зграя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веселиків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(1960)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затінку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жайворонка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(1961)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6050" y="642918"/>
            <a:ext cx="3071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Збірки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поезій</a:t>
            </a:r>
            <a:endParaRPr lang="ru-RU" sz="36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286124"/>
            <a:ext cx="400052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28596" y="785794"/>
            <a:ext cx="778671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О, тиха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пристане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робочого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стола,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якорях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дрімають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вірні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рими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мислі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щоглами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підносяться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стрункими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Струмують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як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понадводна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мла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Максим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Рильський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714620"/>
            <a:ext cx="264320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1472" y="2786058"/>
            <a:ext cx="764383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парость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виноградної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лози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Плекайте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мову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Пильно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ненастанно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Політь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бур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ян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Чистіша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сльози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Вірно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слухняно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Нехай вона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щоразу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служить вам, 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Хоч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живе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своїм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живим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життям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3636" y="6000768"/>
            <a:ext cx="2302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Рильський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85728"/>
            <a:ext cx="262415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428736"/>
            <a:ext cx="364333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Помер Максим Тадейович Рильський 24 липня 1964 року. Поховано його у Києві, на Байковому кладовищі.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577162" y="5358036"/>
            <a:ext cx="42484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Надгробок Максима Рильського на Байковому кладовищі в Києві, скульптори П. Остапенко, П. 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Кальницький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(1969)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056" y="625553"/>
            <a:ext cx="371477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8919" y="328984"/>
            <a:ext cx="3923928" cy="4684191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651152" y="288975"/>
            <a:ext cx="507206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 Тадейович Рильський народився 19 березня 1895 року в Києві. Його батько, етнограф, громадський діяч і публіцист Тадей Рильський, був сином багатого польського пана 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Розеслава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Рильського і княжни Трубецької. Один з предків Рильських у XVII столітті був київським міським писарем, інший — генеральним губернатором Білоцерківського староства в часи Коліївщини.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Максима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Рильського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Меланія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Федорівна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простою селянкою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села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Романівки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нині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Попільнянського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району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786322"/>
            <a:ext cx="8249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Максим, якого назвали на честь Максима Залізняка, був пізньою дитиною, батькові на час його народження виповнилося 54 роки. Тадей </a:t>
            </a:r>
            <a:r>
              <a:rPr lang="uk-UA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Розеславович</a:t>
            </a:r>
            <a:r>
              <a:rPr lang="uk-UA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помер, коли Максимку виповнилося лише сім років. Але це ще зовсім дитя біля домовини пообіцяло: </a:t>
            </a:r>
            <a:r>
              <a:rPr lang="uk-UA" sz="2000" b="1" dirty="0" smtClean="0"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uk-UA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буду таким, як мій батько</a:t>
            </a:r>
            <a:r>
              <a:rPr lang="uk-UA" sz="2000" b="1" dirty="0" smtClean="0"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uk-UA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00034" y="928670"/>
            <a:ext cx="828680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сім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років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Максимко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написав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свій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перший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вірш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Прошак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”: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Ішов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прошак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обідраний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всіх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людей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обижений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Шкода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мені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прошака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нього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гірка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доля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Але я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проти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Бога не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йду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за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старця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Молюсь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ввечері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вранці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928670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Після смерті  батька родина переїхала з Києва в </a:t>
            </a:r>
            <a:r>
              <a:rPr lang="uk-UA" sz="2400" b="1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Романівку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Максим спершу навчався в домашніх умовах, потім — у приватній гімназії в Києві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приватній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гімназії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відомого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київського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педагога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Володимира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Науменка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Змалку познайомився з композитором М. Лисенком, етнографом, дослідником і збирачем українських народних дум та пісень Д. Ревуцьким, актором і режисером П. Саксаганським, етнографом та фольклористом О. </a:t>
            </a:r>
            <a:r>
              <a:rPr lang="uk-UA" sz="2400" b="1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Русовим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які справили на нього великий вплив. Деякий час він жив і виховувався в родинах М. Лисенка та О. </a:t>
            </a:r>
            <a:r>
              <a:rPr lang="uk-UA" sz="2400" b="1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Русова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Він не знав злиднів, любив природу, захоплювався мисливством. 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28596" y="431710"/>
            <a:ext cx="792961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працю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любимо,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творчість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перейшла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музику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палку,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ніжне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серце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тисне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щастя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людського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два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рівних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є 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крила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роянди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 виноград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красиве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корисне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0" y="714356"/>
            <a:ext cx="4286248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його вірш надруковано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1907.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Перша збірка його поезій «На білих островах» вийшла 1910 року.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1920-х роках Рильський належав до мистецького угруповання «неокласиків», переслідуваного офіційною критикою за декадентство, відірваність від сучасних потреб соціалістичного життя.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7158" y="1052736"/>
            <a:ext cx="3929090" cy="538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3372" y="1000108"/>
            <a:ext cx="46434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solidFill>
                  <a:schemeClr val="tx2">
                    <a:lumMod val="75000"/>
                  </a:schemeClr>
                </a:solidFill>
              </a:rPr>
              <a:t>Протягом десятиріччя вийшло десять книжок поезій, серед яких «Синя далечінь» (1922), «Поеми» (1925), «Крізь бурю і сніг» (1925), «Тринадцята весна» (1926), «Гомін і відгомін», «Де сходяться дороги» (1929)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2270056" cy="307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5656" y="2985267"/>
            <a:ext cx="2497480" cy="366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8" y="285728"/>
            <a:ext cx="5643602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Після приватної гімназії Рильський у 1915-1918 роках навчався на медичному факультеті Київського університету Св. Володимира;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потім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історико-філологічному факультеті Народного університету в Києві, заснованому за гетьмана Павла Скоропадського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жодного 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 закладів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закінчив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uk-UA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аймався самоосвітою, вивченням мов, музикою.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 1919 по 1929 рік вчителював у селі, зокрема й у 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Романівці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також у київській залізничній школі, на </a:t>
            </a:r>
            <a:r>
              <a:rPr kumimoji="0" lang="uk-UA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робітфаці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Київського університету та в Українському інституті лінгвістичної освіти.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 b="4687"/>
          <a:stretch>
            <a:fillRect/>
          </a:stretch>
        </p:blipFill>
        <p:spPr bwMode="auto">
          <a:xfrm>
            <a:off x="6143636" y="1142984"/>
            <a:ext cx="2805127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 b="25000"/>
          <a:stretch>
            <a:fillRect/>
          </a:stretch>
        </p:blipFill>
        <p:spPr bwMode="auto">
          <a:xfrm>
            <a:off x="357158" y="928670"/>
            <a:ext cx="292895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786182" y="428604"/>
            <a:ext cx="507206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1923 року Максим Тадейович переїжджає до Києва, де влаштовується вчителем української мови і літератури. Щоб якось улаштуватися, пішов до свого односельця Івана 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Очкуренка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який уже давно мешкав у місті. Двері йому відчинила дружина Івана Катерина Миколаївна. У кімнаті, де лишився Максим Тадейович, стояло фортепіано. Поет грав надзвичайно чудово, адже музики вчив його сам Микола Лисенко. Почувши мелодію своєї улюбленої пісні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 одна, я одна та й у батенька була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…»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Катерина Миколаївна увійшла і стиха заспівала. Так почався їх роман.  Зрештою, Максим попросив Катерину вийти за нього заміж. Вона поставила лише одну умову: якщо він всиновить її шестирічного сина Жоржа. Поет погодився. Одружилися вони 12 липня 1926 року.  Хоча Катерина Миколаївна була старша на дев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ять років, але, цього не було помітно. Вона була невисока, худенька, тендітна, завжди стежила і за зачіскою, і за одягом. Ніколи вона не дозволяла собі вийти зі спальні в халаті чи в капцях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тільки в платті чи спідниці з кофтинкою і обов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язково на підборах. 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14282" y="4286256"/>
            <a:ext cx="335758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Дай рученьку.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Спрацьована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худа!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Волосся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дай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поцілувати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-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сивина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прекрасна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молода.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друг,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вірність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-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бачиш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наш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вікном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біжить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Люблю тебе, не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розлюбить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1743</Words>
  <Application>Microsoft Office PowerPoint</Application>
  <PresentationFormat>Экран (4:3)</PresentationFormat>
  <Paragraphs>124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)</cp:lastModifiedBy>
  <cp:revision>22</cp:revision>
  <dcterms:created xsi:type="dcterms:W3CDTF">2002-12-31T23:08:52Z</dcterms:created>
  <dcterms:modified xsi:type="dcterms:W3CDTF">2016-03-19T09:03:51Z</dcterms:modified>
</cp:coreProperties>
</file>