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67" r:id="rId3"/>
    <p:sldId id="368" r:id="rId4"/>
    <p:sldId id="369" r:id="rId5"/>
    <p:sldId id="370" r:id="rId6"/>
    <p:sldId id="394" r:id="rId7"/>
    <p:sldId id="371" r:id="rId8"/>
    <p:sldId id="372" r:id="rId9"/>
    <p:sldId id="373" r:id="rId10"/>
    <p:sldId id="374" r:id="rId11"/>
    <p:sldId id="395" r:id="rId12"/>
    <p:sldId id="375" r:id="rId13"/>
    <p:sldId id="376" r:id="rId14"/>
    <p:sldId id="378" r:id="rId15"/>
    <p:sldId id="396" r:id="rId16"/>
    <p:sldId id="377" r:id="rId17"/>
    <p:sldId id="379" r:id="rId18"/>
    <p:sldId id="380" r:id="rId19"/>
    <p:sldId id="383" r:id="rId20"/>
    <p:sldId id="382" r:id="rId21"/>
    <p:sldId id="386" r:id="rId22"/>
    <p:sldId id="384" r:id="rId23"/>
    <p:sldId id="385" r:id="rId24"/>
    <p:sldId id="387" r:id="rId25"/>
    <p:sldId id="388" r:id="rId26"/>
    <p:sldId id="356" r:id="rId27"/>
    <p:sldId id="400" r:id="rId28"/>
    <p:sldId id="389" r:id="rId29"/>
    <p:sldId id="291" r:id="rId30"/>
    <p:sldId id="390" r:id="rId31"/>
    <p:sldId id="293" r:id="rId32"/>
    <p:sldId id="397" r:id="rId33"/>
    <p:sldId id="345" r:id="rId34"/>
    <p:sldId id="398" r:id="rId35"/>
    <p:sldId id="304" r:id="rId36"/>
    <p:sldId id="281" r:id="rId37"/>
    <p:sldId id="401" r:id="rId38"/>
    <p:sldId id="39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9999"/>
    <a:srgbClr val="DDDDDD"/>
    <a:srgbClr val="0000FF"/>
    <a:srgbClr val="663300"/>
    <a:srgbClr val="CC3300"/>
    <a:srgbClr val="00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4660"/>
  </p:normalViewPr>
  <p:slideViewPr>
    <p:cSldViewPr>
      <p:cViewPr>
        <p:scale>
          <a:sx n="70" d="100"/>
          <a:sy n="70" d="100"/>
        </p:scale>
        <p:origin x="-58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5A3E9-7671-449E-B11F-CFF9330F8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5862-2253-47FE-BFB0-3095EBCE2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F1AFD-2E54-48FB-95B7-C504A69DC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CC560-F771-40CE-B27E-7FE702C02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51888-3003-4B96-9942-6F468CB64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F5E6-73BC-4757-99B9-B290E1987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EB5D-3970-42AA-A5E8-46119DD95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981E-A657-4843-8801-9C2186EB6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366C-7CA4-4740-8D60-1FAA374AB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00AF-C421-407D-83B3-E80C912E3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DAA7-79DF-4154-BA48-F1EB9BB27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37B5AF-A215-4746-A63A-A135F2FE8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ua/imgres?imgurl=http://img-fotki.yandex.ru/get/3114/libyd.0/0_7c39_2ca4f3ce_-1-XL.jpg&amp;imgrefurl=http://www.liveinternet.ru/showjournal.php?journalid=1879401&amp;tagid=15174&amp;usg=__6o62iuEVHOEnxEL2omg-iWyz8CA=&amp;h=600&amp;w=800&amp;sz=191&amp;hl=ru&amp;start=102&amp;itbs=1&amp;tbnid=aHm5Nvvtleu-SM:&amp;tbnh=107&amp;tbnw=143&amp;prev=/images?q=%D0%B1%D0%B5%D1%80%D0%B5%D0%B7%D1%8B+%D0%BE%D1%81%D0%B5%D0%BD%D1%8C%D1%8E&amp;gbv=2&amp;ndsp=18&amp;hl=ru&amp;sa=N&amp;start=9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.ua/imgres?imgurl=http://img-fotki.yandex.ru/get/3114/libyd.0/0_7c39_2ca4f3ce_-1-XL.jpg&amp;imgrefurl=http://www.liveinternet.ru/showjournal.php?journalid=1879401&amp;tagid=15174&amp;usg=__6o62iuEVHOEnxEL2omg-iWyz8CA=&amp;h=600&amp;w=800&amp;sz=191&amp;hl=ru&amp;start=102&amp;itbs=1&amp;tbnid=aHm5Nvvtleu-SM:&amp;tbnh=107&amp;tbnw=143&amp;prev=/images?q=%D0%B1%D0%B5%D1%80%D0%B5%D0%B7%D1%8B+%D0%BE%D1%81%D0%B5%D0%BD%D1%8C%D1%8E&amp;gbv=2&amp;ndsp=18&amp;hl=ru&amp;sa=N&amp;start=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com.ua/imgres?imgurl=http://content.foto.mail.ru/bk/sergei.filin/217/i-240.jpg&amp;imgrefurl=http://foto.mail.ru/bk/sergei.filin/217/240.html&amp;usg=__FUJEi4QGTMfUwgkJ8uYBX2mJm6w=&amp;h=600&amp;w=450&amp;sz=84&amp;hl=ru&amp;start=126&amp;itbs=1&amp;tbnid=dHyqkQLRr0RyaM:&amp;tbnh=135&amp;tbnw=101&amp;prev=/images?q=%D0%B1%D0%B5%D1%80%D0%B5%D0%B7%D1%8B+%D0%BE%D1%81%D0%B5%D0%BD%D1%8C%D1%8E&amp;gbv=2&amp;ndsp=18&amp;hl=ru&amp;sa=N&amp;start=1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ua/imgres?imgurl=http://content.foto.mail.ru/list/aloyevv/_blogs/i-1397.jpg&amp;imgrefurl=http://blogs.mail.ru/list/aloyevv/tag/%E8%E7%E1%F0%E0%ED%ED%EE%E5&amp;usg=__s5zG8yn74ApDNfW0EE6HpqOHFkE=&amp;h=300&amp;w=400&amp;sz=54&amp;hl=ru&amp;start=66&amp;itbs=1&amp;tbnid=BRktcBJqgme5ZM:&amp;tbnh=93&amp;tbnw=124&amp;prev=/images?q=%D0%B1%D0%B5%D1%80%D0%B5%D0%B7%D1%8B+%D0%BE%D1%81%D0%B5%D0%BD%D1%8C%D1%8E&amp;gbv=2&amp;ndsp=18&amp;hl=ru&amp;sa=N&amp;start=54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images.google.com.ua/imgres?imgurl=http://img-fotki.yandex.ru/get/3114/libyd.0/0_7c39_2ca4f3ce_-1-XL.jpg&amp;imgrefurl=http://www.liveinternet.ru/showjournal.php?journalid=1879401&amp;tagid=15174&amp;usg=__6o62iuEVHOEnxEL2omg-iWyz8CA=&amp;h=600&amp;w=800&amp;sz=191&amp;hl=ru&amp;start=102&amp;itbs=1&amp;tbnid=aHm5Nvvtleu-SM:&amp;tbnh=107&amp;tbnw=143&amp;prev=/images?q=%D0%B1%D0%B5%D1%80%D0%B5%D0%B7%D1%8B+%D0%BE%D1%81%D0%B5%D0%BD%D1%8C%D1%8E&amp;gbv=2&amp;ndsp=18&amp;hl=ru&amp;sa=N&amp;start=90" TargetMode="Externa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.ua/imgres?imgurl=http://img-fotki.yandex.ru/get/3114/libyd.0/0_7c39_2ca4f3ce_-1-XL.jpg&amp;imgrefurl=http://www.liveinternet.ru/showjournal.php?journalid=1879401&amp;tagid=15174&amp;usg=__6o62iuEVHOEnxEL2omg-iWyz8CA=&amp;h=600&amp;w=800&amp;sz=191&amp;hl=ru&amp;start=102&amp;itbs=1&amp;tbnid=aHm5Nvvtleu-SM:&amp;tbnh=107&amp;tbnw=143&amp;prev=/images?q=%D0%B1%D0%B5%D1%80%D0%B5%D0%B7%D1%8B+%D0%BE%D1%81%D0%B5%D0%BD%D1%8C%D1%8E&amp;gbv=2&amp;ndsp=18&amp;hl=ru&amp;sa=N&amp;start=9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images.google.com.ua/imgres?imgurl=http://i.bigmir.net/photo/large/5/0/3217805.jpg&amp;imgrefurl=http://photo.bigmir.net/photo/3217805&amp;usg=__9q0ZDsh6JnoxQpKh4D2aC6RjRq4=&amp;h=600&amp;w=422&amp;sz=52&amp;hl=ru&amp;start=85&amp;itbs=1&amp;tbnid=txLP_z3P-Ee8dM:&amp;tbnh=135&amp;tbnw=95&amp;prev=/images?q=%D1%80%D1%96%D0%B4%D0%BD%D0%B8%D0%B9+%D0%BA%D1%80%D0%B0%D0%B9&amp;gbv=2&amp;ndsp=18&amp;hl=ru&amp;sa=N&amp;start=7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hyperlink" Target="http://images.google.com.ua/imgres?imgurl=http://www.stihi.ru/pics/2008/11/06/3277.jpg&amp;imgrefurl=http://www.stihi.ru/2008/11/06/3277&amp;usg=__gJEjp_obWuxVBrmb9MwVXTI0_-s=&amp;h=600&amp;w=525&amp;sz=107&amp;hl=ru&amp;start=57&amp;itbs=1&amp;tbnid=7T3pBjqK1qfpFM:&amp;tbnh=135&amp;tbnw=118&amp;prev=/images?q=%D0%BB%D0%B0%D0%B4%D0%BE%D0%BD%D0%B8&amp;gbv=2&amp;ndsp=18&amp;hl=ru&amp;sa=N&amp;start=5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ua/imgres?imgurl=http://www.ukrainische-kirche.com/typo3temp/pics/75b941b49e.jpg&amp;imgrefurl=http://www.ukrainische-kirche.com/index.php?id=148&amp;usg=__qKBuhzpz2g5lT5dzMEKAe4HpILU=&amp;h=267&amp;w=400&amp;sz=30&amp;hl=ru&amp;start=15&amp;itbs=1&amp;tbnid=EyAiLdDQKdDJDM:&amp;tbnh=83&amp;tbnw=124&amp;prev=/images?q=%D0%BB%D1%96%D0%BD%D0%B0+%D0%BA%D0%BE%D1%81%D1%82%D0%B5%D0%BD%D0%BA%D0%BE&amp;gbv=2&amp;hl=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.ua/imgres?imgurl=http://salonikabattlefieldtour.com/images/p1.jpg&amp;imgrefurl=http://salonikabattlefieldtour.com/index_bg.html&amp;usg=__-GXoHIH5x8HqqoNyvJ2-d8Paacc=&amp;h=361&amp;w=593&amp;sz=57&amp;hl=ru&amp;start=235&amp;itbs=1&amp;tbnid=rkxAWQAiljJ5BM:&amp;tbnh=82&amp;tbnw=135&amp;prev=/images?q=%D0%BE%D0%BA%D0%BE%D0%BF%D0%B8+%D0%B2%D0%BE%D0%B9%D0%BD%D0%B0&amp;gbv=2&amp;ndsp=18&amp;hl=ru&amp;sa=N&amp;start=23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.ua/imgres?imgurl=http://img-fotki.yandex.ru/get/3114/libyd.0/0_7c39_2ca4f3ce_-1-XL.jpg&amp;imgrefurl=http://www.liveinternet.ru/showjournal.php?journalid=1879401&amp;tagid=15174&amp;usg=__6o62iuEVHOEnxEL2omg-iWyz8CA=&amp;h=600&amp;w=800&amp;sz=191&amp;hl=ru&amp;start=102&amp;itbs=1&amp;tbnid=aHm5Nvvtleu-SM:&amp;tbnh=107&amp;tbnw=143&amp;prev=/images?q=%D0%B1%D0%B5%D1%80%D0%B5%D0%B7%D1%8B+%D0%BE%D1%81%D0%B5%D0%BD%D1%8C%D1%8E&amp;gbv=2&amp;ndsp=18&amp;hl=ru&amp;sa=N&amp;start=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3886200" cy="3378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" y="3276600"/>
            <a:ext cx="8686799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66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26000"/>
                    </a:srgbClr>
                  </a:outerShdw>
                </a:effectLst>
              </a:rPr>
              <a:t>“Я  вибрала  долю </a:t>
            </a:r>
          </a:p>
          <a:p>
            <a:pPr algn="ctr">
              <a:defRPr/>
            </a:pPr>
            <a:r>
              <a:rPr lang="uk-UA" sz="66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26000"/>
                    </a:srgbClr>
                  </a:outerShdw>
                </a:effectLst>
              </a:rPr>
              <a:t>собі  сама …”</a:t>
            </a:r>
            <a:endParaRPr lang="ru-RU" sz="66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26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3800" y="5638800"/>
            <a:ext cx="49957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Матеріал  до  уроку української</a:t>
            </a:r>
            <a:endParaRPr lang="en-US" sz="2400" b="1" dirty="0" smtClean="0"/>
          </a:p>
          <a:p>
            <a:pPr algn="ctr"/>
            <a:r>
              <a:rPr lang="uk-UA" sz="2400" b="1" dirty="0" smtClean="0"/>
              <a:t>  літератури в 11 класі</a:t>
            </a:r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28600" y="3048000"/>
            <a:ext cx="86868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початку 1960-х брала участь у літературних вечорах київського Клубу творчої молоді. Починаючи з 1961, її піддавали критиці за «аполітичність», був знятий з плану знімання фільм за сценарієм Л.Костенко «Дорогою вітрів». 1963 — зняли з друку книжку віршів Л. Костенко «Зоряний інтеґрал», книжку «Княжа гора» зняли з верстки.</a:t>
            </a:r>
            <a:endParaRPr lang="ru-RU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6" descr="0_7c39_2ca4f3ce_-1-X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52400"/>
            <a:ext cx="39719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810000" y="304800"/>
            <a:ext cx="533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Страшні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слова,  коли  вони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мовчать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b="1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Коли  вони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зненацька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причаїлись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b="1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Коли  не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знаєш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чого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почать,</a:t>
            </a:r>
            <a:endParaRPr lang="ru-RU" sz="2000" b="1" dirty="0"/>
          </a:p>
          <a:p>
            <a:pPr algn="just"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Бо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всі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слова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були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уже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чиїмись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endParaRPr lang="ru-RU" sz="2000" b="1" dirty="0"/>
          </a:p>
          <a:p>
            <a:pPr algn="just"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Хтось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ними  плакав,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мучився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,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болів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,  </a:t>
            </a:r>
            <a:endParaRPr lang="ru-RU" sz="2000" b="1" dirty="0"/>
          </a:p>
          <a:p>
            <a:pPr algn="just"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із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них  почав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і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ними  ж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і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завершив.      </a:t>
            </a:r>
            <a:endParaRPr lang="ru-RU" sz="2000" b="1" dirty="0"/>
          </a:p>
          <a:p>
            <a:pPr algn="just"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Людей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мільярди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,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і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мільярди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слів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,  </a:t>
            </a:r>
            <a:endParaRPr lang="ru-RU" sz="2000" b="1" dirty="0"/>
          </a:p>
          <a:p>
            <a:pPr algn="just"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а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ти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їх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маєш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вимовити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вперше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!        </a:t>
            </a:r>
            <a:endParaRPr lang="ru-RU" sz="2000" b="1" dirty="0"/>
          </a:p>
          <a:p>
            <a:pPr algn="just"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Все  повторялось: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і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краса,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й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потворність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.  </a:t>
            </a:r>
            <a:endParaRPr lang="ru-RU" sz="2000" b="1" dirty="0"/>
          </a:p>
          <a:p>
            <a:pPr algn="just"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Усе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було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: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асфальти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й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спориші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.  </a:t>
            </a:r>
            <a:endParaRPr lang="ru-RU" sz="2000" b="1" dirty="0"/>
          </a:p>
          <a:p>
            <a:pPr algn="just"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Поезія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-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це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завжди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неповторність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,</a:t>
            </a:r>
            <a:endParaRPr lang="ru-RU" sz="2000" b="1" dirty="0"/>
          </a:p>
          <a:p>
            <a:pPr algn="just"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якийсь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безсмертний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дотик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до 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душі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endParaRPr lang="ru-RU" sz="2000" b="1" dirty="0"/>
          </a:p>
        </p:txBody>
      </p:sp>
      <p:pic>
        <p:nvPicPr>
          <p:cNvPr id="4" name="Picture 26" descr="0_7c39_2ca4f3ce_-1-X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267200"/>
            <a:ext cx="2752725" cy="205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3352800" cy="4800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i-2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307848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276600" y="304800"/>
            <a:ext cx="54102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1968 — написала листи на захист В.Чорновола у відповідь на наклеп на нього в газеті «Літературна Україна». Після цього ім'я Л.Костенко в радянській пресі довгі роки не згадувалося. Вона працювала «в шухляду». Лише 1977 року вийшла збірка віршів «Над берегами вічної ріки», а 1979-го, за спеціальною постановою Президії СПУ, — історичний роман у віршах «Маруся Чурай», що пролежав без руху 6 років. За нього поетеса 1987 року була удостоєна Державної премії УРСР імені Т. Г. Шевченка.</a:t>
            </a:r>
            <a:endParaRPr lang="ru-RU" sz="2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6" descr="kostenko_l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2286000" cy="298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5052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838200"/>
            <a:ext cx="2722563" cy="3352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 l="46123" t="6525" r="12304" b="39818"/>
          <a:stretch>
            <a:fillRect/>
          </a:stretch>
        </p:blipFill>
        <p:spPr bwMode="auto">
          <a:xfrm>
            <a:off x="5867400" y="1371600"/>
            <a:ext cx="2743200" cy="31821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228600" y="228600"/>
            <a:ext cx="31242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  роман </a:t>
            </a:r>
            <a:r>
              <a:rPr lang="uk-UA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Маруся Чурай</a:t>
            </a:r>
            <a:r>
              <a:rPr lang="uk-UA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був уже у видавництві, організувалися різні, абсурдні за своїм змістом, рецензії. За кілька днів восьмитисячний тираж було розкуплено. Повторне видання через три роки, уже накладом 100 тисяч, так само швидко зникло з полиць. З романом Ліни Костенко поверталася українська ідея </a:t>
            </a:r>
            <a:r>
              <a:rPr lang="uk-UA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ідея незнищенності народу, як його пісні.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304800"/>
            <a:ext cx="5410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kern="10" spc="-36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Ця</a:t>
            </a:r>
            <a:r>
              <a:rPr lang="ru-RU" sz="3600" b="1" kern="10" spc="-36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 </a:t>
            </a:r>
            <a:r>
              <a:rPr lang="ru-RU" sz="3600" b="1" kern="10" spc="-36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дівчина</a:t>
            </a:r>
            <a:r>
              <a:rPr lang="ru-RU" sz="3600" b="1" kern="10" spc="-36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 - не просто так</a:t>
            </a:r>
          </a:p>
          <a:p>
            <a:pPr algn="ctr">
              <a:defRPr/>
            </a:pPr>
            <a:r>
              <a:rPr lang="ru-RU" sz="3600" b="1" kern="10" spc="-36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 Маруся...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/>
          <p:cNvPicPr>
            <a:picLocks noChangeAspect="1" noChangeArrowheads="1"/>
          </p:cNvPicPr>
          <p:nvPr/>
        </p:nvPicPr>
        <p:blipFill>
          <a:blip r:embed="rId2"/>
          <a:srcRect r="18211" b="15492"/>
          <a:stretch>
            <a:fillRect/>
          </a:stretch>
        </p:blipFill>
        <p:spPr bwMode="auto">
          <a:xfrm>
            <a:off x="304800" y="381000"/>
            <a:ext cx="525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1981200"/>
            <a:ext cx="4191000" cy="157003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dirty="0"/>
              <a:t>Ти  знов  прийшла,  моя  печальна  музо…</a:t>
            </a:r>
            <a:endParaRPr lang="ru-RU" sz="3200" b="1" dirty="0"/>
          </a:p>
        </p:txBody>
      </p:sp>
      <p:pic>
        <p:nvPicPr>
          <p:cNvPr id="16388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505200"/>
            <a:ext cx="4586068" cy="317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228600" y="4495800"/>
            <a:ext cx="502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Неповторність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algn="just" eaLnBrk="0" hangingPunct="0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(1980)</a:t>
            </a:r>
            <a:endParaRPr lang="ru-RU" sz="3200" b="1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4800600" y="609600"/>
            <a:ext cx="4114800" cy="563231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вранці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голос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горлиці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люблю.</a:t>
            </a:r>
            <a:endParaRPr lang="ru-RU" sz="2000" b="1" dirty="0">
              <a:solidFill>
                <a:srgbClr val="161645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Скрипучі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гальма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першого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трамваю</a:t>
            </a:r>
            <a:endParaRPr lang="ru-RU" sz="2000" b="1" dirty="0">
              <a:solidFill>
                <a:srgbClr val="161645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забуваю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зовсім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забуваю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161645"/>
              </a:solidFill>
            </a:endParaRPr>
          </a:p>
          <a:p>
            <a:pPr eaLnBrk="0" hangingPunct="0"/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Я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вранці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голос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горлиці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люблю.</a:t>
            </a:r>
            <a:endParaRPr lang="ru-RU" sz="2000" b="1" dirty="0">
              <a:solidFill>
                <a:srgbClr val="161645"/>
              </a:solidFill>
            </a:endParaRPr>
          </a:p>
          <a:p>
            <a:pPr eaLnBrk="0" hangingPunct="0"/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Чи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може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це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ввижається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мені</a:t>
            </a:r>
            <a:endParaRPr lang="ru-RU" sz="2000" b="1" dirty="0">
              <a:solidFill>
                <a:srgbClr val="161645"/>
              </a:solidFill>
            </a:endParaRPr>
          </a:p>
          <a:p>
            <a:pPr eaLnBrk="0" hangingPunct="0"/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той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несказанний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камертон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природи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</a:t>
            </a:r>
            <a:endParaRPr lang="ru-RU" sz="2000" b="1" dirty="0">
              <a:solidFill>
                <a:srgbClr val="161645"/>
              </a:solidFill>
            </a:endParaRPr>
          </a:p>
          <a:p>
            <a:pPr eaLnBrk="0" hangingPunct="0"/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де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зорі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ясні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і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де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тихі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води?  -</a:t>
            </a:r>
            <a:endParaRPr lang="ru-RU" sz="2000" b="1" dirty="0">
              <a:solidFill>
                <a:srgbClr val="161645"/>
              </a:solidFill>
            </a:endParaRPr>
          </a:p>
          <a:p>
            <a:pPr eaLnBrk="0" hangingPunct="0"/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Я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вранці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голос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горлиці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люблю!</a:t>
            </a:r>
            <a:endParaRPr lang="ru-RU" sz="2000" b="1" dirty="0">
              <a:solidFill>
                <a:srgbClr val="161645"/>
              </a:solidFill>
            </a:endParaRPr>
          </a:p>
          <a:p>
            <a:pPr eaLnBrk="0" hangingPunct="0"/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Я  скучила  за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дивним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зойком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слова.</a:t>
            </a:r>
            <a:endParaRPr lang="ru-RU" sz="2000" b="1" dirty="0">
              <a:solidFill>
                <a:srgbClr val="161645"/>
              </a:solidFill>
            </a:endParaRPr>
          </a:p>
          <a:p>
            <a:pPr eaLnBrk="0" hangingPunct="0"/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Мого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народу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гілочка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тернова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endParaRPr lang="ru-RU" sz="2000" b="1" dirty="0">
              <a:solidFill>
                <a:srgbClr val="161645"/>
              </a:solidFill>
            </a:endParaRPr>
          </a:p>
          <a:p>
            <a:pPr eaLnBrk="0" hangingPunct="0"/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Гарячий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лоб  до  шибки  притулю.</a:t>
            </a:r>
            <a:endParaRPr lang="ru-RU" sz="2000" b="1" dirty="0">
              <a:solidFill>
                <a:srgbClr val="161645"/>
              </a:solidFill>
            </a:endParaRPr>
          </a:p>
          <a:p>
            <a:pPr eaLnBrk="0" hangingPunct="0"/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Я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вранці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голос  </a:t>
            </a:r>
            <a:r>
              <a:rPr lang="ru-RU" sz="2000" b="1" dirty="0" err="1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горлиці</a:t>
            </a:r>
            <a:r>
              <a:rPr lang="ru-RU" sz="2000" b="1" dirty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люблю...</a:t>
            </a:r>
            <a:endParaRPr lang="ru-RU" sz="2000" b="1" dirty="0">
              <a:solidFill>
                <a:srgbClr val="161645"/>
              </a:solidFill>
            </a:endParaRPr>
          </a:p>
          <a:p>
            <a:pPr eaLnBrk="0" hangingPunct="0"/>
            <a:endParaRPr lang="ru-RU" sz="2000" b="1" dirty="0">
              <a:solidFill>
                <a:srgbClr val="161645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048000"/>
            <a:ext cx="2438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3392018_d7f35f8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4572000" y="152400"/>
            <a:ext cx="4343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Минає день, минає день, минає день!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де ж мій сад божественних пісень?</a:t>
            </a:r>
            <a:r>
              <a:rPr lang="uk-UA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запитує себе Ліна Костенко і творить свій сад </a:t>
            </a:r>
            <a:r>
              <a:rPr lang="uk-UA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книгу </a:t>
            </a:r>
            <a:r>
              <a:rPr lang="uk-UA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 нетанучих скульптур</a:t>
            </a:r>
            <a:r>
              <a:rPr lang="uk-UA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(1987). 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Того ж 1987 року виходить її збірка віршів для дітей </a:t>
            </a:r>
            <a:r>
              <a:rPr lang="uk-UA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Бузиновий цар</a:t>
            </a:r>
            <a:r>
              <a:rPr lang="uk-UA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uk-UA" sz="24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81000" y="304800"/>
            <a:ext cx="3962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 періоду напруженої роботи Ліна Василівна робить воістину щедрий подарунок читачеві </a:t>
            </a:r>
            <a:r>
              <a:rPr lang="uk-UA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Вибране</a:t>
            </a:r>
            <a:r>
              <a:rPr lang="uk-UA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(1989), куди увійшла збірка </a:t>
            </a:r>
            <a:r>
              <a:rPr lang="uk-UA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Інкрустації</a:t>
            </a:r>
            <a:r>
              <a:rPr lang="uk-UA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І знову ситуація повторюється: сімдесят тисяч примірників розкуповують миттєво.</a:t>
            </a:r>
            <a:endParaRPr lang="uk-UA" sz="2400" b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59080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2" descr="i-139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286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6" descr="0_7c39_2ca4f3ce_-1-X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4572000"/>
            <a:ext cx="27749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4419600" y="609600"/>
            <a:ext cx="441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1999 року Ліна Костенко видає історичний роман у віршах «Берестечко» – про найбільшу поразку в українській історії.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Поема «Берестечко» з ілюстраціями Георгія Якутовича, видана видавництвом «Либідь» 2010 року, мала загальний тираж 14 тис. примірників</a:t>
            </a:r>
            <a:endParaRPr lang="uk-UA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52400" y="457200"/>
            <a:ext cx="5029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 один журналіст попросив Ліну Костенко про інтерв’ю, то вона призначила йому місце зустрічі у чорнобильській зоні. </a:t>
            </a:r>
            <a:endParaRPr lang="ru-RU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 – атомні заложники прогресу</a:t>
            </a:r>
            <a:endParaRPr lang="ru-RU" sz="28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Вже в нас нема ні лісу, ні небес</a:t>
            </a:r>
            <a:endParaRPr lang="ru-RU" sz="28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 і живем</a:t>
            </a:r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 стресу і до стресу</a:t>
            </a:r>
            <a:endParaRPr lang="ru-RU" sz="28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Абетку смерті маємо – АЕС.</a:t>
            </a:r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85800"/>
            <a:ext cx="312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2971800"/>
            <a:ext cx="3429000" cy="2939143"/>
          </a:xfrm>
          <a:prstGeom prst="verticalScroll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810000" y="533400"/>
            <a:ext cx="5029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2010 року вийшов перший роман Л.Костенко — «Записки українського самашедшого». Роман викликав великий ажіотаж і тимчасову його нестачу в книгарнях, що привело до появи піратських передруків. Станом на червень 2011 року загальний офіційний тираж роману становив 80 тисяч.</a:t>
            </a:r>
          </a:p>
          <a:p>
            <a:pPr algn="just" eaLnBrk="0" hangingPunct="0"/>
            <a:endParaRPr lang="ru-RU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3352800" y="1828800"/>
            <a:ext cx="5486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«Річка Геракліта». </a:t>
            </a:r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лютому 2011 року вийшла поетична збірка Л.Костенко </a:t>
            </a:r>
            <a:r>
              <a:rPr lang="ru-RU" sz="32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Річка Геракліта</a:t>
            </a:r>
            <a:r>
              <a:rPr lang="ru-RU" sz="32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куди ввійшли раніше написані вірші та 50 нових поезій.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320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3505200" y="990600"/>
            <a:ext cx="541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«Мадонна перехресть» 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457200" y="457200"/>
            <a:ext cx="4953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квітня 2012 року, в день народження Шарля Бодлера, відбулася презентація монографії про Ліну Костенко «Є поети для епох» авторства Івана Дзюби. Книга надрукована видавництвом «Либідь».</a:t>
            </a:r>
          </a:p>
        </p:txBody>
      </p:sp>
      <p:pic>
        <p:nvPicPr>
          <p:cNvPr id="24579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762000"/>
            <a:ext cx="31242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962400"/>
            <a:ext cx="4419600" cy="2438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304800" y="609600"/>
            <a:ext cx="66294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Відзнаки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Почесний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професор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Національного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університету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Києво-Могилянська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академія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</a:p>
          <a:p>
            <a:pPr algn="just" eaLnBrk="0" hangingPunct="0"/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Почесний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доктор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Львівського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національного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університету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Почесний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доктор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Чернівецького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національного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університету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(2002).</a:t>
            </a:r>
          </a:p>
          <a:p>
            <a:pPr algn="just"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Лауреат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Державної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премії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Тараса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Шевченка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(1987, за роман «Маруся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Чурай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збірку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Неповторність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</a:t>
            </a:r>
          </a:p>
          <a:p>
            <a:pPr algn="just"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Лауреат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Міжнародної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літературно-мистецької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премії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О.Теліги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(2000).</a:t>
            </a:r>
          </a:p>
          <a:p>
            <a:pPr algn="just" eaLnBrk="0" hangingPunct="0"/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Нагороджена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Почесною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відзнакою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Президента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(1992)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Орденом князя Ярослава Мудрого </a:t>
            </a:r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ступеня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березень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2000).</a:t>
            </a:r>
          </a:p>
          <a:p>
            <a:pPr algn="just" eaLnBrk="0" hangingPunct="0"/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Відмовилась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звання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Героя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відповівши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Політичної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біжутерії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ношу!»</a:t>
            </a:r>
          </a:p>
          <a:p>
            <a:pPr algn="just" eaLnBrk="0" hangingPunct="0"/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Відзнака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Золотий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письменник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2012 </a:t>
            </a:r>
          </a:p>
        </p:txBody>
      </p:sp>
      <p:pic>
        <p:nvPicPr>
          <p:cNvPr id="2560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4478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4"/>
          <p:cNvPicPr>
            <a:picLocks noChangeAspect="1" noChangeArrowheads="1"/>
          </p:cNvPicPr>
          <p:nvPr/>
        </p:nvPicPr>
        <p:blipFill>
          <a:blip r:embed="rId3"/>
          <a:srcRect l="13792" t="10744" r="10345" b="10477"/>
          <a:stretch>
            <a:fillRect/>
          </a:stretch>
        </p:blipFill>
        <p:spPr bwMode="auto">
          <a:xfrm>
            <a:off x="7086600" y="4114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3810000" cy="3124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3048000" y="457200"/>
            <a:ext cx="5867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Кіносценарії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Перевірте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годинники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(1963,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спільно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А.Добровольським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— про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українських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поетів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загиблих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Другої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світової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війни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Фільм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знятий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1964 року,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екрани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вийшов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перероблений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назвою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повернеться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долюбить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Л.Костенко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відмовилася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авторства.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2407444" cy="26003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81000" y="533400"/>
            <a:ext cx="54864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Театральні постанови за творами</a:t>
            </a:r>
          </a:p>
          <a:p>
            <a:pPr algn="just"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Харківський Театр "</a:t>
            </a:r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." випустив дві вистави за творами Ліни Костенко:</a:t>
            </a:r>
          </a:p>
          <a:p>
            <a:pPr algn="just"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«Горохове плем'я», поетична вистава за поезіями Ліни Костенко та Олени Теліги</a:t>
            </a:r>
          </a:p>
          <a:p>
            <a:pPr algn="just"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«Циганська Муза», драматична поема, прем'єра вистави відбулася 15 березня 2010 року</a:t>
            </a:r>
          </a:p>
          <a:p>
            <a:pPr algn="just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33400"/>
            <a:ext cx="2743200" cy="2590800"/>
          </a:xfrm>
          <a:prstGeom prst="irregularSeal2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276600"/>
            <a:ext cx="2971800" cy="2600325"/>
          </a:xfrm>
          <a:prstGeom prst="irregularSeal1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2588"/>
            <a:ext cx="7924800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838200" y="4419600"/>
            <a:ext cx="6248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/>
              </a:rPr>
              <a:t>Спини мене, отямся і отям!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/>
              </a:rPr>
              <a:t>Така любов буває раз в ніколи...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066800"/>
            <a:ext cx="472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52400" y="0"/>
            <a:ext cx="48768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любове! Я перед тобою.</a:t>
            </a:r>
            <a:endParaRPr lang="ru-RU" sz="20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Бери мене в свої блаженні сни.</a:t>
            </a:r>
            <a:endParaRPr lang="ru-RU" sz="20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 не зроби слухняною рабою,</a:t>
            </a:r>
            <a:endParaRPr lang="ru-RU" sz="20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ошукай і крил не обітни!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Не допусти, щоб світ зійшовся клином,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і не присни, для чого я живу.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Даруй мені над шляхом тополиним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важкого сонця древню булаву.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Не дай мені заплутатись в дрібницях,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не розміняй на спотички доріг,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бо кості перевернуться в гробницях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гірких і гордих прадідів моїх.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І в них було кохання, як у мене,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і від любові тьмарився їм світ.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І їх жінки хапали за стремена,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та що поробиш,</a:t>
            </a:r>
            <a:r>
              <a:rPr lang="uk-UA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—</a:t>
            </a:r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тільки до воріт.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А там, а там</a:t>
            </a:r>
            <a:r>
              <a:rPr lang="uk-UA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…</a:t>
            </a:r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Жорстокий клекіт бою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і дзвін мечів до третьої весни</a:t>
            </a:r>
            <a:r>
              <a:rPr lang="uk-UA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…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Моя любове! Я перед тобою.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Бери мене в свої блаженні сни.</a:t>
            </a:r>
            <a:endParaRPr lang="ru-RU" sz="2000" b="1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Моя любове!</a:t>
            </a:r>
            <a:endParaRPr lang="uk-UA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3429000" cy="3124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81400"/>
            <a:ext cx="4495800" cy="2971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3810000" y="381000"/>
            <a:ext cx="50292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Сім'я</a:t>
            </a:r>
          </a:p>
          <a:p>
            <a:pPr algn="just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Чоловіки: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Єжи-Ян Пахльовський (1930–2012), польський письменник, однокурсник Л.Костенко під час навчання у Московському літературному інституті імені О. М. Горького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Цвіркунов Василь Васильович, керівник Київської кіностудії імені Довженка у 1960-х рр.</a:t>
            </a:r>
          </a:p>
          <a:p>
            <a:pPr algn="just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2976214_a71dd3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3886200" cy="5943600"/>
          </a:xfrm>
          <a:prstGeom prst="dodecagon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038600" y="360363"/>
            <a:ext cx="5105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Недумано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негадано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забігла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 в глухомань,</a:t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де сосни пахнуть ладаном</a:t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кадильницях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світань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Де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вечір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пахне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м'ятою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аж холодно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джмелю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А я тебе,</a:t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а я тебе,</a:t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а я тебе</a:t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люблю!</a:t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6352"/>
          <a:stretch>
            <a:fillRect/>
          </a:stretch>
        </p:blipFill>
        <p:spPr bwMode="auto">
          <a:xfrm>
            <a:off x="-1" y="1"/>
            <a:ext cx="9182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2209800" y="1828800"/>
            <a:ext cx="65532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lang="uk-UA" sz="3200" b="1" i="1" dirty="0">
              <a:solidFill>
                <a:srgbClr val="00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3200" b="1" i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uk-UA" sz="3200" b="1" i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вибрала Долю собі сама.</a:t>
            </a:r>
            <a:endParaRPr lang="ru-RU" sz="3200" b="1" i="1" dirty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uk-UA" sz="3200" b="1" i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що зі мною не станеться </a:t>
            </a:r>
            <a:r>
              <a:rPr lang="uk-UA" sz="3200" b="1" i="1" dirty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3200" b="1" i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uk-UA" sz="3200" b="1" i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мене жодних претензій нема</a:t>
            </a:r>
            <a:endParaRPr lang="ru-RU" sz="3200" b="1" i="1" dirty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uk-UA" sz="3200" b="1" i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Долі </a:t>
            </a:r>
            <a:r>
              <a:rPr lang="uk-UA" sz="3200" b="1" i="1" dirty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3200" b="1" i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моєї обраниці.</a:t>
            </a:r>
            <a:endParaRPr lang="uk-UA" sz="3200" b="1" i="1" dirty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ipfMeAviyMv7b3R-M:" descr="kalendar_Kosztenko%2520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19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381000" y="609600"/>
            <a:ext cx="5410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Діти:</a:t>
            </a:r>
          </a:p>
          <a:p>
            <a:pPr algn="just"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Пахльовська Оксана Єжи-Янівна, культуролог</a:t>
            </a:r>
          </a:p>
          <a:p>
            <a:pPr algn="just" eaLnBrk="0" hangingPunct="0"/>
            <a:endParaRPr lang="ru-RU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Цвіркунов Василь Васильович-молодший (народився 28 травня 1969 року), програміст</a:t>
            </a:r>
          </a:p>
        </p:txBody>
      </p:sp>
      <p:pic>
        <p:nvPicPr>
          <p:cNvPr id="2765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962400"/>
            <a:ext cx="3657600" cy="2743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9" descr="250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685800"/>
            <a:ext cx="2449513" cy="3657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5715000" y="5257800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ЛІНА КОСТЕНКО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З ОНУКОЮ ЯРОСЛАВОЮ, 1998 рік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4191000" y="5562600"/>
            <a:ext cx="1219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91000" y="1524000"/>
            <a:ext cx="1676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2956063_f6d1a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1524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solidFill>
                  <a:srgbClr val="C00000"/>
                </a:solidFill>
              </a:rPr>
              <a:t>Життя іде і все без коректур…</a:t>
            </a:r>
            <a:endParaRPr lang="ru-RU" sz="4400" b="1">
              <a:solidFill>
                <a:srgbClr val="C0000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914400"/>
            <a:ext cx="3593850" cy="3124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0_7c39_2ca4f3ce_-1-X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021015"/>
            <a:ext cx="3384135" cy="25321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28600" y="152400"/>
            <a:ext cx="56388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  іде  і  все  без  коректур.  </a:t>
            </a:r>
            <a:endParaRPr lang="ru-RU" sz="1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 час  летить,  не  стишує  галопу.  </a:t>
            </a:r>
            <a:endParaRPr lang="ru-RU" sz="1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Давно  нема  маркізи  Помпадур,  </a:t>
            </a:r>
            <a:endParaRPr lang="ru-RU" sz="1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 ми  живем  уже  після  потопу.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Не  знаю  я,  що  буде  після  нас,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в  які  природа  убереться  шати.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Єдиний,  хто  не  втомлюється,  </a:t>
            </a:r>
            <a:r>
              <a:rPr lang="ru-RU" sz="1800" b="1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 час.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А  ми  живі,  нам  треба  поспішати.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Зробити  щось,  лишити  по  собі,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а  ми,  нічого,  </a:t>
            </a:r>
            <a:r>
              <a:rPr lang="ru-RU" sz="1800" b="1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 пройдемо,  як  тіні,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щоб  тільки  неба  очі  голубі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цю  землю  завжди  бачили  в  цвітінні.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Щоб  ці  ліси  не  вимерли,  як  тур,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щоб  ці  слова  не  вичахли,  як  руди.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Життя  іде  і  все  без  коректур,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і  як  напишеш,  так  уже  і  буде.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Але  не  бійся  прикрого  рядка.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Прозрінь  не  бійся,  бо  вони  як  ліки.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Не  бійся  правди,  хоч  яка  гірка,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не  бійся  смутків,  хоч  вони  як  ріки.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Людині  бійся  душу  ошукать,  </a:t>
            </a:r>
            <a:endParaRPr lang="ru-RU" sz="1800" b="1"/>
          </a:p>
          <a:p>
            <a:pPr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бо  в  цьому  схибиш  </a:t>
            </a:r>
            <a:r>
              <a:rPr lang="ru-RU" sz="1800" b="1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 то  уже  навіки.</a:t>
            </a:r>
            <a:endParaRPr lang="ru-RU" sz="1800" b="1"/>
          </a:p>
          <a:p>
            <a:pPr eaLnBrk="0" hangingPunct="0"/>
            <a:endParaRPr lang="ru-RU" sz="1800" b="1"/>
          </a:p>
        </p:txBody>
      </p:sp>
      <p:pic>
        <p:nvPicPr>
          <p:cNvPr id="34819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48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5"/>
          <p:cNvPicPr>
            <a:picLocks noChangeAspect="1" noChangeArrowheads="1"/>
          </p:cNvPicPr>
          <p:nvPr/>
        </p:nvPicPr>
        <p:blipFill>
          <a:blip r:embed="rId3"/>
          <a:srcRect t="29031"/>
          <a:stretch>
            <a:fillRect/>
          </a:stretch>
        </p:blipFill>
        <p:spPr bwMode="auto">
          <a:xfrm>
            <a:off x="6172200" y="2667000"/>
            <a:ext cx="24987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434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28600" y="0"/>
            <a:ext cx="9372600" cy="6911975"/>
          </a:xfrm>
          <a:noFill/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0" y="3505200"/>
            <a:ext cx="8839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/>
              <a:t>Минулого  нема.</a:t>
            </a:r>
          </a:p>
          <a:p>
            <a:r>
              <a:rPr lang="uk-UA" sz="4000" b="1"/>
              <a:t>Майбутнього  не  буде.</a:t>
            </a:r>
          </a:p>
          <a:p>
            <a:r>
              <a:rPr lang="uk-UA" sz="4000" b="1"/>
              <a:t>Є – скрипка.</a:t>
            </a:r>
          </a:p>
          <a:p>
            <a:r>
              <a:rPr lang="uk-UA" sz="4000" b="1"/>
              <a:t>Є – життя.</a:t>
            </a:r>
          </a:p>
          <a:p>
            <a:r>
              <a:rPr lang="uk-UA" sz="4000" b="1"/>
              <a:t>І ти на ній –  смичок. </a:t>
            </a:r>
            <a:endParaRPr lang="ru-RU" sz="4000" b="1"/>
          </a:p>
        </p:txBody>
      </p:sp>
      <p:pic>
        <p:nvPicPr>
          <p:cNvPr id="4" name="Picture 28" descr="Title"/>
          <p:cNvPicPr>
            <a:picLocks noChangeAspect="1" noChangeArrowheads="1"/>
          </p:cNvPicPr>
          <p:nvPr/>
        </p:nvPicPr>
        <p:blipFill>
          <a:blip r:embed="rId3"/>
          <a:srcRect r="-4689" b="39024"/>
          <a:stretch>
            <a:fillRect/>
          </a:stretch>
        </p:blipFill>
        <p:spPr bwMode="auto">
          <a:xfrm>
            <a:off x="5486400" y="0"/>
            <a:ext cx="3900488" cy="4648200"/>
          </a:xfrm>
          <a:prstGeom prst="star32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2923857"/>
            <a:ext cx="5220652" cy="393414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3200400" y="228600"/>
            <a:ext cx="59436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ï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нське альфреско</a:t>
            </a:r>
            <a:endParaRPr lang="en-US" sz="2000" b="1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 шляхом, при долин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 старого граба,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 б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ла-б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 хатка сто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ï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 на самот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живе там д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д та баба, 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курочка в них ряба,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вона, мабуть, несе </a:t>
            </a:r>
            <a:r>
              <a:rPr lang="ru-RU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ï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м яєчка золот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Там повен дв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р любистку, цв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туть так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жоржини,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вишн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чорноок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стоять до холод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в.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Хитаються патлашки уздовж вс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ï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стежини,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стомлений лелека спускається на хл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в.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Чиєсь дитя приходить, беруть його на руки.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А пот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м довго-довго на призьб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ще сидять.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Я знаю, д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д та баба </a:t>
            </a:r>
            <a:r>
              <a:rPr lang="ru-RU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—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це коли є онуки,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а в них сус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дськ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д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ти шовковицю </a:t>
            </a:r>
            <a:r>
              <a:rPr lang="ru-RU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ï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дять.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Дорога 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дорога лежить за гарбузами.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хтось до когось </a:t>
            </a:r>
            <a:r>
              <a:rPr lang="ru-RU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ï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де тим шляхом золотим.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Остання в св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т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казка сидить п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д образами.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Навшпиньки виглядають жоржини через тин...</a:t>
            </a:r>
            <a:endParaRPr lang="ru-RU" sz="2000" b="1"/>
          </a:p>
          <a:p>
            <a:pPr eaLnBrk="0" hangingPunct="0"/>
            <a:endParaRPr lang="ru-RU" sz="20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81000"/>
            <a:ext cx="3124200" cy="2590800"/>
          </a:xfrm>
          <a:prstGeom prst="star24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4467461" cy="3505200"/>
          </a:xfrm>
          <a:prstGeom prst="star32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124200" y="2133600"/>
            <a:ext cx="5715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  буде  легко.  Дотиком  пера.  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Хай  буде  вічно.  Спомином  пресвітлим.  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Цей  білий  світ  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березова  кора,  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по  чорних  днях  побілена  десь  звідтам.  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Сьогодні  сніг  іти  вже  поривавсь.  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Сьогодні  осінь  похлинулась  димом.  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Хай  буде  гірко.  Спогадом  про  Вас.  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Хай  буде  світло,  спогадом  предивним.  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Хай  не  розбудить  смутку  телефон.  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Нехай  печаль  не  зрушиться  листами.  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Хай  буде  легко.  Це  був  тільки  сон,  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що  ледь  торкнувся  пам'яті  вустами.  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8" descr="vesna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486400" cy="3657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</a:t>
            </a:r>
            <a:br>
              <a:rPr lang="ru-RU" i="1" dirty="0" smtClean="0"/>
            </a:br>
            <a:endParaRPr lang="ru-RU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b="1" i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Ця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казка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днів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–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вона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була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недовгою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. 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Цей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світлий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сон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пішов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без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вороття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тихе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сяйво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над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моєю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долею!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Воно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лишилось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на усе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4" name="Picture 3" descr="1792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259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914400" y="990600"/>
            <a:ext cx="67056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2400" b="1" i="1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</a:pPr>
            <a:r>
              <a:rPr lang="uk-UA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Ліну Костенко знають ще й завдяки її принциповості. Понад 12 років тому вийшла зі Спілки </a:t>
            </a:r>
            <a:r>
              <a:rPr lang="uk-UA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письменників.</a:t>
            </a:r>
            <a:endParaRPr lang="ru-RU" sz="2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</a:pPr>
            <a:r>
              <a:rPr lang="uk-UA" sz="2400" b="1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Відмовилася </a:t>
            </a:r>
            <a:r>
              <a:rPr lang="uk-UA" sz="2400" b="1" i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від звання Героя України, яке їй хотів дати президент Віктор Ющенко. Сказала: "Політичної біжутерії не ношу".</a:t>
            </a:r>
            <a:endParaRPr lang="ru-RU" sz="2400" b="1" i="1" dirty="0"/>
          </a:p>
          <a:p>
            <a:pPr eaLnBrk="0" hangingPunct="0"/>
            <a:endParaRPr lang="ru-RU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32178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7120" t="5406" r="8400" b="54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457200" y="609600"/>
            <a:ext cx="8229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 якби  на  те  моя  воля,  </a:t>
            </a:r>
          </a:p>
          <a:p>
            <a:r>
              <a:rPr lang="uk-UA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Написала  б  скрізь  я курсивами:</a:t>
            </a:r>
          </a:p>
          <a:p>
            <a:r>
              <a:rPr lang="uk-UA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“…Люди,   будьте </a:t>
            </a:r>
          </a:p>
          <a:p>
            <a:r>
              <a:rPr lang="uk-UA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взаємно  красивими! ”</a:t>
            </a:r>
            <a:endParaRPr lang="ru-RU" sz="4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 descr="327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209800"/>
            <a:ext cx="3397634" cy="3886200"/>
          </a:xfrm>
          <a:prstGeom prst="star32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57200"/>
            <a:ext cx="6629400" cy="6400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28600" y="228600"/>
            <a:ext cx="5334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Ліна Василівна Костенко народилася 19 березня 1930 року в містечку </a:t>
            </a:r>
            <a:r>
              <a:rPr lang="uk-UA" sz="2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Ржищеві</a:t>
            </a: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що розташоване за 80 кілометрів від Києва униз по Дніпру. Над містом </a:t>
            </a:r>
            <a:r>
              <a:rPr lang="uk-UA" sz="2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височить</a:t>
            </a: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Іван-Гора </a:t>
            </a:r>
            <a:r>
              <a:rPr lang="uk-UA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ще за часів Київської Русі там було місто-фортеця </a:t>
            </a:r>
            <a:r>
              <a:rPr lang="uk-UA" sz="2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Іван-Город</a:t>
            </a: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яке зруйнували монголо-татари. Про минувшину маленькій Ліні багато розповідав батько. А він був дуже цікавою особистістю; працюючи учителем у школі, викладав мало не всі предмети, знав 12 мов. </a:t>
            </a:r>
            <a:endParaRPr lang="uk-UA" sz="2400" b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7" descr="75b941b49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57200"/>
            <a:ext cx="34147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b="14839"/>
          <a:stretch>
            <a:fillRect/>
          </a:stretch>
        </p:blipFill>
        <p:spPr bwMode="auto">
          <a:xfrm>
            <a:off x="228600" y="304800"/>
            <a:ext cx="8686800" cy="491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228600" y="228600"/>
            <a:ext cx="838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Мій перший вірш написаний в окопі…</a:t>
            </a:r>
            <a:endParaRPr lang="ru-RU" sz="4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4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381000" y="5257800"/>
            <a:ext cx="80772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Ліні було 11 років, коли почалася війна. </a:t>
            </a:r>
            <a:endParaRPr lang="ru-RU" sz="2400" b="1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Вперше казку про Попелюшку</a:t>
            </a:r>
            <a:endParaRPr lang="ru-RU" sz="2400" b="1" i="1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почула на попелищі.</a:t>
            </a:r>
            <a:endParaRPr lang="ru-RU" sz="24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04800" y="149225"/>
            <a:ext cx="58674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Мій  перший  вірш  написаний  в  окопі,  </a:t>
            </a:r>
            <a:endParaRPr lang="ru-RU" sz="11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 тій  сипкій  од  вибухів  стіні,  </a:t>
            </a:r>
            <a:endParaRPr lang="ru-RU" sz="11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коли  згубило  зорі  в  гороскопі  </a:t>
            </a:r>
            <a:endParaRPr lang="ru-RU" sz="11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моє  дитинство,  вбите  не  війні.  </a:t>
            </a:r>
            <a:endParaRPr lang="ru-RU" sz="11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Лилась  пожежі  вулканічна  лава,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стояли  в  сивих  кратерах  сади.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І  захлиналась  наша  переправа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шаленим  шквалом  полум'я  й  води.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Був  білий  світ  не  білий  вже,  а  чорний.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Вогненна  ніч  присвічувала  дню.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І  той  окопчик  </a:t>
            </a:r>
            <a:r>
              <a:rPr lang="ru-RU" sz="1400" b="1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як  підводний  човен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у  морі  диму,  жаху  і  вогню.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Це  вже  було  ні  зайчиком,  ні  вовком  </a:t>
            </a:r>
            <a:r>
              <a:rPr lang="ru-RU" sz="1400" b="1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кривавий  світ,  обвуглена  зоря!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А  я  писала  мало  не  осколком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великі  букви,  щойно  з  букваря.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Мені  б  ще  гратись  в  піжмурки  і  в  класи,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в  казки  літать  на  крилах  палітур.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А  я  писала  вірші  про  фугаси,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а  я  вже  смерть  побачила  впритул.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О  перший  біль  тих  не  дитячих  вражень,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який  він  слід  на  серці  залиша!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Як  невимовне  віршами  не  скажеш,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чи  не  німою  зробиться  душа?!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Душа  в  словах  </a:t>
            </a:r>
            <a:r>
              <a:rPr lang="ru-RU" sz="1400" b="1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 як  море  в  перископі,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І  спомин  той  </a:t>
            </a:r>
            <a:r>
              <a:rPr lang="ru-RU" sz="1400" b="1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 як  відсвіт  на  чолі</a:t>
            </a:r>
            <a:r>
              <a:rPr lang="ru-RU" sz="1400" b="1">
                <a:latin typeface="Calibri" pitchFamily="34" charset="0"/>
                <a:ea typeface="Calibri" pitchFamily="34" charset="0"/>
                <a:cs typeface="Calibri" pitchFamily="34" charset="0"/>
              </a:rPr>
              <a:t>…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Мій  перший  вірш  написаний  в  окопі.  </a:t>
            </a:r>
            <a:endParaRPr lang="ru-RU" sz="1100" b="1"/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Він  друкувався  просто  на  землі.</a:t>
            </a:r>
            <a:endParaRPr lang="ru-RU" sz="1100" b="1"/>
          </a:p>
          <a:p>
            <a:pPr eaLnBrk="0" hangingPunct="0"/>
            <a:endParaRPr lang="ru-RU"/>
          </a:p>
        </p:txBody>
      </p:sp>
      <p:pic>
        <p:nvPicPr>
          <p:cNvPr id="3" name="Picture 4" descr="p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1" y="381000"/>
            <a:ext cx="4909126" cy="330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200400" y="0"/>
            <a:ext cx="5943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Писати вірші почала чотирнадцятирічною, відвідуючи літературну студію.</a:t>
            </a:r>
            <a:r>
              <a:rPr lang="en-U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війні закінчила в Києві середню школу, вчилася у Київському педагогічному інституті. У стінах педінституту було затісно для людини такого польоту.</a:t>
            </a:r>
            <a:r>
              <a:rPr lang="en-U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Отож Ліна Костенко їде до Москви і стає студенткою Літературного інституту ім. М. Горького. Народжуються сповнені любові до життя і людей вірші, які ввійдуть до першої збірки поетеси. Дипломною роботою Ліни Костенко в Літературному інституті була збірка «Проміння землі». </a:t>
            </a:r>
          </a:p>
        </p:txBody>
      </p:sp>
      <p:pic>
        <p:nvPicPr>
          <p:cNvPr id="9219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048000" y="381000"/>
            <a:ext cx="5867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Московський літературний інститут ім. О.М.Горького Ліна Костенко закінчила з відзнакою в 1956 році і повернулася до Києва. А 1957 року вийшла друком рецензована Івановим перша збірка </a:t>
            </a:r>
            <a:r>
              <a:rPr lang="uk-UA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Проміння землі</a:t>
            </a:r>
            <a:r>
              <a:rPr lang="uk-UA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нею </a:t>
            </a:r>
            <a:r>
              <a:rPr lang="uk-UA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Вітрила</a:t>
            </a:r>
            <a:r>
              <a:rPr lang="uk-UA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(1958).</a:t>
            </a:r>
            <a:endParaRPr lang="uk-UA" sz="32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3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2667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648200"/>
            <a:ext cx="2667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0" y="0"/>
            <a:ext cx="4114800" cy="49545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uk-UA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endParaRPr lang="uk-UA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Літературною подією став вихід третьої збірки Ліни Костенко </a:t>
            </a:r>
            <a:r>
              <a:rPr lang="uk-UA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Мандрівки серця</a:t>
            </a:r>
            <a:r>
              <a:rPr lang="uk-UA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1961 року. В її віршах головною цінністю стала людина:</a:t>
            </a:r>
          </a:p>
          <a:p>
            <a:pPr algn="just" eaLnBrk="0" hangingPunct="0">
              <a:defRPr/>
            </a:pP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сповідую віру,</a:t>
            </a:r>
            <a:endParaRPr lang="ru-RU" sz="2400" b="1" i="1"/>
          </a:p>
          <a:p>
            <a:pPr algn="just" eaLnBrk="0" hangingPunct="0">
              <a:defRPr/>
            </a:pPr>
            <a:r>
              <a:rPr lang="uk-UA" sz="2400" b="1" i="1">
                <a:latin typeface="Times New Roman" pitchFamily="18" charset="0"/>
                <a:ea typeface="Calibri" pitchFamily="34" charset="0"/>
                <a:cs typeface="Calibri" pitchFamily="34" charset="0"/>
              </a:rPr>
              <a:t> у якій оточують німбом</a:t>
            </a:r>
            <a:endParaRPr lang="ru-RU" sz="2400" b="1" i="1"/>
          </a:p>
          <a:p>
            <a:pPr algn="just" eaLnBrk="0" hangingPunct="0">
              <a:defRPr/>
            </a:pPr>
            <a:r>
              <a:rPr lang="uk-UA" sz="2400" b="1" i="1">
                <a:latin typeface="Times New Roman" pitchFamily="18" charset="0"/>
                <a:ea typeface="Calibri" pitchFamily="34" charset="0"/>
                <a:cs typeface="Calibri" pitchFamily="34" charset="0"/>
              </a:rPr>
              <a:t> не святих,</a:t>
            </a:r>
            <a:endParaRPr lang="ru-RU" sz="2400" b="1" i="1"/>
          </a:p>
          <a:p>
            <a:pPr algn="just" eaLnBrk="0" hangingPunct="0">
              <a:defRPr/>
            </a:pPr>
            <a:r>
              <a:rPr lang="uk-UA" sz="2400" b="1" i="1">
                <a:latin typeface="Times New Roman" pitchFamily="18" charset="0"/>
                <a:ea typeface="Calibri" pitchFamily="34" charset="0"/>
                <a:cs typeface="Calibri" pitchFamily="34" charset="0"/>
              </a:rPr>
              <a:t> не пророків,</a:t>
            </a:r>
            <a:endParaRPr lang="ru-RU" sz="2400" b="1" i="1"/>
          </a:p>
          <a:p>
            <a:pPr algn="just" eaLnBrk="0" hangingPunct="0">
              <a:defRPr/>
            </a:pPr>
            <a:r>
              <a:rPr lang="uk-UA" sz="2400" b="1" i="1">
                <a:latin typeface="Times New Roman" pitchFamily="18" charset="0"/>
                <a:ea typeface="Calibri" pitchFamily="34" charset="0"/>
                <a:cs typeface="Calibri" pitchFamily="34" charset="0"/>
              </a:rPr>
              <a:t> а просто щасливих людей.</a:t>
            </a:r>
            <a:endParaRPr lang="uk-UA" sz="2400" b="1" i="1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8600"/>
            <a:ext cx="3276600" cy="4114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6" descr="0_7c39_2ca4f3ce_-1-X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2389</TotalTime>
  <Words>2229</Words>
  <Application>Microsoft PowerPoint</Application>
  <PresentationFormat>Экран (4:3)</PresentationFormat>
  <Paragraphs>227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Светлана</cp:lastModifiedBy>
  <cp:revision>201</cp:revision>
  <cp:lastPrinted>1601-01-01T00:00:00Z</cp:lastPrinted>
  <dcterms:created xsi:type="dcterms:W3CDTF">1601-01-01T00:00:00Z</dcterms:created>
  <dcterms:modified xsi:type="dcterms:W3CDTF">2015-01-08T17:43:34Z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