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68" r:id="rId5"/>
    <p:sldId id="271" r:id="rId6"/>
    <p:sldId id="273" r:id="rId7"/>
    <p:sldId id="274" r:id="rId8"/>
    <p:sldId id="267" r:id="rId9"/>
    <p:sldId id="275" r:id="rId10"/>
    <p:sldId id="260" r:id="rId11"/>
    <p:sldId id="259" r:id="rId12"/>
    <p:sldId id="258" r:id="rId13"/>
    <p:sldId id="26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C140-A791-4EFB-AFFB-767C7BCB7719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2578F8F-CD06-4F68-9DE5-B8FE76F696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C140-A791-4EFB-AFFB-767C7BCB7719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8F8F-CD06-4F68-9DE5-B8FE76F69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C140-A791-4EFB-AFFB-767C7BCB7719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8F8F-CD06-4F68-9DE5-B8FE76F69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C140-A791-4EFB-AFFB-767C7BCB7719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8F8F-CD06-4F68-9DE5-B8FE76F696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C140-A791-4EFB-AFFB-767C7BCB7719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2578F8F-CD06-4F68-9DE5-B8FE76F69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C140-A791-4EFB-AFFB-767C7BCB7719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8F8F-CD06-4F68-9DE5-B8FE76F696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C140-A791-4EFB-AFFB-767C7BCB7719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8F8F-CD06-4F68-9DE5-B8FE76F696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C140-A791-4EFB-AFFB-767C7BCB7719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8F8F-CD06-4F68-9DE5-B8FE76F69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C140-A791-4EFB-AFFB-767C7BCB7719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8F8F-CD06-4F68-9DE5-B8FE76F69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C140-A791-4EFB-AFFB-767C7BCB7719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8F8F-CD06-4F68-9DE5-B8FE76F696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C140-A791-4EFB-AFFB-767C7BCB7719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2578F8F-CD06-4F68-9DE5-B8FE76F696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4DEC140-A791-4EFB-AFFB-767C7BCB7719}" type="datetimeFigureOut">
              <a:rPr lang="ru-RU" smtClean="0"/>
              <a:pPr/>
              <a:t>19.03.2016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2578F8F-CD06-4F68-9DE5-B8FE76F69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000504"/>
            <a:ext cx="2214578" cy="262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6" descr="kostenko_lina"/>
          <p:cNvPicPr>
            <a:picLocks noChangeAspect="1" noChangeArrowheads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03711" y="32526"/>
            <a:ext cx="3217893" cy="4200364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357554" y="428604"/>
            <a:ext cx="5214974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Ліна  Костенко 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00364" y="1857364"/>
            <a:ext cx="64331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RelaxedModerately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uk-UA" sz="5400" b="1" cap="none" spc="150" dirty="0" smtClean="0">
                <a:ln w="11430"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Маруся</a:t>
            </a:r>
            <a:r>
              <a:rPr lang="uk-UA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 Чурай </a:t>
            </a:r>
            <a:endParaRPr lang="ru-RU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142984"/>
            <a:ext cx="585791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/>
              <a:t>Тематично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композиційно</a:t>
            </a:r>
            <a:r>
              <a:rPr lang="ru-RU" sz="2400" b="1" dirty="0" smtClean="0"/>
              <a:t> роман </a:t>
            </a:r>
            <a:r>
              <a:rPr lang="ru-RU" sz="2400" b="1" dirty="0" err="1" smtClean="0"/>
              <a:t>надзвичайно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складний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багаторівневий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багатопроблемний</a:t>
            </a:r>
            <a:r>
              <a:rPr lang="ru-RU" sz="2400" b="1" dirty="0" smtClean="0"/>
              <a:t>. </a:t>
            </a:r>
            <a:r>
              <a:rPr lang="ru-RU" sz="2400" b="1" dirty="0" err="1" smtClean="0"/>
              <a:t>Він</a:t>
            </a:r>
            <a:r>
              <a:rPr lang="ru-RU" sz="2400" b="1" dirty="0" smtClean="0"/>
              <a:t> «</a:t>
            </a:r>
            <a:r>
              <a:rPr lang="ru-RU" sz="2400" b="1" dirty="0" err="1" smtClean="0"/>
              <a:t>нагадує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кристал</a:t>
            </a:r>
            <a:r>
              <a:rPr lang="ru-RU" sz="2400" b="1" dirty="0" smtClean="0"/>
              <a:t>, у </a:t>
            </a:r>
            <a:r>
              <a:rPr lang="ru-RU" sz="2400" b="1" dirty="0" err="1" smtClean="0"/>
              <a:t>якому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безліч</a:t>
            </a:r>
            <a:r>
              <a:rPr lang="ru-RU" sz="2400" b="1" dirty="0" smtClean="0"/>
              <a:t> граней» (В. Панченко). За </a:t>
            </a:r>
            <a:r>
              <a:rPr lang="ru-RU" sz="2400" b="1" dirty="0" err="1" smtClean="0"/>
              <a:t>своєю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суттю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це</a:t>
            </a:r>
            <a:r>
              <a:rPr lang="ru-RU" sz="2400" b="1" dirty="0" smtClean="0"/>
              <a:t> — </a:t>
            </a:r>
            <a:r>
              <a:rPr lang="ru-RU" sz="2400" b="1" dirty="0" err="1" smtClean="0"/>
              <a:t>глибоко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національний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твір</a:t>
            </a:r>
            <a:r>
              <a:rPr lang="ru-RU" sz="2400" b="1" dirty="0" smtClean="0"/>
              <a:t>. </a:t>
            </a:r>
            <a:r>
              <a:rPr lang="ru-RU" sz="2400" b="1" dirty="0" err="1" smtClean="0"/>
              <a:t>Ліна</a:t>
            </a:r>
            <a:r>
              <a:rPr lang="ru-RU" sz="2400" b="1" dirty="0" smtClean="0"/>
              <a:t> Костенко </a:t>
            </a:r>
            <a:r>
              <a:rPr lang="ru-RU" sz="2400" b="1" dirty="0" err="1" smtClean="0"/>
              <a:t>здійснила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величезну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дослідницьку</a:t>
            </a:r>
            <a:r>
              <a:rPr lang="ru-RU" sz="2400" b="1" dirty="0" smtClean="0"/>
              <a:t> роботу, </a:t>
            </a:r>
            <a:r>
              <a:rPr lang="ru-RU" sz="2400" b="1" dirty="0" err="1" smtClean="0"/>
              <a:t>щоб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якомога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точніше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зриміше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показати</a:t>
            </a:r>
            <a:r>
              <a:rPr lang="ru-RU" sz="2400" b="1" dirty="0" smtClean="0"/>
              <a:t>, «</a:t>
            </a:r>
            <a:r>
              <a:rPr lang="ru-RU" sz="2400" b="1" dirty="0" err="1" smtClean="0"/>
              <a:t>оживити</a:t>
            </a:r>
            <a:r>
              <a:rPr lang="ru-RU" sz="2400" b="1" dirty="0" smtClean="0"/>
              <a:t>» </a:t>
            </a:r>
            <a:r>
              <a:rPr lang="ru-RU" sz="2400" b="1" dirty="0" err="1" smtClean="0"/>
              <a:t>Україну</a:t>
            </a:r>
            <a:r>
              <a:rPr lang="ru-RU" sz="2400" b="1" dirty="0" smtClean="0"/>
              <a:t> </a:t>
            </a:r>
            <a:r>
              <a:rPr lang="en-US" sz="2400" b="1" dirty="0" smtClean="0"/>
              <a:t>XVII </a:t>
            </a:r>
            <a:r>
              <a:rPr lang="ru-RU" sz="2400" b="1" dirty="0" smtClean="0"/>
              <a:t>ст. </a:t>
            </a:r>
            <a:r>
              <a:rPr lang="ru-RU" sz="2400" b="1" dirty="0" err="1" smtClean="0"/>
              <a:t>Письменниця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спершу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осягнула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відчула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її</a:t>
            </a:r>
            <a:r>
              <a:rPr lang="ru-RU" sz="2400" b="1" dirty="0" smtClean="0"/>
              <a:t> сама, а </a:t>
            </a:r>
            <a:r>
              <a:rPr lang="ru-RU" sz="2400" b="1" dirty="0" err="1" smtClean="0"/>
              <a:t>згодом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працюючи</a:t>
            </a:r>
            <a:r>
              <a:rPr lang="ru-RU" sz="2400" b="1" dirty="0" smtClean="0"/>
              <a:t> над романом, </a:t>
            </a:r>
            <a:r>
              <a:rPr lang="ru-RU" sz="2400" b="1" dirty="0" err="1" smtClean="0"/>
              <a:t>відкрила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її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й</a:t>
            </a:r>
            <a:r>
              <a:rPr lang="ru-RU" sz="2400" b="1" dirty="0" smtClean="0"/>
              <a:t> для нас, </a:t>
            </a:r>
            <a:r>
              <a:rPr lang="ru-RU" sz="2400" b="1" dirty="0" err="1" smtClean="0"/>
              <a:t>обезсмертила</a:t>
            </a:r>
            <a:r>
              <a:rPr lang="ru-RU" sz="2400" b="1" dirty="0" smtClean="0"/>
              <a:t> в </a:t>
            </a:r>
            <a:r>
              <a:rPr lang="ru-RU" sz="2400" b="1" dirty="0" err="1" smtClean="0"/>
              <a:t>Слові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43108" y="428604"/>
            <a:ext cx="58414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Проблематика </a:t>
            </a:r>
            <a:r>
              <a:rPr lang="ru-RU" sz="3200" b="1" dirty="0" err="1" smtClean="0">
                <a:solidFill>
                  <a:srgbClr val="C00000"/>
                </a:solidFill>
              </a:rPr>
              <a:t>й</a:t>
            </a:r>
            <a:r>
              <a:rPr lang="ru-RU" sz="3200" b="1" dirty="0" smtClean="0">
                <a:solidFill>
                  <a:srgbClr val="C00000"/>
                </a:solidFill>
              </a:rPr>
              <a:t> композиція</a:t>
            </a:r>
          </a:p>
        </p:txBody>
      </p:sp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1285860"/>
            <a:ext cx="2386023" cy="3566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5000636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8860" y="928670"/>
            <a:ext cx="621510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/>
              <a:t>• </a:t>
            </a:r>
            <a:r>
              <a:rPr lang="ru-RU" sz="2400" b="1" dirty="0" err="1" smtClean="0"/>
              <a:t>таїна</a:t>
            </a:r>
            <a:r>
              <a:rPr lang="ru-RU" sz="2400" b="1" dirty="0" smtClean="0"/>
              <a:t>, сила </a:t>
            </a:r>
            <a:r>
              <a:rPr lang="ru-RU" sz="2400" b="1" dirty="0" err="1" smtClean="0"/>
              <a:t>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незбагненна</a:t>
            </a:r>
            <a:r>
              <a:rPr lang="ru-RU" sz="2400" b="1" dirty="0" smtClean="0"/>
              <a:t>, часто </a:t>
            </a:r>
            <a:r>
              <a:rPr lang="ru-RU" sz="2400" b="1" dirty="0" err="1" smtClean="0"/>
              <a:t>безжальна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логіка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любові</a:t>
            </a:r>
            <a:r>
              <a:rPr lang="ru-RU" sz="2400" b="1" dirty="0" smtClean="0"/>
              <a:t>;</a:t>
            </a:r>
          </a:p>
          <a:p>
            <a:pPr algn="just"/>
            <a:r>
              <a:rPr lang="ru-RU" sz="2400" b="1" dirty="0" smtClean="0"/>
              <a:t>• </a:t>
            </a:r>
            <a:r>
              <a:rPr lang="ru-RU" sz="2400" b="1" dirty="0" err="1" smtClean="0"/>
              <a:t>фатальне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зіткнення</a:t>
            </a:r>
            <a:r>
              <a:rPr lang="ru-RU" sz="2400" b="1" dirty="0" smtClean="0"/>
              <a:t> духовного </a:t>
            </a:r>
            <a:r>
              <a:rPr lang="ru-RU" sz="2400" b="1" dirty="0" err="1" smtClean="0"/>
              <a:t>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матеріального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піднесеного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приземленого</a:t>
            </a:r>
            <a:r>
              <a:rPr lang="ru-RU" sz="2400" b="1" dirty="0" smtClean="0"/>
              <a:t> в </a:t>
            </a:r>
            <a:r>
              <a:rPr lang="ru-RU" sz="2400" b="1" dirty="0" err="1" smtClean="0"/>
              <a:t>людському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житті</a:t>
            </a:r>
            <a:r>
              <a:rPr lang="ru-RU" sz="2400" b="1" dirty="0" smtClean="0"/>
              <a:t>;</a:t>
            </a:r>
          </a:p>
          <a:p>
            <a:pPr algn="just"/>
            <a:r>
              <a:rPr lang="ru-RU" sz="2400" b="1" dirty="0" smtClean="0"/>
              <a:t>• доля як </a:t>
            </a:r>
            <a:r>
              <a:rPr lang="ru-RU" sz="2400" b="1" dirty="0" err="1" smtClean="0"/>
              <a:t>наслідок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вибору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між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цими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цінностями</a:t>
            </a:r>
            <a:r>
              <a:rPr lang="ru-RU" sz="2400" b="1" dirty="0" smtClean="0"/>
              <a:t>;</a:t>
            </a:r>
          </a:p>
          <a:p>
            <a:pPr algn="just"/>
            <a:r>
              <a:rPr lang="ru-RU" sz="2400" b="1" dirty="0" smtClean="0"/>
              <a:t>• </a:t>
            </a:r>
            <a:r>
              <a:rPr lang="ru-RU" sz="2400" b="1" dirty="0" err="1" smtClean="0"/>
              <a:t>шляхетність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вірність</a:t>
            </a:r>
            <a:r>
              <a:rPr lang="ru-RU" sz="2400" b="1" dirty="0" smtClean="0"/>
              <a:t> як шлях </a:t>
            </a:r>
            <a:r>
              <a:rPr lang="ru-RU" sz="2400" b="1" dirty="0" err="1" smtClean="0"/>
              <a:t>порятунку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пристосуванство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зрада</a:t>
            </a:r>
            <a:r>
              <a:rPr lang="ru-RU" sz="2400" b="1" dirty="0" smtClean="0"/>
              <a:t> як шлях до </a:t>
            </a:r>
            <a:r>
              <a:rPr lang="ru-RU" sz="2400" b="1" dirty="0" err="1" smtClean="0"/>
              <a:t>загибелі</a:t>
            </a:r>
            <a:r>
              <a:rPr lang="ru-RU" sz="2400" b="1" dirty="0" smtClean="0"/>
              <a:t>;</a:t>
            </a:r>
          </a:p>
          <a:p>
            <a:pPr algn="just"/>
            <a:r>
              <a:rPr lang="ru-RU" sz="2400" b="1" dirty="0" smtClean="0"/>
              <a:t>• </a:t>
            </a:r>
            <a:r>
              <a:rPr lang="ru-RU" sz="2400" b="1" dirty="0" err="1" smtClean="0"/>
              <a:t>творець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суспільство</a:t>
            </a:r>
            <a:r>
              <a:rPr lang="ru-RU" sz="2400" b="1" dirty="0" smtClean="0"/>
              <a:t>, нелегка, </a:t>
            </a:r>
            <a:r>
              <a:rPr lang="ru-RU" sz="2400" b="1" dirty="0" err="1" smtClean="0"/>
              <a:t>але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висока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місія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митця</a:t>
            </a:r>
            <a:r>
              <a:rPr lang="ru-RU" sz="2400" b="1" dirty="0" smtClean="0"/>
              <a:t> в </a:t>
            </a:r>
            <a:r>
              <a:rPr lang="ru-RU" sz="2400" b="1" dirty="0" err="1" smtClean="0"/>
              <a:t>історії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свого</a:t>
            </a:r>
            <a:r>
              <a:rPr lang="ru-RU" sz="2400" b="1" dirty="0" smtClean="0"/>
              <a:t> народу;</a:t>
            </a:r>
          </a:p>
          <a:p>
            <a:pPr algn="just"/>
            <a:r>
              <a:rPr lang="ru-RU" sz="2400" b="1" dirty="0" smtClean="0"/>
              <a:t>• славна </a:t>
            </a:r>
            <a:r>
              <a:rPr lang="ru-RU" sz="2400" b="1" dirty="0" err="1" smtClean="0"/>
              <a:t>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трагічна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боротьба</a:t>
            </a:r>
            <a:r>
              <a:rPr lang="ru-RU" sz="2400" b="1" dirty="0" smtClean="0"/>
              <a:t> народу за свою </a:t>
            </a:r>
            <a:r>
              <a:rPr lang="ru-RU" sz="2400" b="1" dirty="0" err="1" smtClean="0"/>
              <a:t>державність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71604" y="214290"/>
            <a:ext cx="61891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2800" b="1" dirty="0" err="1" smtClean="0">
                <a:solidFill>
                  <a:srgbClr val="C00000"/>
                </a:solidFill>
              </a:rPr>
              <a:t>Серед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</a:rPr>
              <a:t>порушених</a:t>
            </a:r>
            <a:r>
              <a:rPr lang="ru-RU" sz="2800" b="1" dirty="0" smtClean="0">
                <a:solidFill>
                  <a:srgbClr val="C00000"/>
                </a:solidFill>
              </a:rPr>
              <a:t> у </a:t>
            </a:r>
            <a:r>
              <a:rPr lang="ru-RU" sz="2800" b="1" dirty="0" err="1" smtClean="0">
                <a:solidFill>
                  <a:srgbClr val="C00000"/>
                </a:solidFill>
              </a:rPr>
              <a:t>творі</a:t>
            </a:r>
            <a:r>
              <a:rPr lang="ru-RU" sz="2800" b="1" dirty="0" smtClean="0">
                <a:solidFill>
                  <a:srgbClr val="C00000"/>
                </a:solidFill>
              </a:rPr>
              <a:t> проблем:</a:t>
            </a: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142984"/>
            <a:ext cx="2000264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786190"/>
            <a:ext cx="1401427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51435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/>
              <a:t>Композиція </a:t>
            </a:r>
            <a:r>
              <a:rPr lang="ru-RU" sz="2400" b="1" dirty="0" err="1" smtClean="0"/>
              <a:t>твору</a:t>
            </a:r>
            <a:r>
              <a:rPr lang="ru-RU" sz="2400" b="1" dirty="0" smtClean="0"/>
              <a:t> струнка: роман </a:t>
            </a:r>
            <a:r>
              <a:rPr lang="ru-RU" sz="2400" b="1" dirty="0" err="1" smtClean="0"/>
              <a:t>складається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дев’яти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розділів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розвиток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подій</a:t>
            </a:r>
            <a:r>
              <a:rPr lang="ru-RU" sz="2400" b="1" dirty="0" smtClean="0"/>
              <a:t> — </a:t>
            </a:r>
            <a:r>
              <a:rPr lang="ru-RU" sz="2400" b="1" dirty="0" err="1" smtClean="0"/>
              <a:t>лінійний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ускладнений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ретроспекціями</a:t>
            </a:r>
            <a:r>
              <a:rPr lang="ru-RU" sz="2400" b="1" dirty="0" smtClean="0"/>
              <a:t> (</a:t>
            </a:r>
            <a:r>
              <a:rPr lang="ru-RU" sz="2400" b="1" dirty="0" err="1" smtClean="0"/>
              <a:t>спогади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Марусі</a:t>
            </a:r>
            <a:r>
              <a:rPr lang="ru-RU" sz="2400" b="1" dirty="0" smtClean="0"/>
              <a:t>). </a:t>
            </a:r>
            <a:r>
              <a:rPr lang="ru-RU" sz="2400" b="1" dirty="0" err="1" smtClean="0"/>
              <a:t>Кожен</a:t>
            </a:r>
            <a:r>
              <a:rPr lang="ru-RU" sz="2400" b="1" dirty="0" smtClean="0"/>
              <a:t> фрагмент </a:t>
            </a:r>
            <a:r>
              <a:rPr lang="ru-RU" sz="2400" b="1" dirty="0" err="1" smtClean="0"/>
              <a:t>твору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стає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доповненням</a:t>
            </a:r>
            <a:r>
              <a:rPr lang="ru-RU" sz="2400" b="1" dirty="0" smtClean="0"/>
              <a:t> великого полотна </a:t>
            </a:r>
            <a:r>
              <a:rPr lang="ru-RU" sz="2400" b="1" dirty="0" err="1" smtClean="0"/>
              <a:t>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водночас</a:t>
            </a:r>
            <a:r>
              <a:rPr lang="ru-RU" sz="2400" b="1" dirty="0" smtClean="0"/>
              <a:t> не </a:t>
            </a:r>
            <a:r>
              <a:rPr lang="ru-RU" sz="2400" b="1" dirty="0" err="1" smtClean="0"/>
              <a:t>руйнує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цілісності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357165"/>
            <a:ext cx="2486037" cy="3498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643314"/>
            <a:ext cx="3143272" cy="2681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2" y="4429132"/>
            <a:ext cx="1401427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642918"/>
            <a:ext cx="3643338" cy="4852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1643042" y="5715016"/>
            <a:ext cx="62399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 smtClean="0"/>
              <a:t>Пам'ятник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Марусі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Чурай</a:t>
            </a:r>
            <a:r>
              <a:rPr lang="ru-RU" sz="2800" b="1" dirty="0" smtClean="0"/>
              <a:t> (Полтава)</a:t>
            </a:r>
            <a:endParaRPr lang="ru-RU" sz="28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285860"/>
            <a:ext cx="1964545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1357298"/>
            <a:ext cx="1928826" cy="1893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1" y="4497003"/>
            <a:ext cx="2071693" cy="2218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285720" y="357166"/>
            <a:ext cx="4572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vi-VN" sz="2400" b="1" dirty="0" smtClean="0"/>
              <a:t>Маруся Чурай (1625—1653) — напівлегендарна українська народна співачка та поетеса часів Хмельниччини, яка, за переказами, жила в Полтаві. Їй приписують авторство низки відомих у народі пісень: «Ой не ходи, Грицю», «Котилися вози з гори», «Засвіт встали козаченьки» та інші. Також відома як Маруся Чураївна.</a:t>
            </a:r>
            <a:endParaRPr lang="ru-RU" sz="2400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500042"/>
            <a:ext cx="3390076" cy="4012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0"/>
            <a:ext cx="871543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latin typeface="Arial Black" pitchFamily="34" charset="0"/>
            </a:endParaRPr>
          </a:p>
          <a:p>
            <a:pPr algn="ctr"/>
            <a:r>
              <a:rPr lang="ru-RU" sz="2000" b="1" i="1" dirty="0" err="1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Біографія</a:t>
            </a:r>
            <a:endParaRPr lang="ru-RU" sz="2000" b="1" i="1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endParaRPr lang="ru-RU" dirty="0" smtClean="0"/>
          </a:p>
          <a:p>
            <a:pPr algn="just"/>
            <a:r>
              <a:rPr lang="ru-RU" b="1" i="1" dirty="0" smtClean="0"/>
              <a:t>За </a:t>
            </a:r>
            <a:r>
              <a:rPr lang="ru-RU" b="1" i="1" dirty="0" err="1" smtClean="0"/>
              <a:t>переказами</a:t>
            </a:r>
            <a:r>
              <a:rPr lang="ru-RU" b="1" i="1" dirty="0" smtClean="0"/>
              <a:t>, Маруся </a:t>
            </a:r>
            <a:r>
              <a:rPr lang="ru-RU" b="1" i="1" dirty="0" err="1" smtClean="0"/>
              <a:t>Чурай</a:t>
            </a:r>
            <a:r>
              <a:rPr lang="ru-RU" b="1" i="1" dirty="0" smtClean="0"/>
              <a:t> </a:t>
            </a:r>
            <a:r>
              <a:rPr lang="ru-RU" b="1" i="1" dirty="0" err="1" smtClean="0"/>
              <a:t>народилася</a:t>
            </a:r>
            <a:r>
              <a:rPr lang="ru-RU" b="1" i="1" dirty="0" smtClean="0"/>
              <a:t> в 1625 (за </a:t>
            </a:r>
            <a:r>
              <a:rPr lang="ru-RU" b="1" i="1" dirty="0" err="1" smtClean="0"/>
              <a:t>іншими</a:t>
            </a:r>
            <a:r>
              <a:rPr lang="ru-RU" b="1" i="1" dirty="0" smtClean="0"/>
              <a:t> </a:t>
            </a:r>
            <a:r>
              <a:rPr lang="ru-RU" b="1" i="1" dirty="0" err="1" smtClean="0"/>
              <a:t>версіями</a:t>
            </a:r>
            <a:r>
              <a:rPr lang="ru-RU" b="1" i="1" dirty="0" smtClean="0"/>
              <a:t> — у 1628 </a:t>
            </a:r>
            <a:r>
              <a:rPr lang="ru-RU" b="1" i="1" dirty="0" err="1" smtClean="0"/>
              <a:t>або</a:t>
            </a:r>
            <a:r>
              <a:rPr lang="ru-RU" b="1" i="1" dirty="0" smtClean="0"/>
              <a:t> 1629) </a:t>
            </a:r>
            <a:r>
              <a:rPr lang="ru-RU" b="1" i="1" dirty="0" err="1" smtClean="0"/>
              <a:t>році</a:t>
            </a:r>
            <a:r>
              <a:rPr lang="ru-RU" b="1" i="1" dirty="0" smtClean="0"/>
              <a:t> в </a:t>
            </a:r>
            <a:r>
              <a:rPr lang="ru-RU" b="1" i="1" dirty="0" err="1" smtClean="0"/>
              <a:t>сім'ї</a:t>
            </a:r>
            <a:r>
              <a:rPr lang="ru-RU" b="1" i="1" dirty="0" smtClean="0"/>
              <a:t> </a:t>
            </a:r>
            <a:r>
              <a:rPr lang="ru-RU" b="1" i="1" dirty="0" err="1" smtClean="0"/>
              <a:t>козацького</a:t>
            </a:r>
            <a:r>
              <a:rPr lang="ru-RU" b="1" i="1" dirty="0" smtClean="0"/>
              <a:t> сотника </a:t>
            </a:r>
            <a:r>
              <a:rPr lang="ru-RU" b="1" i="1" dirty="0" err="1" smtClean="0"/>
              <a:t>Гордія</a:t>
            </a:r>
            <a:r>
              <a:rPr lang="ru-RU" b="1" i="1" dirty="0" smtClean="0"/>
              <a:t>. </a:t>
            </a:r>
            <a:r>
              <a:rPr lang="ru-RU" b="1" i="1" dirty="0" err="1" smtClean="0"/>
              <a:t>Після</a:t>
            </a:r>
            <a:r>
              <a:rPr lang="ru-RU" b="1" i="1" dirty="0" smtClean="0"/>
              <a:t> </a:t>
            </a:r>
            <a:r>
              <a:rPr lang="ru-RU" b="1" i="1" dirty="0" err="1" smtClean="0"/>
              <a:t>смерті</a:t>
            </a:r>
            <a:r>
              <a:rPr lang="ru-RU" b="1" i="1" dirty="0" smtClean="0"/>
              <a:t> батька, </a:t>
            </a:r>
            <a:r>
              <a:rPr lang="ru-RU" b="1" i="1" dirty="0" err="1" smtClean="0"/>
              <a:t>який</a:t>
            </a:r>
            <a:r>
              <a:rPr lang="ru-RU" b="1" i="1" dirty="0" smtClean="0"/>
              <a:t> у 1648 </a:t>
            </a:r>
            <a:r>
              <a:rPr lang="ru-RU" b="1" i="1" dirty="0" err="1" smtClean="0"/>
              <a:t>році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був</a:t>
            </a:r>
            <a:r>
              <a:rPr lang="ru-RU" b="1" i="1" dirty="0" smtClean="0"/>
              <a:t> </a:t>
            </a:r>
            <a:r>
              <a:rPr lang="ru-RU" b="1" i="1" dirty="0" err="1" smtClean="0"/>
              <a:t>спалений</a:t>
            </a:r>
            <a:r>
              <a:rPr lang="ru-RU" b="1" i="1" dirty="0" smtClean="0"/>
              <a:t> як </a:t>
            </a:r>
            <a:r>
              <a:rPr lang="ru-RU" b="1" i="1" dirty="0" err="1" smtClean="0"/>
              <a:t>бунтівник</a:t>
            </a:r>
            <a:r>
              <a:rPr lang="ru-RU" b="1" i="1" dirty="0" smtClean="0"/>
              <a:t> у </a:t>
            </a:r>
            <a:r>
              <a:rPr lang="ru-RU" b="1" i="1" dirty="0" err="1" smtClean="0"/>
              <a:t>Варшаві</a:t>
            </a:r>
            <a:r>
              <a:rPr lang="ru-RU" b="1" i="1" dirty="0" smtClean="0"/>
              <a:t> на </a:t>
            </a:r>
            <a:r>
              <a:rPr lang="ru-RU" b="1" i="1" dirty="0" err="1" smtClean="0"/>
              <a:t>багатті</a:t>
            </a:r>
            <a:r>
              <a:rPr lang="ru-RU" b="1" i="1" dirty="0" smtClean="0"/>
              <a:t>, </a:t>
            </a:r>
            <a:r>
              <a:rPr lang="ru-RU" b="1" i="1" dirty="0" err="1" smtClean="0"/>
              <a:t>залишилася</a:t>
            </a:r>
            <a:r>
              <a:rPr lang="ru-RU" b="1" i="1" dirty="0" smtClean="0"/>
              <a:t> </a:t>
            </a:r>
            <a:r>
              <a:rPr lang="ru-RU" b="1" i="1" dirty="0" err="1" smtClean="0"/>
              <a:t>жити</a:t>
            </a:r>
            <a:r>
              <a:rPr lang="ru-RU" b="1" i="1" dirty="0" smtClean="0"/>
              <a:t> </a:t>
            </a:r>
            <a:r>
              <a:rPr lang="ru-RU" b="1" i="1" dirty="0" err="1" smtClean="0"/>
              <a:t>з</a:t>
            </a:r>
            <a:r>
              <a:rPr lang="ru-RU" b="1" i="1" dirty="0" smtClean="0"/>
              <a:t> </a:t>
            </a:r>
            <a:r>
              <a:rPr lang="ru-RU" b="1" i="1" dirty="0" err="1" smtClean="0"/>
              <a:t>матір'ю</a:t>
            </a:r>
            <a:r>
              <a:rPr lang="ru-RU" b="1" i="1" dirty="0" smtClean="0"/>
              <a:t> в </a:t>
            </a:r>
            <a:r>
              <a:rPr lang="ru-RU" b="1" i="1" dirty="0" err="1" smtClean="0"/>
              <a:t>Полтаві</a:t>
            </a:r>
            <a:r>
              <a:rPr lang="ru-RU" b="1" i="1" dirty="0" smtClean="0"/>
              <a:t>. В </a:t>
            </a:r>
            <a:r>
              <a:rPr lang="ru-RU" b="1" i="1" dirty="0" err="1" smtClean="0"/>
              <a:t>юності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дівчина</a:t>
            </a:r>
            <a:r>
              <a:rPr lang="ru-RU" b="1" i="1" dirty="0" smtClean="0"/>
              <a:t> мала </a:t>
            </a:r>
            <a:r>
              <a:rPr lang="ru-RU" b="1" i="1" dirty="0" err="1" smtClean="0"/>
              <a:t>багато</a:t>
            </a:r>
            <a:r>
              <a:rPr lang="ru-RU" b="1" i="1" dirty="0" smtClean="0"/>
              <a:t> </a:t>
            </a:r>
            <a:r>
              <a:rPr lang="ru-RU" b="1" i="1" dirty="0" err="1" smtClean="0"/>
              <a:t>залицяльників</a:t>
            </a:r>
            <a:r>
              <a:rPr lang="ru-RU" b="1" i="1" dirty="0" smtClean="0"/>
              <a:t>, </a:t>
            </a:r>
            <a:r>
              <a:rPr lang="ru-RU" b="1" i="1" dirty="0" err="1" smtClean="0"/>
              <a:t>серед</a:t>
            </a:r>
            <a:r>
              <a:rPr lang="ru-RU" b="1" i="1" dirty="0" smtClean="0"/>
              <a:t> </a:t>
            </a:r>
            <a:r>
              <a:rPr lang="ru-RU" b="1" i="1" dirty="0" err="1" smtClean="0"/>
              <a:t>яких</a:t>
            </a:r>
            <a:r>
              <a:rPr lang="ru-RU" b="1" i="1" dirty="0" smtClean="0"/>
              <a:t> </a:t>
            </a:r>
            <a:r>
              <a:rPr lang="ru-RU" b="1" i="1" dirty="0" err="1" smtClean="0"/>
              <a:t>був</a:t>
            </a:r>
            <a:r>
              <a:rPr lang="ru-RU" b="1" i="1" dirty="0" smtClean="0"/>
              <a:t> </a:t>
            </a:r>
            <a:r>
              <a:rPr lang="ru-RU" b="1" i="1" dirty="0" err="1" smtClean="0"/>
              <a:t>молодий</a:t>
            </a:r>
            <a:r>
              <a:rPr lang="ru-RU" b="1" i="1" dirty="0" smtClean="0"/>
              <a:t> </a:t>
            </a:r>
            <a:r>
              <a:rPr lang="ru-RU" b="1" i="1" dirty="0" err="1" smtClean="0"/>
              <a:t>козак</a:t>
            </a:r>
            <a:r>
              <a:rPr lang="ru-RU" b="1" i="1" dirty="0" smtClean="0"/>
              <a:t> </a:t>
            </a:r>
            <a:r>
              <a:rPr lang="ru-RU" b="1" i="1" dirty="0" err="1" smtClean="0"/>
              <a:t>Іскра</a:t>
            </a:r>
            <a:r>
              <a:rPr lang="ru-RU" b="1" i="1" dirty="0" smtClean="0"/>
              <a:t> </a:t>
            </a:r>
            <a:r>
              <a:rPr lang="ru-RU" b="1" i="1" dirty="0" err="1" smtClean="0"/>
              <a:t>Іван</a:t>
            </a:r>
            <a:r>
              <a:rPr lang="ru-RU" b="1" i="1" dirty="0" smtClean="0"/>
              <a:t> Якович, </a:t>
            </a:r>
            <a:r>
              <a:rPr lang="ru-RU" b="1" i="1" dirty="0" err="1" smtClean="0"/>
              <a:t>але</a:t>
            </a:r>
            <a:r>
              <a:rPr lang="ru-RU" b="1" i="1" dirty="0" smtClean="0"/>
              <a:t> </a:t>
            </a:r>
            <a:r>
              <a:rPr lang="ru-RU" b="1" i="1" dirty="0" err="1" smtClean="0"/>
              <a:t>своє</a:t>
            </a:r>
            <a:r>
              <a:rPr lang="ru-RU" b="1" i="1" dirty="0" smtClean="0"/>
              <a:t> </a:t>
            </a:r>
            <a:r>
              <a:rPr lang="ru-RU" b="1" i="1" dirty="0" err="1" smtClean="0"/>
              <a:t>серце</a:t>
            </a:r>
            <a:r>
              <a:rPr lang="ru-RU" b="1" i="1" dirty="0" smtClean="0"/>
              <a:t> вона </a:t>
            </a:r>
            <a:r>
              <a:rPr lang="ru-RU" b="1" i="1" dirty="0" err="1" smtClean="0"/>
              <a:t>віддала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Грицю</a:t>
            </a:r>
            <a:r>
              <a:rPr lang="ru-RU" b="1" i="1" dirty="0" smtClean="0"/>
              <a:t> Бобренку (за </a:t>
            </a:r>
            <a:r>
              <a:rPr lang="ru-RU" b="1" i="1" dirty="0" err="1" smtClean="0"/>
              <a:t>іншими</a:t>
            </a:r>
            <a:r>
              <a:rPr lang="ru-RU" b="1" i="1" dirty="0" smtClean="0"/>
              <a:t> </a:t>
            </a:r>
            <a:r>
              <a:rPr lang="ru-RU" b="1" i="1" dirty="0" err="1" smtClean="0"/>
              <a:t>версіями</a:t>
            </a:r>
            <a:r>
              <a:rPr lang="ru-RU" b="1" i="1" dirty="0" smtClean="0"/>
              <a:t> — </a:t>
            </a:r>
            <a:r>
              <a:rPr lang="ru-RU" b="1" i="1" dirty="0" err="1" smtClean="0"/>
              <a:t>Гриць</a:t>
            </a:r>
            <a:r>
              <a:rPr lang="ru-RU" b="1" i="1" dirty="0" smtClean="0"/>
              <a:t> </a:t>
            </a:r>
            <a:r>
              <a:rPr lang="ru-RU" b="1" i="1" dirty="0" err="1" smtClean="0"/>
              <a:t>Остапенко</a:t>
            </a:r>
            <a:r>
              <a:rPr lang="ru-RU" b="1" i="1" dirty="0" smtClean="0"/>
              <a:t>), </a:t>
            </a:r>
            <a:r>
              <a:rPr lang="ru-RU" b="1" i="1" dirty="0" err="1" smtClean="0"/>
              <a:t>сину</a:t>
            </a:r>
            <a:r>
              <a:rPr lang="ru-RU" b="1" i="1" dirty="0" smtClean="0"/>
              <a:t> </a:t>
            </a:r>
            <a:r>
              <a:rPr lang="ru-RU" b="1" i="1" dirty="0" err="1" smtClean="0"/>
              <a:t>хорунжого</a:t>
            </a:r>
            <a:r>
              <a:rPr lang="ru-RU" b="1" i="1" dirty="0" smtClean="0"/>
              <a:t> </a:t>
            </a:r>
            <a:r>
              <a:rPr lang="ru-RU" b="1" i="1" dirty="0" err="1" smtClean="0"/>
              <a:t>Полтавського</a:t>
            </a:r>
            <a:r>
              <a:rPr lang="ru-RU" b="1" i="1" dirty="0" smtClean="0"/>
              <a:t> полку, </a:t>
            </a:r>
            <a:r>
              <a:rPr lang="ru-RU" b="1" i="1" dirty="0" err="1" smtClean="0"/>
              <a:t>з</a:t>
            </a:r>
            <a:r>
              <a:rPr lang="ru-RU" b="1" i="1" dirty="0" smtClean="0"/>
              <a:t> </a:t>
            </a:r>
            <a:r>
              <a:rPr lang="ru-RU" b="1" i="1" dirty="0" err="1" smtClean="0"/>
              <a:t>яким</a:t>
            </a:r>
            <a:r>
              <a:rPr lang="ru-RU" b="1" i="1" dirty="0" smtClean="0"/>
              <a:t> </a:t>
            </a:r>
            <a:r>
              <a:rPr lang="ru-RU" b="1" i="1" dirty="0" err="1" smtClean="0"/>
              <a:t>згодом</a:t>
            </a:r>
            <a:r>
              <a:rPr lang="ru-RU" b="1" i="1" dirty="0" smtClean="0"/>
              <a:t> </a:t>
            </a:r>
            <a:r>
              <a:rPr lang="ru-RU" b="1" i="1" dirty="0" err="1" smtClean="0"/>
              <a:t>таємно</a:t>
            </a:r>
            <a:r>
              <a:rPr lang="ru-RU" b="1" i="1" dirty="0" smtClean="0"/>
              <a:t> </a:t>
            </a:r>
            <a:r>
              <a:rPr lang="ru-RU" b="1" i="1" dirty="0" err="1" smtClean="0"/>
              <a:t>заручилася</a:t>
            </a:r>
            <a:r>
              <a:rPr lang="ru-RU" b="1" i="1" dirty="0" smtClean="0"/>
              <a:t>. </a:t>
            </a:r>
            <a:r>
              <a:rPr lang="ru-RU" b="1" i="1" dirty="0" err="1" smtClean="0"/>
              <a:t>Зі</a:t>
            </a:r>
            <a:r>
              <a:rPr lang="ru-RU" b="1" i="1" dirty="0" smtClean="0"/>
              <a:t> </a:t>
            </a:r>
            <a:r>
              <a:rPr lang="ru-RU" b="1" i="1" dirty="0" err="1" smtClean="0"/>
              <a:t>спалахом</a:t>
            </a:r>
            <a:r>
              <a:rPr lang="ru-RU" b="1" i="1" dirty="0" smtClean="0"/>
              <a:t> </a:t>
            </a:r>
            <a:r>
              <a:rPr lang="ru-RU" b="1" i="1" dirty="0" err="1" smtClean="0"/>
              <a:t>Хмельниччини</a:t>
            </a:r>
            <a:r>
              <a:rPr lang="ru-RU" b="1" i="1" dirty="0" smtClean="0"/>
              <a:t> у 1648 </a:t>
            </a:r>
            <a:r>
              <a:rPr lang="ru-RU" b="1" i="1" dirty="0" err="1" smtClean="0"/>
              <a:t>році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Гриць</a:t>
            </a:r>
            <a:r>
              <a:rPr lang="ru-RU" b="1" i="1" dirty="0" smtClean="0"/>
              <a:t> </a:t>
            </a:r>
            <a:r>
              <a:rPr lang="ru-RU" b="1" i="1" dirty="0" err="1" smtClean="0"/>
              <a:t>вирушив</a:t>
            </a:r>
            <a:r>
              <a:rPr lang="ru-RU" b="1" i="1" dirty="0" smtClean="0"/>
              <a:t> на </a:t>
            </a:r>
            <a:r>
              <a:rPr lang="ru-RU" b="1" i="1" dirty="0" err="1" smtClean="0"/>
              <a:t>війну</a:t>
            </a:r>
            <a:r>
              <a:rPr lang="ru-RU" b="1" i="1" dirty="0" smtClean="0"/>
              <a:t>, </a:t>
            </a:r>
            <a:r>
              <a:rPr lang="ru-RU" b="1" i="1" dirty="0" err="1" smtClean="0"/>
              <a:t>обіцяючи</a:t>
            </a:r>
            <a:r>
              <a:rPr lang="ru-RU" b="1" i="1" dirty="0" smtClean="0"/>
              <a:t> </a:t>
            </a:r>
            <a:r>
              <a:rPr lang="ru-RU" b="1" i="1" dirty="0" err="1" smtClean="0"/>
              <a:t>повернутись</a:t>
            </a:r>
            <a:r>
              <a:rPr lang="ru-RU" b="1" i="1" dirty="0" smtClean="0"/>
              <a:t>. </a:t>
            </a:r>
            <a:r>
              <a:rPr lang="ru-RU" b="1" i="1" dirty="0" err="1" smtClean="0"/>
              <a:t>Дівчина</a:t>
            </a:r>
            <a:r>
              <a:rPr lang="ru-RU" b="1" i="1" dirty="0" smtClean="0"/>
              <a:t> </a:t>
            </a:r>
            <a:r>
              <a:rPr lang="ru-RU" b="1" i="1" dirty="0" err="1" smtClean="0"/>
              <a:t>чекала</a:t>
            </a:r>
            <a:r>
              <a:rPr lang="ru-RU" b="1" i="1" dirty="0" smtClean="0"/>
              <a:t> на </a:t>
            </a:r>
            <a:r>
              <a:rPr lang="ru-RU" b="1" i="1" dirty="0" err="1" smtClean="0"/>
              <a:t>нього</a:t>
            </a:r>
            <a:r>
              <a:rPr lang="ru-RU" b="1" i="1" dirty="0" smtClean="0"/>
              <a:t> 4 роки. </a:t>
            </a:r>
            <a:r>
              <a:rPr lang="ru-RU" b="1" i="1" dirty="0" err="1" smtClean="0"/>
              <a:t>Проте</a:t>
            </a:r>
            <a:r>
              <a:rPr lang="ru-RU" b="1" i="1" dirty="0" smtClean="0"/>
              <a:t> коли </a:t>
            </a:r>
            <a:r>
              <a:rPr lang="ru-RU" b="1" i="1" dirty="0" err="1" smtClean="0"/>
              <a:t>Гриць</a:t>
            </a:r>
            <a:r>
              <a:rPr lang="ru-RU" b="1" i="1" dirty="0" smtClean="0"/>
              <a:t> </a:t>
            </a:r>
            <a:r>
              <a:rPr lang="ru-RU" b="1" i="1" dirty="0" err="1" smtClean="0"/>
              <a:t>повернувся</a:t>
            </a:r>
            <a:r>
              <a:rPr lang="ru-RU" b="1" i="1" dirty="0" smtClean="0"/>
              <a:t> до </a:t>
            </a:r>
            <a:r>
              <a:rPr lang="ru-RU" b="1" i="1" dirty="0" err="1" smtClean="0"/>
              <a:t>Полтави</a:t>
            </a:r>
            <a:r>
              <a:rPr lang="ru-RU" b="1" i="1" dirty="0" smtClean="0"/>
              <a:t>, </a:t>
            </a:r>
            <a:r>
              <a:rPr lang="ru-RU" b="1" i="1" dirty="0" err="1" smtClean="0"/>
              <a:t>він</a:t>
            </a:r>
            <a:r>
              <a:rPr lang="ru-RU" b="1" i="1" dirty="0" smtClean="0"/>
              <a:t> </a:t>
            </a:r>
            <a:r>
              <a:rPr lang="ru-RU" b="1" i="1" dirty="0" err="1" smtClean="0"/>
              <a:t>вже</a:t>
            </a:r>
            <a:r>
              <a:rPr lang="ru-RU" b="1" i="1" dirty="0" smtClean="0"/>
              <a:t> не </a:t>
            </a:r>
            <a:r>
              <a:rPr lang="ru-RU" b="1" i="1" dirty="0" err="1" smtClean="0"/>
              <a:t>звертав</a:t>
            </a:r>
            <a:r>
              <a:rPr lang="ru-RU" b="1" i="1" dirty="0" smtClean="0"/>
              <a:t> </a:t>
            </a:r>
            <a:r>
              <a:rPr lang="ru-RU" b="1" i="1" dirty="0" err="1" smtClean="0"/>
              <a:t>уваги</a:t>
            </a:r>
            <a:r>
              <a:rPr lang="ru-RU" b="1" i="1" dirty="0" smtClean="0"/>
              <a:t> на Марусю, </a:t>
            </a:r>
            <a:r>
              <a:rPr lang="ru-RU" b="1" i="1" dirty="0" err="1" smtClean="0"/>
              <a:t>бо</a:t>
            </a:r>
            <a:r>
              <a:rPr lang="ru-RU" b="1" i="1" dirty="0" smtClean="0"/>
              <a:t> </a:t>
            </a:r>
            <a:r>
              <a:rPr lang="ru-RU" b="1" i="1" dirty="0" err="1" smtClean="0"/>
              <a:t>покохав</a:t>
            </a:r>
            <a:r>
              <a:rPr lang="ru-RU" b="1" i="1" dirty="0" smtClean="0"/>
              <a:t> </a:t>
            </a:r>
            <a:r>
              <a:rPr lang="ru-RU" b="1" i="1" dirty="0" err="1" smtClean="0"/>
              <a:t>іншу</a:t>
            </a:r>
            <a:r>
              <a:rPr lang="ru-RU" b="1" i="1" dirty="0" smtClean="0"/>
              <a:t>, </a:t>
            </a:r>
            <a:r>
              <a:rPr lang="ru-RU" b="1" i="1" dirty="0" err="1" smtClean="0"/>
              <a:t>Ганнусю</a:t>
            </a:r>
            <a:r>
              <a:rPr lang="ru-RU" b="1" i="1" dirty="0" smtClean="0"/>
              <a:t> </a:t>
            </a:r>
            <a:r>
              <a:rPr lang="ru-RU" b="1" i="1" dirty="0" err="1" smtClean="0"/>
              <a:t>із</a:t>
            </a:r>
            <a:r>
              <a:rPr lang="ru-RU" b="1" i="1" dirty="0" smtClean="0"/>
              <a:t> </a:t>
            </a:r>
            <a:r>
              <a:rPr lang="ru-RU" b="1" i="1" dirty="0" err="1" smtClean="0"/>
              <a:t>заможної</a:t>
            </a:r>
            <a:r>
              <a:rPr lang="ru-RU" b="1" i="1" dirty="0" smtClean="0"/>
              <a:t> </a:t>
            </a:r>
            <a:r>
              <a:rPr lang="ru-RU" b="1" i="1" dirty="0" err="1" smtClean="0"/>
              <a:t>полтавської</a:t>
            </a:r>
            <a:r>
              <a:rPr lang="ru-RU" b="1" i="1" dirty="0" smtClean="0"/>
              <a:t> </a:t>
            </a:r>
            <a:r>
              <a:rPr lang="ru-RU" b="1" i="1" dirty="0" err="1" smtClean="0"/>
              <a:t>сім'ї</a:t>
            </a:r>
            <a:r>
              <a:rPr lang="ru-RU" b="1" i="1" dirty="0" smtClean="0"/>
              <a:t>. </a:t>
            </a:r>
            <a:r>
              <a:rPr lang="ru-RU" b="1" i="1" dirty="0" err="1" smtClean="0"/>
              <a:t>Зраджена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дівчина</a:t>
            </a:r>
            <a:r>
              <a:rPr lang="ru-RU" b="1" i="1" dirty="0" smtClean="0"/>
              <a:t> не </a:t>
            </a:r>
            <a:r>
              <a:rPr lang="ru-RU" b="1" i="1" dirty="0" err="1" smtClean="0"/>
              <a:t>витримала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втрати</a:t>
            </a:r>
            <a:r>
              <a:rPr lang="ru-RU" b="1" i="1" dirty="0" smtClean="0"/>
              <a:t> та </a:t>
            </a:r>
            <a:r>
              <a:rPr lang="ru-RU" b="1" i="1" dirty="0" err="1" smtClean="0"/>
              <a:t>вирішила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отруїти</a:t>
            </a:r>
            <a:r>
              <a:rPr lang="ru-RU" b="1" i="1" dirty="0" smtClean="0"/>
              <a:t> себе </a:t>
            </a:r>
            <a:r>
              <a:rPr lang="ru-RU" b="1" i="1" dirty="0" err="1" smtClean="0"/>
              <a:t>зіллям</a:t>
            </a:r>
            <a:r>
              <a:rPr lang="ru-RU" b="1" i="1" dirty="0" smtClean="0"/>
              <a:t>, </a:t>
            </a:r>
            <a:r>
              <a:rPr lang="ru-RU" b="1" i="1" dirty="0" err="1" smtClean="0"/>
              <a:t>що</a:t>
            </a:r>
            <a:r>
              <a:rPr lang="ru-RU" b="1" i="1" dirty="0" smtClean="0"/>
              <a:t> вона </a:t>
            </a:r>
            <a:r>
              <a:rPr lang="ru-RU" b="1" i="1" dirty="0" err="1" smtClean="0"/>
              <a:t>таємно</a:t>
            </a:r>
            <a:r>
              <a:rPr lang="ru-RU" b="1" i="1" dirty="0" smtClean="0"/>
              <a:t> взяла у </a:t>
            </a:r>
            <a:r>
              <a:rPr lang="ru-RU" b="1" i="1" dirty="0" err="1" smtClean="0"/>
              <a:t>місцевої</a:t>
            </a:r>
            <a:r>
              <a:rPr lang="ru-RU" b="1" i="1" dirty="0" smtClean="0"/>
              <a:t> </a:t>
            </a:r>
            <a:r>
              <a:rPr lang="ru-RU" b="1" i="1" dirty="0" err="1" smtClean="0"/>
              <a:t>бабусі-відьми</a:t>
            </a:r>
            <a:r>
              <a:rPr lang="ru-RU" b="1" i="1" dirty="0" smtClean="0"/>
              <a:t>, </a:t>
            </a:r>
            <a:r>
              <a:rPr lang="ru-RU" b="1" i="1" dirty="0" err="1" smtClean="0"/>
              <a:t>але</a:t>
            </a:r>
            <a:r>
              <a:rPr lang="ru-RU" b="1" i="1" dirty="0" smtClean="0"/>
              <a:t> яке ненароком </a:t>
            </a:r>
            <a:r>
              <a:rPr lang="ru-RU" b="1" i="1" dirty="0" err="1" smtClean="0"/>
              <a:t>випив</a:t>
            </a:r>
            <a:r>
              <a:rPr lang="ru-RU" b="1" i="1" dirty="0" smtClean="0"/>
              <a:t> </a:t>
            </a:r>
            <a:r>
              <a:rPr lang="ru-RU" b="1" i="1" dirty="0" err="1" smtClean="0"/>
              <a:t>Гриць</a:t>
            </a:r>
            <a:r>
              <a:rPr lang="ru-RU" b="1" i="1" dirty="0" smtClean="0"/>
              <a:t>. </a:t>
            </a:r>
            <a:r>
              <a:rPr lang="ru-RU" b="1" i="1" dirty="0" err="1" smtClean="0"/>
              <a:t>Улітку</a:t>
            </a:r>
            <a:r>
              <a:rPr lang="ru-RU" b="1" i="1" dirty="0" smtClean="0"/>
              <a:t> 1652 року </a:t>
            </a:r>
            <a:r>
              <a:rPr lang="ru-RU" b="1" i="1" dirty="0" err="1" smtClean="0"/>
              <a:t>полтавський</a:t>
            </a:r>
            <a:r>
              <a:rPr lang="ru-RU" b="1" i="1" dirty="0" smtClean="0"/>
              <a:t> суд засудив Марусю до </a:t>
            </a:r>
            <a:r>
              <a:rPr lang="ru-RU" b="1" i="1" dirty="0" err="1" smtClean="0"/>
              <a:t>страти</a:t>
            </a:r>
            <a:r>
              <a:rPr lang="ru-RU" b="1" i="1" dirty="0" smtClean="0"/>
              <a:t>, </a:t>
            </a:r>
            <a:r>
              <a:rPr lang="ru-RU" b="1" i="1" dirty="0" err="1" smtClean="0"/>
              <a:t>але</a:t>
            </a:r>
            <a:r>
              <a:rPr lang="ru-RU" b="1" i="1" dirty="0" smtClean="0"/>
              <a:t> </a:t>
            </a:r>
            <a:r>
              <a:rPr lang="ru-RU" b="1" i="1" dirty="0" err="1" smtClean="0"/>
              <a:t>її</a:t>
            </a:r>
            <a:r>
              <a:rPr lang="ru-RU" b="1" i="1" dirty="0" smtClean="0"/>
              <a:t> </a:t>
            </a:r>
            <a:r>
              <a:rPr lang="ru-RU" b="1" i="1" dirty="0" err="1" smtClean="0"/>
              <a:t>було</a:t>
            </a:r>
            <a:r>
              <a:rPr lang="ru-RU" b="1" i="1" dirty="0" smtClean="0"/>
              <a:t> </a:t>
            </a:r>
            <a:r>
              <a:rPr lang="ru-RU" b="1" i="1" dirty="0" err="1" smtClean="0"/>
              <a:t>амністовано</a:t>
            </a:r>
            <a:r>
              <a:rPr lang="ru-RU" b="1" i="1" dirty="0" smtClean="0"/>
              <a:t> </a:t>
            </a:r>
            <a:r>
              <a:rPr lang="ru-RU" b="1" i="1" dirty="0" err="1" smtClean="0"/>
              <a:t>універсалом</a:t>
            </a:r>
            <a:r>
              <a:rPr lang="ru-RU" b="1" i="1" dirty="0" smtClean="0"/>
              <a:t> Богдана </a:t>
            </a:r>
            <a:r>
              <a:rPr lang="ru-RU" b="1" i="1" dirty="0" err="1" smtClean="0"/>
              <a:t>Хмельницького</a:t>
            </a:r>
            <a:r>
              <a:rPr lang="ru-RU" b="1" i="1" dirty="0" smtClean="0"/>
              <a:t>, </a:t>
            </a:r>
            <a:r>
              <a:rPr lang="ru-RU" b="1" i="1" dirty="0" err="1" smtClean="0"/>
              <a:t>який</a:t>
            </a:r>
            <a:r>
              <a:rPr lang="ru-RU" b="1" i="1" dirty="0" smtClean="0"/>
              <a:t> </a:t>
            </a:r>
            <a:r>
              <a:rPr lang="ru-RU" b="1" i="1" dirty="0" err="1" smtClean="0"/>
              <a:t>приніс</a:t>
            </a:r>
            <a:r>
              <a:rPr lang="ru-RU" b="1" i="1" dirty="0" smtClean="0"/>
              <a:t> </a:t>
            </a:r>
            <a:r>
              <a:rPr lang="ru-RU" b="1" i="1" dirty="0" err="1" smtClean="0"/>
              <a:t>Іван</a:t>
            </a:r>
            <a:r>
              <a:rPr lang="ru-RU" b="1" i="1" dirty="0" smtClean="0"/>
              <a:t> </a:t>
            </a:r>
            <a:r>
              <a:rPr lang="ru-RU" b="1" i="1" dirty="0" err="1" smtClean="0"/>
              <a:t>Іскра</a:t>
            </a:r>
            <a:r>
              <a:rPr lang="ru-RU" b="1" i="1" dirty="0" smtClean="0"/>
              <a:t>, де </a:t>
            </a:r>
            <a:r>
              <a:rPr lang="ru-RU" b="1" i="1" dirty="0" err="1" smtClean="0"/>
              <a:t>зазначалося</a:t>
            </a:r>
            <a:r>
              <a:rPr lang="ru-RU" b="1" i="1" dirty="0" smtClean="0"/>
              <a:t> </a:t>
            </a:r>
            <a:r>
              <a:rPr lang="ru-RU" b="1" i="1" dirty="0" err="1" smtClean="0"/>
              <a:t>дарувати</a:t>
            </a:r>
            <a:r>
              <a:rPr lang="ru-RU" b="1" i="1" dirty="0" smtClean="0"/>
              <a:t> </a:t>
            </a:r>
            <a:r>
              <a:rPr lang="ru-RU" b="1" i="1" dirty="0" err="1" smtClean="0"/>
              <a:t>їй</a:t>
            </a:r>
            <a:r>
              <a:rPr lang="ru-RU" b="1" i="1" dirty="0" smtClean="0"/>
              <a:t> </a:t>
            </a:r>
            <a:r>
              <a:rPr lang="ru-RU" b="1" i="1" dirty="0" err="1" smtClean="0"/>
              <a:t>життя</a:t>
            </a:r>
            <a:r>
              <a:rPr lang="ru-RU" b="1" i="1" dirty="0" smtClean="0"/>
              <a:t> «за заслуги </a:t>
            </a:r>
            <a:r>
              <a:rPr lang="ru-RU" b="1" i="1" dirty="0" err="1" smtClean="0"/>
              <a:t>її</a:t>
            </a:r>
            <a:r>
              <a:rPr lang="ru-RU" b="1" i="1" dirty="0" smtClean="0"/>
              <a:t> батька та </a:t>
            </a:r>
            <a:r>
              <a:rPr lang="ru-RU" b="1" i="1" dirty="0" err="1" smtClean="0"/>
              <a:t>солодкі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пісні</a:t>
            </a:r>
            <a:r>
              <a:rPr lang="ru-RU" b="1" i="1" dirty="0" smtClean="0"/>
              <a:t>». Для покути </a:t>
            </a:r>
            <a:r>
              <a:rPr lang="ru-RU" b="1" i="1" dirty="0" err="1" smtClean="0"/>
              <a:t>дівчина</a:t>
            </a:r>
            <a:r>
              <a:rPr lang="ru-RU" b="1" i="1" dirty="0" smtClean="0"/>
              <a:t> ходила на прощу до </a:t>
            </a:r>
            <a:r>
              <a:rPr lang="ru-RU" b="1" i="1" dirty="0" err="1" smtClean="0"/>
              <a:t>Києва</a:t>
            </a:r>
            <a:r>
              <a:rPr lang="ru-RU" b="1" i="1" dirty="0" smtClean="0"/>
              <a:t>, </a:t>
            </a:r>
            <a:r>
              <a:rPr lang="ru-RU" b="1" i="1" dirty="0" err="1" smtClean="0"/>
              <a:t>але</a:t>
            </a:r>
            <a:r>
              <a:rPr lang="ru-RU" b="1" i="1" dirty="0" smtClean="0"/>
              <a:t> повернувшись у 1653 </a:t>
            </a:r>
            <a:r>
              <a:rPr lang="ru-RU" b="1" i="1" dirty="0" err="1" smtClean="0"/>
              <a:t>році</a:t>
            </a:r>
            <a:r>
              <a:rPr lang="ru-RU" b="1" i="1" dirty="0" smtClean="0"/>
              <a:t> до </a:t>
            </a:r>
            <a:r>
              <a:rPr lang="ru-RU" b="1" i="1" dirty="0" err="1" smtClean="0"/>
              <a:t>Полтави</a:t>
            </a:r>
            <a:r>
              <a:rPr lang="ru-RU" b="1" i="1" dirty="0" smtClean="0"/>
              <a:t> померла у </a:t>
            </a:r>
            <a:r>
              <a:rPr lang="ru-RU" b="1" i="1" dirty="0" err="1" smtClean="0"/>
              <a:t>віці</a:t>
            </a:r>
            <a:r>
              <a:rPr lang="ru-RU" b="1" i="1" dirty="0" smtClean="0"/>
              <a:t> 28 </a:t>
            </a:r>
            <a:r>
              <a:rPr lang="ru-RU" b="1" i="1" dirty="0" err="1" smtClean="0"/>
              <a:t>років</a:t>
            </a:r>
            <a:r>
              <a:rPr lang="ru-RU" b="1" i="1" dirty="0" smtClean="0"/>
              <a:t>, не </a:t>
            </a:r>
            <a:r>
              <a:rPr lang="ru-RU" b="1" i="1" dirty="0" err="1" smtClean="0"/>
              <a:t>перенісши</a:t>
            </a:r>
            <a:r>
              <a:rPr lang="ru-RU" b="1" i="1" dirty="0" smtClean="0"/>
              <a:t> </a:t>
            </a:r>
            <a:r>
              <a:rPr lang="ru-RU" b="1" i="1" dirty="0" err="1" smtClean="0"/>
              <a:t>смерті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коханого</a:t>
            </a:r>
            <a:r>
              <a:rPr lang="ru-RU" b="1" i="1" dirty="0" smtClean="0"/>
              <a:t> (за </a:t>
            </a:r>
            <a:r>
              <a:rPr lang="ru-RU" b="1" i="1" dirty="0" err="1" smtClean="0"/>
              <a:t>іншими</a:t>
            </a:r>
            <a:r>
              <a:rPr lang="ru-RU" b="1" i="1" dirty="0" smtClean="0"/>
              <a:t> </a:t>
            </a:r>
            <a:r>
              <a:rPr lang="ru-RU" b="1" i="1" dirty="0" err="1" smtClean="0"/>
              <a:t>даними</a:t>
            </a:r>
            <a:r>
              <a:rPr lang="ru-RU" b="1" i="1" dirty="0" smtClean="0"/>
              <a:t> — в 1652 </a:t>
            </a:r>
            <a:r>
              <a:rPr lang="ru-RU" b="1" i="1" dirty="0" err="1" smtClean="0"/>
              <a:t>році</a:t>
            </a:r>
            <a:r>
              <a:rPr lang="ru-RU" b="1" i="1" dirty="0" smtClean="0"/>
              <a:t> у </a:t>
            </a:r>
            <a:r>
              <a:rPr lang="ru-RU" b="1" i="1" dirty="0" err="1" smtClean="0"/>
              <a:t>Полтаві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від</a:t>
            </a:r>
            <a:r>
              <a:rPr lang="ru-RU" b="1" i="1" dirty="0" smtClean="0"/>
              <a:t> </a:t>
            </a:r>
            <a:r>
              <a:rPr lang="ru-RU" b="1" i="1" dirty="0" err="1" smtClean="0"/>
              <a:t>сухот</a:t>
            </a:r>
            <a:r>
              <a:rPr lang="ru-RU" b="1" i="1" dirty="0" smtClean="0"/>
              <a:t> </a:t>
            </a:r>
            <a:r>
              <a:rPr lang="ru-RU" b="1" i="1" dirty="0" err="1" smtClean="0"/>
              <a:t>невдовзі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після</a:t>
            </a:r>
            <a:r>
              <a:rPr lang="ru-RU" b="1" i="1" dirty="0" smtClean="0"/>
              <a:t> </a:t>
            </a:r>
            <a:r>
              <a:rPr lang="ru-RU" b="1" i="1" dirty="0" err="1" smtClean="0"/>
              <a:t>амністії</a:t>
            </a:r>
            <a:r>
              <a:rPr lang="ru-RU" b="1" i="1" dirty="0" smtClean="0"/>
              <a:t> </a:t>
            </a:r>
            <a:r>
              <a:rPr lang="ru-RU" b="1" i="1" dirty="0" err="1" smtClean="0"/>
              <a:t>або</a:t>
            </a:r>
            <a:r>
              <a:rPr lang="ru-RU" b="1" i="1" dirty="0" smtClean="0"/>
              <a:t> стала монашкою </a:t>
            </a:r>
            <a:r>
              <a:rPr lang="ru-RU" b="1" i="1" dirty="0" err="1" smtClean="0"/>
              <a:t>якогось</a:t>
            </a:r>
            <a:r>
              <a:rPr lang="ru-RU" b="1" i="1" dirty="0" smtClean="0"/>
              <a:t> </a:t>
            </a:r>
            <a:r>
              <a:rPr lang="ru-RU" b="1" i="1" dirty="0" err="1" smtClean="0"/>
              <a:t>з</a:t>
            </a:r>
            <a:r>
              <a:rPr lang="ru-RU" b="1" i="1" dirty="0" smtClean="0"/>
              <a:t> </a:t>
            </a:r>
            <a:r>
              <a:rPr lang="ru-RU" b="1" i="1" dirty="0" err="1" smtClean="0"/>
              <a:t>українських</a:t>
            </a:r>
            <a:r>
              <a:rPr lang="ru-RU" b="1" i="1" dirty="0" smtClean="0"/>
              <a:t> </a:t>
            </a:r>
            <a:r>
              <a:rPr lang="ru-RU" b="1" i="1" dirty="0" err="1" smtClean="0"/>
              <a:t>монастирів</a:t>
            </a:r>
            <a:r>
              <a:rPr lang="ru-RU" b="1" i="1" dirty="0" smtClean="0"/>
              <a:t>).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57620" y="357166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hangingPunct="0"/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Ліна Костенко написала роман у віршах у 1973 році, але надрукований не був. Вийшов 1979-го, за спеціальною постановою Президії СПУ, за нього Ліна Костенко  1987 року була удостоєна Державної премії УРСР імені Т. Г. Шевченка.</a:t>
            </a:r>
            <a:endParaRPr lang="ru-RU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4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37445" y="3929066"/>
            <a:ext cx="3812350" cy="2461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520" y="486911"/>
            <a:ext cx="2767456" cy="3309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681" y="4221088"/>
            <a:ext cx="1928826" cy="2359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071810"/>
            <a:ext cx="4929222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600" y="228600"/>
            <a:ext cx="8629680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uk-UA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Коли  роман </a:t>
            </a:r>
            <a:r>
              <a:rPr lang="uk-UA" sz="24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uk-UA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Маруся Чурай</a:t>
            </a:r>
            <a:r>
              <a:rPr lang="uk-UA" sz="24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»</a:t>
            </a:r>
            <a:r>
              <a:rPr lang="uk-UA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був уже у видавництві, організувалися різні, абсурдні за своїм змістом, рецензії. За кілька днів восьмитисячний тираж було розкуплено. Повторне видання через три роки, уже накладом 100 тисяч, так само швидко зникло з полиць. З романом Ліни Костенко поверталася українська ідея </a:t>
            </a:r>
            <a:r>
              <a:rPr lang="uk-UA" sz="24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uk-UA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ідея</a:t>
            </a:r>
            <a:r>
              <a:rPr lang="uk-UA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4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незнищенності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народу  </a:t>
            </a:r>
            <a:r>
              <a:rPr lang="uk-UA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як його пісні.</a:t>
            </a:r>
            <a:endParaRPr lang="ru-RU" sz="2400" b="1" dirty="0"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 dirty="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714884"/>
            <a:ext cx="1857388" cy="1823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/>
          <a:srcRect l="46123" t="6525" r="12304" b="39818"/>
          <a:stretch>
            <a:fillRect/>
          </a:stretch>
        </p:blipFill>
        <p:spPr bwMode="auto">
          <a:xfrm>
            <a:off x="5929322" y="1071545"/>
            <a:ext cx="2941262" cy="3411865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071538" y="285728"/>
            <a:ext cx="735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chemeClr val="accent1">
                    <a:lumMod val="75000"/>
                  </a:schemeClr>
                </a:solidFill>
              </a:rPr>
              <a:t>Ідейно-художній  аналіз роману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357158" y="1142984"/>
            <a:ext cx="4071966" cy="207170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Рік</a:t>
            </a:r>
            <a:r>
              <a:rPr lang="ru-RU" sz="2800" b="1" dirty="0" smtClean="0">
                <a:solidFill>
                  <a:schemeClr val="tx1"/>
                </a:solidFill>
              </a:rPr>
              <a:t>  виходу:1979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2714612" y="2786058"/>
            <a:ext cx="4357718" cy="207170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Літературний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рід</a:t>
            </a:r>
            <a:r>
              <a:rPr lang="ru-RU" sz="2800" b="1" dirty="0" smtClean="0">
                <a:solidFill>
                  <a:schemeClr val="tx1"/>
                </a:solidFill>
              </a:rPr>
              <a:t>: </a:t>
            </a:r>
          </a:p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ліро-епос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4500562" y="4572008"/>
            <a:ext cx="4357718" cy="207170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Жанр: </a:t>
            </a:r>
            <a:r>
              <a:rPr lang="ru-RU" sz="2800" b="1" dirty="0" err="1" smtClean="0">
                <a:solidFill>
                  <a:schemeClr val="tx1"/>
                </a:solidFill>
              </a:rPr>
              <a:t>історичний</a:t>
            </a:r>
            <a:r>
              <a:rPr lang="ru-RU" sz="2800" b="1" dirty="0" smtClean="0">
                <a:solidFill>
                  <a:schemeClr val="tx1"/>
                </a:solidFill>
              </a:rPr>
              <a:t> роман у </a:t>
            </a:r>
            <a:r>
              <a:rPr lang="ru-RU" sz="2800" b="1" dirty="0" err="1" smtClean="0">
                <a:solidFill>
                  <a:schemeClr val="tx1"/>
                </a:solidFill>
              </a:rPr>
              <a:t>віршах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492770"/>
            <a:ext cx="1928826" cy="1893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43174" y="3571876"/>
            <a:ext cx="61436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428604"/>
            <a:ext cx="5357850" cy="278608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Тема: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зображення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нещасливого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кохання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Марусі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Грицька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поєднанні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широкою картиною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XVII 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ст.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00430" y="3571876"/>
            <a:ext cx="5214974" cy="28575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Головна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ідея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незнищенність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українського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народу ,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багатим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духовним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світом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глибока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віра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духовну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силу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могутність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2"/>
          <a:srcRect b="6467"/>
          <a:stretch/>
        </p:blipFill>
        <p:spPr bwMode="auto">
          <a:xfrm>
            <a:off x="642909" y="3786189"/>
            <a:ext cx="2393173" cy="2738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2"/>
          <a:srcRect b="5717"/>
          <a:stretch/>
        </p:blipFill>
        <p:spPr bwMode="auto">
          <a:xfrm>
            <a:off x="6107917" y="642917"/>
            <a:ext cx="2437279" cy="2811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38494" y="357166"/>
            <a:ext cx="4348348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7030A0"/>
                </a:solidFill>
              </a:rPr>
              <a:t>Головні</a:t>
            </a:r>
            <a:r>
              <a:rPr lang="ru-RU" sz="3200" b="1" dirty="0" smtClean="0">
                <a:solidFill>
                  <a:srgbClr val="7030A0"/>
                </a:solidFill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</a:rPr>
              <a:t>герої</a:t>
            </a:r>
            <a:r>
              <a:rPr lang="ru-RU" sz="3200" b="1" dirty="0" smtClean="0">
                <a:solidFill>
                  <a:srgbClr val="7030A0"/>
                </a:solidFill>
              </a:rPr>
              <a:t>:</a:t>
            </a:r>
          </a:p>
          <a:p>
            <a:pPr algn="just"/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i="1" dirty="0" smtClean="0"/>
              <a:t>Маруся </a:t>
            </a:r>
            <a:r>
              <a:rPr lang="ru-RU" sz="2800" b="1" i="1" dirty="0" err="1" smtClean="0"/>
              <a:t>Чурай</a:t>
            </a:r>
            <a:r>
              <a:rPr lang="ru-RU" sz="2800" b="1" i="1" dirty="0" smtClean="0"/>
              <a:t>, </a:t>
            </a:r>
            <a:r>
              <a:rPr lang="ru-RU" sz="2800" b="1" i="1" dirty="0" err="1" smtClean="0"/>
              <a:t>Гриць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Бобренко</a:t>
            </a:r>
            <a:r>
              <a:rPr lang="ru-RU" sz="2800" b="1" i="1" dirty="0" smtClean="0"/>
              <a:t>, </a:t>
            </a:r>
            <a:r>
              <a:rPr lang="ru-RU" sz="2800" b="1" i="1" dirty="0" err="1" smtClean="0"/>
              <a:t>полковий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обозний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Іван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Іскра</a:t>
            </a:r>
            <a:r>
              <a:rPr lang="ru-RU" sz="2800" b="1" i="1" dirty="0" smtClean="0"/>
              <a:t>, </a:t>
            </a:r>
            <a:r>
              <a:rPr lang="ru-RU" sz="2800" b="1" i="1" dirty="0" err="1" smtClean="0"/>
              <a:t>полтавський</a:t>
            </a:r>
            <a:r>
              <a:rPr lang="ru-RU" sz="2800" b="1" i="1" dirty="0" smtClean="0"/>
              <a:t> полковник Мартин </a:t>
            </a:r>
            <a:r>
              <a:rPr lang="ru-RU" sz="2800" b="1" i="1" dirty="0" err="1" smtClean="0"/>
              <a:t>Пушкар</a:t>
            </a:r>
            <a:r>
              <a:rPr lang="ru-RU" sz="2800" b="1" i="1" dirty="0" smtClean="0"/>
              <a:t>, </a:t>
            </a:r>
            <a:r>
              <a:rPr lang="ru-RU" sz="2800" b="1" i="1" dirty="0" err="1" smtClean="0"/>
              <a:t>козак</a:t>
            </a:r>
            <a:r>
              <a:rPr lang="ru-RU" sz="2800" b="1" i="1" dirty="0" smtClean="0"/>
              <a:t> Лесько Черкес, Галя </a:t>
            </a:r>
            <a:r>
              <a:rPr lang="ru-RU" sz="2800" b="1" i="1" dirty="0" err="1" smtClean="0"/>
              <a:t>Вишняківна</a:t>
            </a:r>
            <a:r>
              <a:rPr lang="ru-RU" sz="2800" b="1" i="1" dirty="0" smtClean="0"/>
              <a:t>, </a:t>
            </a:r>
            <a:r>
              <a:rPr lang="ru-RU" sz="2800" b="1" i="1" dirty="0" err="1" smtClean="0"/>
              <a:t>війт</a:t>
            </a:r>
            <a:r>
              <a:rPr lang="ru-RU" sz="2800" b="1" i="1" dirty="0" smtClean="0"/>
              <a:t> Семен </a:t>
            </a:r>
            <a:r>
              <a:rPr lang="ru-RU" sz="2800" b="1" i="1" dirty="0" smtClean="0"/>
              <a:t>Горбань </a:t>
            </a:r>
            <a:r>
              <a:rPr lang="uk-UA" sz="2800" b="1" i="1" dirty="0" smtClean="0"/>
              <a:t>та інші.</a:t>
            </a:r>
            <a:endParaRPr lang="ru-RU" sz="2800" b="1" i="1" dirty="0" smtClean="0"/>
          </a:p>
          <a:p>
            <a:endParaRPr lang="ru-RU" dirty="0" smtClean="0"/>
          </a:p>
        </p:txBody>
      </p:sp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28603"/>
            <a:ext cx="3867022" cy="371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357554" y="5214950"/>
            <a:ext cx="2909475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 l="6896" t="5904" r="6897" b="8490"/>
          <a:stretch>
            <a:fillRect/>
          </a:stretch>
        </p:blipFill>
        <p:spPr bwMode="auto">
          <a:xfrm>
            <a:off x="1142976" y="4572008"/>
            <a:ext cx="178595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4786322"/>
            <a:ext cx="3500462" cy="1868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2643174" y="428604"/>
            <a:ext cx="56351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Сюжет    </a:t>
            </a:r>
            <a:r>
              <a:rPr lang="ru-RU" sz="4000" b="1" dirty="0" err="1" smtClean="0">
                <a:solidFill>
                  <a:srgbClr val="C00000"/>
                </a:solidFill>
              </a:rPr>
              <a:t>і</a:t>
            </a:r>
            <a:r>
              <a:rPr lang="ru-RU" sz="4000" b="1" dirty="0" smtClean="0">
                <a:solidFill>
                  <a:srgbClr val="C00000"/>
                </a:solidFill>
              </a:rPr>
              <a:t>   композиція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0364" y="1214422"/>
            <a:ext cx="41521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err="1" smtClean="0"/>
              <a:t>Дві</a:t>
            </a:r>
            <a:r>
              <a:rPr lang="ru-RU" sz="3600" b="1" dirty="0" smtClean="0"/>
              <a:t>  </a:t>
            </a:r>
            <a:r>
              <a:rPr lang="ru-RU" sz="3600" b="1" dirty="0" err="1" smtClean="0"/>
              <a:t>сюжетні</a:t>
            </a:r>
            <a:r>
              <a:rPr lang="ru-RU" sz="3600" b="1" dirty="0" smtClean="0"/>
              <a:t>  </a:t>
            </a:r>
            <a:r>
              <a:rPr lang="ru-RU" sz="3600" b="1" dirty="0" err="1" smtClean="0"/>
              <a:t>лінії</a:t>
            </a:r>
            <a:endParaRPr lang="ru-RU" sz="3600" b="1" dirty="0"/>
          </a:p>
        </p:txBody>
      </p:sp>
      <p:sp>
        <p:nvSpPr>
          <p:cNvPr id="5" name="Двойная стрелка влево/вправо 4"/>
          <p:cNvSpPr/>
          <p:nvPr/>
        </p:nvSpPr>
        <p:spPr>
          <a:xfrm>
            <a:off x="2786050" y="1857364"/>
            <a:ext cx="3357586" cy="1000132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2928934"/>
            <a:ext cx="3429024" cy="17145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Особиста</a:t>
            </a:r>
            <a:endParaRPr lang="ru-RU" sz="28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 (</a:t>
            </a:r>
            <a:r>
              <a:rPr lang="ru-RU" sz="2800" b="1" dirty="0" err="1" smtClean="0">
                <a:solidFill>
                  <a:schemeClr val="tx1"/>
                </a:solidFill>
              </a:rPr>
              <a:t>Маруся-Грицько</a:t>
            </a:r>
            <a:r>
              <a:rPr lang="ru-RU" sz="2800" b="1" dirty="0" smtClean="0">
                <a:solidFill>
                  <a:schemeClr val="tx1"/>
                </a:solidFill>
              </a:rPr>
              <a:t>) 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57752" y="2928934"/>
            <a:ext cx="3929090" cy="20717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Історична</a:t>
            </a:r>
            <a:r>
              <a:rPr lang="ru-RU" sz="2400" b="1" dirty="0" smtClean="0">
                <a:solidFill>
                  <a:schemeClr val="tx1"/>
                </a:solidFill>
              </a:rPr>
              <a:t> (</a:t>
            </a:r>
            <a:r>
              <a:rPr lang="ru-RU" sz="2400" b="1" dirty="0" err="1" smtClean="0">
                <a:solidFill>
                  <a:schemeClr val="tx1"/>
                </a:solidFill>
              </a:rPr>
              <a:t>боротьба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</a:rPr>
              <a:t>українського</a:t>
            </a:r>
            <a:r>
              <a:rPr lang="ru-RU" sz="2400" b="1" dirty="0" smtClean="0">
                <a:solidFill>
                  <a:schemeClr val="tx1"/>
                </a:solidFill>
              </a:rPr>
              <a:t> народу </a:t>
            </a:r>
            <a:r>
              <a:rPr lang="ru-RU" sz="2400" b="1" dirty="0" err="1" smtClean="0">
                <a:solidFill>
                  <a:schemeClr val="tx1"/>
                </a:solidFill>
              </a:rPr>
              <a:t>проти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</a:rPr>
              <a:t>загарбницької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</a:rPr>
              <a:t>політики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</a:rPr>
              <a:t>польської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</a:rPr>
              <a:t>шляхти</a:t>
            </a:r>
            <a:r>
              <a:rPr lang="ru-RU" sz="2400" b="1" smtClean="0">
                <a:solidFill>
                  <a:schemeClr val="tx1"/>
                </a:solidFill>
              </a:rPr>
              <a:t>)</a:t>
            </a:r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357166"/>
            <a:ext cx="1571636" cy="1866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94</TotalTime>
  <Words>733</Words>
  <Application>Microsoft Office PowerPoint</Application>
  <PresentationFormat>Экран (4:3)</PresentationFormat>
  <Paragraphs>36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Справедливость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)</cp:lastModifiedBy>
  <cp:revision>41</cp:revision>
  <dcterms:created xsi:type="dcterms:W3CDTF">2015-01-13T09:14:28Z</dcterms:created>
  <dcterms:modified xsi:type="dcterms:W3CDTF">2016-03-19T08:50:52Z</dcterms:modified>
</cp:coreProperties>
</file>