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D0A1C0C-AAB9-41CD-8FA9-9A8468B2BA92}" type="datetimeFigureOut">
              <a:rPr lang="ru-RU" smtClean="0"/>
              <a:pPr/>
              <a:t>08.01.2015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8A1527C9-3575-464B-98D0-5AE723A8DB9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0A1C0C-AAB9-41CD-8FA9-9A8468B2BA92}" type="datetimeFigureOut">
              <a:rPr lang="ru-RU" smtClean="0"/>
              <a:pPr/>
              <a:t>08.01.2015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527C9-3575-464B-98D0-5AE723A8DB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0A1C0C-AAB9-41CD-8FA9-9A8468B2BA92}" type="datetimeFigureOut">
              <a:rPr lang="ru-RU" smtClean="0"/>
              <a:pPr/>
              <a:t>08.01.2015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527C9-3575-464B-98D0-5AE723A8DB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D0A1C0C-AAB9-41CD-8FA9-9A8468B2BA92}" type="datetimeFigureOut">
              <a:rPr lang="ru-RU" smtClean="0"/>
              <a:pPr/>
              <a:t>08.01.2015</a:t>
            </a:fld>
            <a:endParaRPr lang="ru-RU"/>
          </a:p>
        </p:txBody>
      </p:sp>
      <p:sp>
        <p:nvSpPr>
          <p:cNvPr id="9" name="Номер слайда 8"/>
          <p:cNvSpPr>
            <a:spLocks noGrp="1"/>
          </p:cNvSpPr>
          <p:nvPr>
            <p:ph type="sldNum" sz="quarter" idx="15"/>
          </p:nvPr>
        </p:nvSpPr>
        <p:spPr/>
        <p:txBody>
          <a:bodyPr rtlCol="0"/>
          <a:lstStyle/>
          <a:p>
            <a:fld id="{8A1527C9-3575-464B-98D0-5AE723A8DB9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D0A1C0C-AAB9-41CD-8FA9-9A8468B2BA92}" type="datetimeFigureOut">
              <a:rPr lang="ru-RU" smtClean="0"/>
              <a:pPr/>
              <a:t>08.01.2015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8A1527C9-3575-464B-98D0-5AE723A8DB9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D0A1C0C-AAB9-41CD-8FA9-9A8468B2BA92}" type="datetimeFigureOut">
              <a:rPr lang="ru-RU" smtClean="0"/>
              <a:pPr/>
              <a:t>08.01.2015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527C9-3575-464B-98D0-5AE723A8DB95}"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D0A1C0C-AAB9-41CD-8FA9-9A8468B2BA92}" type="datetimeFigureOut">
              <a:rPr lang="ru-RU" smtClean="0"/>
              <a:pPr/>
              <a:t>08.01.2015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1527C9-3575-464B-98D0-5AE723A8DB95}"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D0A1C0C-AAB9-41CD-8FA9-9A8468B2BA92}" type="datetimeFigureOut">
              <a:rPr lang="ru-RU" smtClean="0"/>
              <a:pPr/>
              <a:t>08.01.2015</a:t>
            </a:fld>
            <a:endParaRPr lang="ru-RU"/>
          </a:p>
        </p:txBody>
      </p:sp>
      <p:sp>
        <p:nvSpPr>
          <p:cNvPr id="7" name="Номер слайда 6"/>
          <p:cNvSpPr>
            <a:spLocks noGrp="1"/>
          </p:cNvSpPr>
          <p:nvPr>
            <p:ph type="sldNum" sz="quarter" idx="11"/>
          </p:nvPr>
        </p:nvSpPr>
        <p:spPr/>
        <p:txBody>
          <a:bodyPr rtlCol="0"/>
          <a:lstStyle/>
          <a:p>
            <a:fld id="{8A1527C9-3575-464B-98D0-5AE723A8DB9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0A1C0C-AAB9-41CD-8FA9-9A8468B2BA92}" type="datetimeFigureOut">
              <a:rPr lang="ru-RU" smtClean="0"/>
              <a:pPr/>
              <a:t>08.01.2015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1527C9-3575-464B-98D0-5AE723A8DB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D0A1C0C-AAB9-41CD-8FA9-9A8468B2BA92}" type="datetimeFigureOut">
              <a:rPr lang="ru-RU" smtClean="0"/>
              <a:pPr/>
              <a:t>08.01.2015</a:t>
            </a:fld>
            <a:endParaRPr lang="ru-RU"/>
          </a:p>
        </p:txBody>
      </p:sp>
      <p:sp>
        <p:nvSpPr>
          <p:cNvPr id="22" name="Номер слайда 21"/>
          <p:cNvSpPr>
            <a:spLocks noGrp="1"/>
          </p:cNvSpPr>
          <p:nvPr>
            <p:ph type="sldNum" sz="quarter" idx="15"/>
          </p:nvPr>
        </p:nvSpPr>
        <p:spPr/>
        <p:txBody>
          <a:bodyPr rtlCol="0"/>
          <a:lstStyle/>
          <a:p>
            <a:fld id="{8A1527C9-3575-464B-98D0-5AE723A8DB9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D0A1C0C-AAB9-41CD-8FA9-9A8468B2BA92}" type="datetimeFigureOut">
              <a:rPr lang="ru-RU" smtClean="0"/>
              <a:pPr/>
              <a:t>08.01.2015</a:t>
            </a:fld>
            <a:endParaRPr lang="ru-RU"/>
          </a:p>
        </p:txBody>
      </p:sp>
      <p:sp>
        <p:nvSpPr>
          <p:cNvPr id="18" name="Номер слайда 17"/>
          <p:cNvSpPr>
            <a:spLocks noGrp="1"/>
          </p:cNvSpPr>
          <p:nvPr>
            <p:ph type="sldNum" sz="quarter" idx="11"/>
          </p:nvPr>
        </p:nvSpPr>
        <p:spPr/>
        <p:txBody>
          <a:bodyPr rtlCol="0"/>
          <a:lstStyle/>
          <a:p>
            <a:fld id="{8A1527C9-3575-464B-98D0-5AE723A8DB9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0A1C0C-AAB9-41CD-8FA9-9A8468B2BA92}" type="datetimeFigureOut">
              <a:rPr lang="ru-RU" smtClean="0"/>
              <a:pPr/>
              <a:t>08.01.2015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A1527C9-3575-464B-98D0-5AE723A8DB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 name="Рисунок 9"/>
          <p:cNvPicPr/>
          <p:nvPr/>
        </p:nvPicPr>
        <p:blipFill>
          <a:blip r:embed="rId3"/>
          <a:srcRect/>
          <a:stretch>
            <a:fillRect/>
          </a:stretch>
        </p:blipFill>
        <p:spPr bwMode="auto">
          <a:xfrm>
            <a:off x="3286116" y="3429000"/>
            <a:ext cx="3412918" cy="3115219"/>
          </a:xfrm>
          <a:prstGeom prst="rect">
            <a:avLst/>
          </a:prstGeom>
          <a:noFill/>
          <a:ln w="9525">
            <a:noFill/>
            <a:miter lim="800000"/>
            <a:headEnd/>
            <a:tailEnd/>
          </a:ln>
        </p:spPr>
      </p:pic>
      <p:sp>
        <p:nvSpPr>
          <p:cNvPr id="1025" name="Rectangle 1"/>
          <p:cNvSpPr>
            <a:spLocks noChangeArrowheads="1"/>
          </p:cNvSpPr>
          <p:nvPr/>
        </p:nvSpPr>
        <p:spPr bwMode="auto">
          <a:xfrm>
            <a:off x="2071670" y="785794"/>
            <a:ext cx="49292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a:blip r:embed="rId4"/>
          <a:srcRect l="4229" r="4858" b="7937"/>
          <a:stretch>
            <a:fillRect/>
          </a:stretch>
        </p:blipFill>
        <p:spPr bwMode="auto">
          <a:xfrm>
            <a:off x="357158" y="357166"/>
            <a:ext cx="3500462" cy="4714908"/>
          </a:xfrm>
          <a:prstGeom prst="ellipse">
            <a:avLst/>
          </a:prstGeom>
          <a:noFill/>
          <a:ln w="9525">
            <a:noFill/>
            <a:miter lim="800000"/>
            <a:headEnd/>
            <a:tailEnd/>
          </a:ln>
        </p:spPr>
      </p:pic>
      <p:sp>
        <p:nvSpPr>
          <p:cNvPr id="8" name="Прямоугольник 7"/>
          <p:cNvSpPr/>
          <p:nvPr/>
        </p:nvSpPr>
        <p:spPr>
          <a:xfrm rot="523835">
            <a:off x="3571868" y="785794"/>
            <a:ext cx="5000660" cy="3416320"/>
          </a:xfrm>
          <a:prstGeom prst="rect">
            <a:avLst/>
          </a:prstGeom>
          <a:noFill/>
          <a:effectLst>
            <a:innerShdw blurRad="63500" dist="50800" dir="13500000">
              <a:prstClr val="black">
                <a:alpha val="50000"/>
              </a:prstClr>
            </a:innerShdw>
          </a:effectLst>
        </p:spPr>
        <p:txBody>
          <a:bodyPr wrap="square" lIns="91440" tIns="45720" rIns="91440" bIns="45720">
            <a:spAutoFit/>
          </a:bodyPr>
          <a:lstStyle/>
          <a:p>
            <a:pPr algn="ctr"/>
            <a:r>
              <a:rPr lang="ru-RU" sz="5400" b="1" cap="none" spc="0" dirty="0" smtClean="0">
                <a:ln w="10541" cmpd="sng">
                  <a:solidFill>
                    <a:schemeClr val="accent3">
                      <a:lumMod val="75000"/>
                    </a:schemeClr>
                  </a:solidFill>
                  <a:prstDash val="solid"/>
                </a:ln>
                <a:solidFill>
                  <a:srgbClr val="C00000"/>
                </a:solidFill>
                <a:effectLst/>
              </a:rPr>
              <a:t>Я </a:t>
            </a:r>
            <a:r>
              <a:rPr lang="ru-RU" sz="5400" b="1" cap="none" spc="0" dirty="0" err="1" smtClean="0">
                <a:ln w="10541" cmpd="sng">
                  <a:solidFill>
                    <a:schemeClr val="accent3">
                      <a:lumMod val="75000"/>
                    </a:schemeClr>
                  </a:solidFill>
                  <a:prstDash val="solid"/>
                </a:ln>
                <a:solidFill>
                  <a:srgbClr val="C00000"/>
                </a:solidFill>
                <a:effectLst/>
              </a:rPr>
              <a:t>народився</a:t>
            </a:r>
            <a:r>
              <a:rPr lang="ru-RU" sz="5400" b="1" cap="none" spc="0" dirty="0" smtClean="0">
                <a:ln w="10541" cmpd="sng">
                  <a:solidFill>
                    <a:schemeClr val="accent3">
                      <a:lumMod val="75000"/>
                    </a:schemeClr>
                  </a:solidFill>
                  <a:prstDash val="solid"/>
                </a:ln>
                <a:solidFill>
                  <a:srgbClr val="C00000"/>
                </a:solidFill>
                <a:effectLst/>
              </a:rPr>
              <a:t> </a:t>
            </a:r>
            <a:r>
              <a:rPr lang="ru-RU" sz="5400" b="1" cap="none" spc="0" dirty="0" err="1" smtClean="0">
                <a:ln w="10541" cmpd="sng">
                  <a:solidFill>
                    <a:schemeClr val="accent3">
                      <a:lumMod val="75000"/>
                    </a:schemeClr>
                  </a:solidFill>
                  <a:prstDash val="solid"/>
                </a:ln>
                <a:solidFill>
                  <a:srgbClr val="C00000"/>
                </a:solidFill>
                <a:effectLst/>
              </a:rPr>
              <a:t>і</a:t>
            </a:r>
            <a:r>
              <a:rPr lang="ru-RU" sz="5400" b="1" cap="none" spc="0" dirty="0" smtClean="0">
                <a:ln w="10541" cmpd="sng">
                  <a:solidFill>
                    <a:schemeClr val="accent3">
                      <a:lumMod val="75000"/>
                    </a:schemeClr>
                  </a:solidFill>
                  <a:prstDash val="solid"/>
                </a:ln>
                <a:solidFill>
                  <a:srgbClr val="C00000"/>
                </a:solidFill>
                <a:effectLst/>
              </a:rPr>
              <a:t> жив для добра </a:t>
            </a:r>
            <a:r>
              <a:rPr lang="ru-RU" sz="5400" b="1" cap="none" spc="0" dirty="0" err="1" smtClean="0">
                <a:ln w="10541" cmpd="sng">
                  <a:solidFill>
                    <a:schemeClr val="accent3">
                      <a:lumMod val="75000"/>
                    </a:schemeClr>
                  </a:solidFill>
                  <a:prstDash val="solid"/>
                </a:ln>
                <a:solidFill>
                  <a:srgbClr val="C00000"/>
                </a:solidFill>
                <a:effectLst/>
              </a:rPr>
              <a:t>і</a:t>
            </a:r>
            <a:r>
              <a:rPr lang="ru-RU" sz="5400" b="1" cap="none" spc="0" dirty="0" smtClean="0">
                <a:ln w="10541" cmpd="sng">
                  <a:solidFill>
                    <a:schemeClr val="accent3">
                      <a:lumMod val="75000"/>
                    </a:schemeClr>
                  </a:solidFill>
                  <a:prstDash val="solid"/>
                </a:ln>
                <a:solidFill>
                  <a:srgbClr val="C00000"/>
                </a:solidFill>
                <a:effectLst/>
              </a:rPr>
              <a:t> </a:t>
            </a:r>
            <a:r>
              <a:rPr lang="ru-RU" sz="5400" b="1" cap="none" spc="0" dirty="0" err="1" smtClean="0">
                <a:ln w="10541" cmpd="sng">
                  <a:solidFill>
                    <a:schemeClr val="accent3">
                      <a:lumMod val="75000"/>
                    </a:schemeClr>
                  </a:solidFill>
                  <a:prstDash val="solid"/>
                </a:ln>
                <a:solidFill>
                  <a:srgbClr val="C00000"/>
                </a:solidFill>
                <a:effectLst/>
              </a:rPr>
              <a:t>любові</a:t>
            </a:r>
            <a:endParaRPr lang="ru-RU" sz="5400" b="1" cap="none" spc="0" dirty="0">
              <a:ln w="10541" cmpd="sng">
                <a:solidFill>
                  <a:schemeClr val="accent3">
                    <a:lumMod val="75000"/>
                  </a:schemeClr>
                </a:solidFill>
                <a:prstDash val="solid"/>
              </a:ln>
              <a:solidFill>
                <a:srgbClr val="C00000"/>
              </a:solidFill>
              <a:effectLst/>
            </a:endParaRPr>
          </a:p>
        </p:txBody>
      </p:sp>
      <p:sp>
        <p:nvSpPr>
          <p:cNvPr id="7" name="Прямоугольник 6"/>
          <p:cNvSpPr/>
          <p:nvPr/>
        </p:nvSpPr>
        <p:spPr>
          <a:xfrm>
            <a:off x="5572132" y="5143512"/>
            <a:ext cx="3428992" cy="923330"/>
          </a:xfrm>
          <a:prstGeom prst="rect">
            <a:avLst/>
          </a:prstGeom>
        </p:spPr>
        <p:txBody>
          <a:bodyPr wrap="square">
            <a:spAutoFit/>
          </a:bodyPr>
          <a:lstStyle/>
          <a:p>
            <a:pPr algn="ctr"/>
            <a:r>
              <a:rPr lang="uk-UA" b="1" dirty="0" smtClean="0"/>
              <a:t>Матеріал  до  уроку української  літератури в 11 класі</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1" name="Rectangle 1"/>
          <p:cNvSpPr>
            <a:spLocks noChangeArrowheads="1"/>
          </p:cNvSpPr>
          <p:nvPr/>
        </p:nvSpPr>
        <p:spPr bwMode="auto">
          <a:xfrm>
            <a:off x="285720" y="3643314"/>
            <a:ext cx="850112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1920 </a:t>
            </a:r>
            <a:r>
              <a:rPr kumimoji="0" lang="uk-UA"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Довженка призначають завідувати Житомирською партійною школою. Але натомість він потрапляє до польського полону, де його показово розстрілюють холостими, обіцяючи наступного разу справжній розстріл. Та йому вдається втекти.</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642910" y="285728"/>
            <a:ext cx="264320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5" name="Rectangle 1"/>
          <p:cNvSpPr>
            <a:spLocks noChangeArrowheads="1"/>
          </p:cNvSpPr>
          <p:nvPr/>
        </p:nvSpPr>
        <p:spPr bwMode="auto">
          <a:xfrm>
            <a:off x="428596" y="285728"/>
            <a:ext cx="492922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квітні 1921 року Довженка викликають до Харкова, зараховують до Наркомату закордонних справ і направляють на дипломатичну роботу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Польщі він очолив місію з репатріації й обміну полоненими (з часом обійняв посаду керуючого справами представництва). На початку лютого 1922 року його переводять на посаду секретаря консульського відділу Торгового представництва УРСР у Німеччині.</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6072198" y="500042"/>
            <a:ext cx="2143140" cy="257176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5929322" y="3357562"/>
            <a:ext cx="2428882" cy="2347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714612" y="642918"/>
            <a:ext cx="5715024" cy="5170646"/>
          </a:xfrm>
          <a:prstGeom prst="rect">
            <a:avLst/>
          </a:prstGeom>
        </p:spPr>
        <p:txBody>
          <a:bodyPr wrap="square">
            <a:spAutoFit/>
          </a:bodyPr>
          <a:lstStyle/>
          <a:p>
            <a:pPr algn="just"/>
            <a:r>
              <a:rPr lang="uk-UA" sz="2400" b="1" dirty="0"/>
              <a:t>Отримавши стипендію в 40 доларів від </a:t>
            </a:r>
            <a:r>
              <a:rPr lang="uk-UA" sz="2400" b="1" dirty="0" err="1"/>
              <a:t>Наркомосвіти</a:t>
            </a:r>
            <a:r>
              <a:rPr lang="uk-UA" sz="2400" b="1" dirty="0"/>
              <a:t> УРСР, яким тоді керували боротьбисти, він близько року навчався у приватній мистецькій школі професора-експресіоніста Віллі </a:t>
            </a:r>
            <a:r>
              <a:rPr lang="uk-UA" sz="2400" b="1" dirty="0" err="1"/>
              <a:t>Геккеля</a:t>
            </a:r>
            <a:r>
              <a:rPr lang="uk-UA" sz="2400" b="1" dirty="0"/>
              <a:t>, де засвоїв палітру живописного експресіонізму. Влітку 1923 року Довженка відкликали в Україну. Як пише сам Довженко, «…у партії я вже не був… Виключення з партії я переживав дуже тяжко</a:t>
            </a:r>
            <a:r>
              <a:rPr lang="uk-UA" sz="2400" b="1" dirty="0" smtClean="0"/>
              <a:t>»</a:t>
            </a:r>
          </a:p>
          <a:p>
            <a:endParaRPr lang="ru-RU" dirty="0"/>
          </a:p>
        </p:txBody>
      </p:sp>
      <p:pic>
        <p:nvPicPr>
          <p:cNvPr id="5" name="Рисунок 4"/>
          <p:cNvPicPr/>
          <p:nvPr/>
        </p:nvPicPr>
        <p:blipFill>
          <a:blip r:embed="rId3"/>
          <a:srcRect/>
          <a:stretch>
            <a:fillRect/>
          </a:stretch>
        </p:blipFill>
        <p:spPr bwMode="auto">
          <a:xfrm>
            <a:off x="214282" y="357166"/>
            <a:ext cx="2571736" cy="2571768"/>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49" name="Rectangle 1"/>
          <p:cNvSpPr>
            <a:spLocks noChangeArrowheads="1"/>
          </p:cNvSpPr>
          <p:nvPr/>
        </p:nvSpPr>
        <p:spPr bwMode="auto">
          <a:xfrm>
            <a:off x="428596" y="2357430"/>
            <a:ext cx="585791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поверненні в Україну, влітку 1923 року, Довженко оселяється у Харкові, тодішній офіційній столиці України. У ті часи Харків перебував у вирі культурного відродження і Довженко зразу опиняється у товаристві українських літературних романтиків та письменників-футуристів, працює як художник-ілюстратор у редакції газети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Вісті ВУЦВК</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карикатурист під псевдонімом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Сашко</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також стає відомим як ілюстратор книг, зокрема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Голубих ешелонів</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Петра Панча.</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6429388" y="3357562"/>
            <a:ext cx="2124389" cy="1388425"/>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3643306" y="214290"/>
            <a:ext cx="1214446" cy="1857388"/>
          </a:xfrm>
          <a:prstGeom prst="rect">
            <a:avLst/>
          </a:prstGeom>
          <a:noFill/>
          <a:ln w="9525">
            <a:noFill/>
            <a:miter lim="800000"/>
            <a:headEnd/>
            <a:tailEnd/>
          </a:ln>
        </p:spPr>
      </p:pic>
      <p:pic>
        <p:nvPicPr>
          <p:cNvPr id="7" name="Рисунок 6"/>
          <p:cNvPicPr/>
          <p:nvPr/>
        </p:nvPicPr>
        <p:blipFill>
          <a:blip r:embed="rId5"/>
          <a:srcRect/>
          <a:stretch>
            <a:fillRect/>
          </a:stretch>
        </p:blipFill>
        <p:spPr bwMode="auto">
          <a:xfrm>
            <a:off x="6215074" y="571480"/>
            <a:ext cx="1571636" cy="1785950"/>
          </a:xfrm>
          <a:prstGeom prst="rect">
            <a:avLst/>
          </a:prstGeom>
          <a:noFill/>
          <a:ln w="9525">
            <a:noFill/>
            <a:miter lim="800000"/>
            <a:headEnd/>
            <a:tailEnd/>
          </a:ln>
        </p:spPr>
      </p:pic>
      <p:pic>
        <p:nvPicPr>
          <p:cNvPr id="8" name="Рисунок 7"/>
          <p:cNvPicPr/>
          <p:nvPr/>
        </p:nvPicPr>
        <p:blipFill>
          <a:blip r:embed="rId6"/>
          <a:srcRect/>
          <a:stretch>
            <a:fillRect/>
          </a:stretch>
        </p:blipFill>
        <p:spPr bwMode="auto">
          <a:xfrm>
            <a:off x="357158" y="214290"/>
            <a:ext cx="1857388"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7" name="Rectangle 1"/>
          <p:cNvSpPr>
            <a:spLocks noChangeArrowheads="1"/>
          </p:cNvSpPr>
          <p:nvPr/>
        </p:nvSpPr>
        <p:spPr bwMode="auto">
          <a:xfrm>
            <a:off x="714348" y="2786058"/>
            <a:ext cx="700089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часом Олександр Довженко пробивається до кіно. З 1925 року Довженко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стажист по </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агітфільму</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Червона Армія</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Також Довженко пише сценарій для дітей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Вася-реформатор</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1926 році Довженко від'їжджає до Одеси закінчувати фільм, де влаштовується режисером на кінофабриці. Переключаючись на кіно, Довженко планував присвятити себе, за його словами, винятково жанру комічних та комедійних фільмів.</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1500166" y="571480"/>
            <a:ext cx="2286016" cy="185738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4786314" y="642918"/>
            <a:ext cx="2212031"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1" name="Rectangle 1"/>
          <p:cNvSpPr>
            <a:spLocks noChangeArrowheads="1"/>
          </p:cNvSpPr>
          <p:nvPr/>
        </p:nvSpPr>
        <p:spPr bwMode="auto">
          <a:xfrm>
            <a:off x="500034" y="642918"/>
            <a:ext cx="507206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Перший серйозний успіх прийшов у 1929 році після виходу на екрани фільму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Звенигора</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uk-UA" sz="2000" b="1" dirty="0" smtClean="0">
                <a:latin typeface="Times New Roman" pitchFamily="18" charset="0"/>
                <a:ea typeface="Calibri" pitchFamily="34" charset="0"/>
                <a:cs typeface="Times New Roman" pitchFamily="18" charset="0"/>
              </a:rPr>
              <a:t>Картина </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Звенигора</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була сенсацією, але водночас це був початок особистої трагедії Довженка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цю стрічку</a:t>
            </a:r>
            <a:r>
              <a:rPr kumimoji="0" lang="uk-UA"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згодом за фільм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Земля</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його будуть постійно звинувачувати у буржуазному націоналізмі. Сам Довженко уже через 10 років після заборони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Звенигори</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писав про неї у автобіографії: </a:t>
            </a:r>
            <a:r>
              <a:rPr lang="uk-UA" sz="2000" b="1" dirty="0" err="1" smtClean="0">
                <a:latin typeface="Calibri"/>
                <a:ea typeface="Calibri" pitchFamily="34" charset="0"/>
                <a:cs typeface="Times New Roman" pitchFamily="18" charset="0"/>
              </a:rPr>
              <a:t>“</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Звенигора”</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моїй свідомості одклалася як одна з найцікавіших робіт, це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прейскурант моїх творчих можливостей</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зробив її одним духом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сто днів, не зробив, а проспівав, як птах</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5857884" y="214290"/>
            <a:ext cx="2423799" cy="2928958"/>
          </a:xfrm>
          <a:prstGeom prst="rect">
            <a:avLst/>
          </a:prstGeom>
          <a:noFill/>
          <a:ln w="9525">
            <a:noFill/>
            <a:miter lim="800000"/>
            <a:headEnd/>
            <a:tailEnd/>
          </a:ln>
        </p:spPr>
      </p:pic>
      <p:pic>
        <p:nvPicPr>
          <p:cNvPr id="7" name="Рисунок 6"/>
          <p:cNvPicPr/>
          <p:nvPr/>
        </p:nvPicPr>
        <p:blipFill>
          <a:blip r:embed="rId4"/>
          <a:srcRect/>
          <a:stretch>
            <a:fillRect/>
          </a:stretch>
        </p:blipFill>
        <p:spPr bwMode="auto">
          <a:xfrm>
            <a:off x="5929322" y="3214686"/>
            <a:ext cx="2425072"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14282" y="3571876"/>
            <a:ext cx="8286808" cy="2308324"/>
          </a:xfrm>
          <a:prstGeom prst="rect">
            <a:avLst/>
          </a:prstGeom>
        </p:spPr>
        <p:txBody>
          <a:bodyPr wrap="square">
            <a:spAutoFit/>
          </a:bodyPr>
          <a:lstStyle/>
          <a:p>
            <a:pPr algn="just"/>
            <a:r>
              <a:rPr lang="uk-UA" sz="2400" b="1" dirty="0">
                <a:latin typeface="Times New Roman" pitchFamily="18" charset="0"/>
                <a:cs typeface="Times New Roman" pitchFamily="18" charset="0"/>
              </a:rPr>
              <a:t>Наступним фільмом Довженка став «Арсенал» — фільм-поступка перед владою, як </a:t>
            </a:r>
            <a:r>
              <a:rPr lang="uk-UA" sz="2400" b="1" dirty="0" smtClean="0">
                <a:latin typeface="Times New Roman" pitchFamily="18" charset="0"/>
                <a:cs typeface="Times New Roman" pitchFamily="18" charset="0"/>
              </a:rPr>
              <a:t>вважає </a:t>
            </a:r>
            <a:r>
              <a:rPr lang="uk-UA" sz="2400" b="1" dirty="0">
                <a:latin typeface="Times New Roman" pitchFamily="18" charset="0"/>
                <a:cs typeface="Times New Roman" pitchFamily="18" charset="0"/>
              </a:rPr>
              <a:t>більшість кінознавців. У той час кожен український інтелігент стояв перед дилемою: стати комуністом і закрити очі на фактично зраду свого </a:t>
            </a:r>
            <a:r>
              <a:rPr lang="uk-UA" sz="2400" b="1" dirty="0" smtClean="0">
                <a:latin typeface="Times New Roman" pitchFamily="18" charset="0"/>
                <a:cs typeface="Times New Roman" pitchFamily="18" charset="0"/>
              </a:rPr>
              <a:t>народу </a:t>
            </a:r>
            <a:r>
              <a:rPr lang="uk-UA" sz="2400" b="1" dirty="0">
                <a:latin typeface="Times New Roman" pitchFamily="18" charset="0"/>
                <a:cs typeface="Times New Roman" pitchFamily="18" charset="0"/>
              </a:rPr>
              <a:t>чи наражатися на небезпеку, а </a:t>
            </a:r>
            <a:r>
              <a:rPr lang="uk-UA" sz="2400" b="1" dirty="0" smtClean="0">
                <a:latin typeface="Times New Roman" pitchFamily="18" charset="0"/>
                <a:cs typeface="Times New Roman" pitchFamily="18" charset="0"/>
              </a:rPr>
              <a:t>може, </a:t>
            </a:r>
            <a:r>
              <a:rPr lang="uk-UA" sz="2400" b="1" dirty="0">
                <a:latin typeface="Times New Roman" pitchFamily="18" charset="0"/>
                <a:cs typeface="Times New Roman" pitchFamily="18" charset="0"/>
              </a:rPr>
              <a:t>й смерть. Цього не уникнув і Довженко.</a:t>
            </a:r>
            <a:r>
              <a:rPr lang="uk-UA"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5" name="Рисунок 4"/>
          <p:cNvPicPr/>
          <p:nvPr/>
        </p:nvPicPr>
        <p:blipFill>
          <a:blip r:embed="rId3"/>
          <a:srcRect/>
          <a:stretch>
            <a:fillRect/>
          </a:stretch>
        </p:blipFill>
        <p:spPr bwMode="auto">
          <a:xfrm>
            <a:off x="4929190" y="428604"/>
            <a:ext cx="2900688" cy="3071834"/>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785786" y="785794"/>
            <a:ext cx="307183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500034" y="357166"/>
            <a:ext cx="4857784" cy="5324535"/>
          </a:xfrm>
          <a:prstGeom prst="rect">
            <a:avLst/>
          </a:prstGeom>
        </p:spPr>
        <p:txBody>
          <a:bodyPr wrap="square">
            <a:spAutoFit/>
          </a:bodyPr>
          <a:lstStyle/>
          <a:p>
            <a:pPr algn="just"/>
            <a:r>
              <a:rPr lang="uk-UA" sz="2000" b="1" dirty="0"/>
              <a:t>Нарешті від липня до листопада 1929 року Довженко знімає свій геніальний твір «Земля», гімн праці на землі, хліборобству та людині, яка працює на землі, є частиною космічного ритму буття. Довженко першим у світовому кіно виразив світогляд, якісно відмінний від досі зображуваного. Це світогляд нації хліборобської, в якої спокійна гідність зумовлена її способом життя. Середовище і люди — єдине і нероздільне, а їхній спосіб життя є споконвічним, світогляд непохитним</a:t>
            </a:r>
            <a:endParaRPr lang="ru-RU" sz="2000" dirty="0"/>
          </a:p>
        </p:txBody>
      </p:sp>
      <p:pic>
        <p:nvPicPr>
          <p:cNvPr id="5" name="Рисунок 4"/>
          <p:cNvPicPr/>
          <p:nvPr/>
        </p:nvPicPr>
        <p:blipFill>
          <a:blip r:embed="rId3"/>
          <a:srcRect/>
          <a:stretch>
            <a:fillRect/>
          </a:stretch>
        </p:blipFill>
        <p:spPr bwMode="auto">
          <a:xfrm>
            <a:off x="5643570" y="357166"/>
            <a:ext cx="3000396"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5" name="Rectangle 1"/>
          <p:cNvSpPr>
            <a:spLocks noChangeArrowheads="1"/>
          </p:cNvSpPr>
          <p:nvPr/>
        </p:nvSpPr>
        <p:spPr bwMode="auto">
          <a:xfrm>
            <a:off x="214282" y="3214686"/>
            <a:ext cx="871543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Довженко з подивом дізнався, що фільм має грандіозний успіх у Європі, у той час як його заборонено в Україні. Після прем'єри у Берліні про Олександра Довженка з'являється 48 статей, у Венеції італійські кінематографісти називають Довженка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Гомером кіно</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ось у Радянському Союзі стрічку реабілітують лише у 1958 році після міжнародного референдуму у Брюсселі, де він увійде до числа 12 найкращих фільмів всесвітньої історії кіно.</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2071670" y="500042"/>
            <a:ext cx="2708914" cy="257176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4071934" y="428604"/>
            <a:ext cx="2925138" cy="2571768"/>
          </a:xfrm>
          <a:prstGeom prst="star32">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7" name="Rectangle 1"/>
          <p:cNvSpPr>
            <a:spLocks noChangeArrowheads="1"/>
          </p:cNvSpPr>
          <p:nvPr/>
        </p:nvSpPr>
        <p:spPr bwMode="auto">
          <a:xfrm>
            <a:off x="214282" y="3286124"/>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Відчуваючи подих у спину ідеологів майбутніх репресій, Довженко шукає порятунку. У 1934 році він опиняється у Москві. За його власними словами, він пише листа Сталіну з проханням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захистити його і допомогти творчо розвиватися</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замовлення Сталіна Довженко знімає у 1935 році стрічку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Аероград</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нове місто, яке виростає серед тундри, про прекрасне та світле майбутнє чукчів. З виходом фільму на екрани Довженко визнав себе співцем сучасності.</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785786" y="357166"/>
            <a:ext cx="2221868" cy="292895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3643306" y="285728"/>
            <a:ext cx="2376809" cy="2928958"/>
          </a:xfrm>
          <a:prstGeom prst="rect">
            <a:avLst/>
          </a:prstGeom>
          <a:noFill/>
          <a:ln w="9525">
            <a:noFill/>
            <a:miter lim="800000"/>
            <a:headEnd/>
            <a:tailEnd/>
          </a:ln>
        </p:spPr>
      </p:pic>
      <p:sp>
        <p:nvSpPr>
          <p:cNvPr id="7" name="TextBox 6"/>
          <p:cNvSpPr txBox="1"/>
          <p:nvPr/>
        </p:nvSpPr>
        <p:spPr>
          <a:xfrm>
            <a:off x="6072198" y="2500306"/>
            <a:ext cx="2428892" cy="646331"/>
          </a:xfrm>
          <a:prstGeom prst="rect">
            <a:avLst/>
          </a:prstGeom>
          <a:noFill/>
        </p:spPr>
        <p:txBody>
          <a:bodyPr wrap="square" rtlCol="0">
            <a:spAutoFit/>
          </a:bodyPr>
          <a:lstStyle/>
          <a:p>
            <a:pPr algn="ctr"/>
            <a:r>
              <a:rPr lang="uk-UA" b="1" dirty="0" err="1" smtClean="0">
                <a:solidFill>
                  <a:schemeClr val="accent3">
                    <a:lumMod val="50000"/>
                  </a:schemeClr>
                </a:solidFill>
              </a:rPr>
              <a:t>“Іван”</a:t>
            </a:r>
            <a:r>
              <a:rPr lang="uk-UA" b="1" dirty="0" smtClean="0">
                <a:solidFill>
                  <a:schemeClr val="accent3">
                    <a:lumMod val="50000"/>
                  </a:schemeClr>
                </a:solidFill>
              </a:rPr>
              <a:t> – перший звуковий  фільм</a:t>
            </a:r>
            <a:endParaRPr lang="ru-RU"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Рисунок 5"/>
          <p:cNvPicPr/>
          <p:nvPr/>
        </p:nvPicPr>
        <p:blipFill>
          <a:blip r:embed="rId3"/>
          <a:srcRect/>
          <a:stretch>
            <a:fillRect/>
          </a:stretch>
        </p:blipFill>
        <p:spPr bwMode="auto">
          <a:xfrm>
            <a:off x="214282" y="428580"/>
            <a:ext cx="8143964" cy="6429420"/>
          </a:xfrm>
          <a:prstGeom prst="pie">
            <a:avLst/>
          </a:prstGeom>
          <a:noFill/>
          <a:ln w="9525">
            <a:noFill/>
            <a:miter lim="800000"/>
            <a:headEnd/>
            <a:tailEnd/>
          </a:ln>
        </p:spPr>
      </p:pic>
      <p:sp>
        <p:nvSpPr>
          <p:cNvPr id="4" name="Rectangle 1"/>
          <p:cNvSpPr>
            <a:spLocks noChangeArrowheads="1"/>
          </p:cNvSpPr>
          <p:nvPr/>
        </p:nvSpPr>
        <p:spPr bwMode="auto">
          <a:xfrm>
            <a:off x="4214810" y="500042"/>
            <a:ext cx="464347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uk-UA"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Олекса́ндр</a:t>
            </a:r>
            <a:r>
              <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uk-UA"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Петро́вич</a:t>
            </a:r>
            <a:r>
              <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uk-UA"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Довже́нко</a:t>
            </a:r>
            <a:r>
              <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uk-U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a:t>
            </a:r>
            <a:r>
              <a:rPr kumimoji="0" lang="uk-UA"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ародився у багатодітній селянській сім'ї на хуторі </a:t>
            </a:r>
            <a:r>
              <a:rPr kumimoji="0" lang="uk-UA" sz="32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В'юнище</a:t>
            </a:r>
            <a:r>
              <a:rPr kumimoji="0" lang="uk-UA"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r>
              <a:rPr kumimoji="0" lang="uk-UA" sz="32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Сосницького</a:t>
            </a:r>
            <a:r>
              <a:rPr kumimoji="0" lang="uk-UA"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повіту Чернігівської губернії.</a:t>
            </a:r>
            <a:endParaRPr kumimoji="0" lang="uk-UA"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7409" name="Rectangle 1"/>
          <p:cNvSpPr>
            <a:spLocks noChangeArrowheads="1"/>
          </p:cNvSpPr>
          <p:nvPr/>
        </p:nvSpPr>
        <p:spPr bwMode="auto">
          <a:xfrm>
            <a:off x="571472" y="3857628"/>
            <a:ext cx="73581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29 серпня (10 вересня) 1894</a:t>
            </a:r>
            <a:endParaRPr kumimoji="0" lang="uk-UA" sz="4000" b="1" i="0" u="none" strike="noStrike" cap="none" normalizeH="0" baseline="0" dirty="0" smtClean="0">
              <a:ln>
                <a:noFill/>
              </a:ln>
              <a:solidFill>
                <a:schemeClr val="bg1"/>
              </a:solidFill>
              <a:effectLst/>
              <a:latin typeface="Arial" pitchFamily="34" charset="0"/>
            </a:endParaRPr>
          </a:p>
        </p:txBody>
      </p:sp>
      <p:pic>
        <p:nvPicPr>
          <p:cNvPr id="9" name="Рисунок 8"/>
          <p:cNvPicPr/>
          <p:nvPr/>
        </p:nvPicPr>
        <p:blipFill>
          <a:blip r:embed="rId4"/>
          <a:srcRect/>
          <a:stretch>
            <a:fillRect/>
          </a:stretch>
        </p:blipFill>
        <p:spPr bwMode="auto">
          <a:xfrm>
            <a:off x="214282" y="142852"/>
            <a:ext cx="221457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1" name="Rectangle 1"/>
          <p:cNvSpPr>
            <a:spLocks noChangeArrowheads="1"/>
          </p:cNvSpPr>
          <p:nvPr/>
        </p:nvSpPr>
        <p:spPr bwMode="auto">
          <a:xfrm>
            <a:off x="3286116" y="500042"/>
            <a:ext cx="564357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Фільм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Щорс</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був знятий на вимогу Сталіна. Сценарій, побудований за маршрутами боїв Миколи Щорса, Олександр Довженко пише 11 місяців, має багато листів від учасників боїв та соратників Щорса, відвідує архіви та історичні музеї.</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зйомках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Щорса</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Довженко-режисер</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вдається до цікавого ходу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ставить більшовицький фільм на суто українському тлі (зйомки проходили у Чернігові та навколишніх селах). Фільм, сповнений народними піснями та танцями, місцевими звичаями, думами, набуває національного забарвлення. Російська та українська мови там органічно поєднані. Фільм виходить на екрани 1 травня 1939 року одночасно у Москві та Києві і за перший тиждень його дивиться близько 31-го мільйона глядачів.</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214282" y="1571612"/>
            <a:ext cx="3071834" cy="249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5" name="Rectangle 1"/>
          <p:cNvSpPr>
            <a:spLocks noChangeArrowheads="1"/>
          </p:cNvSpPr>
          <p:nvPr/>
        </p:nvSpPr>
        <p:spPr bwMode="auto">
          <a:xfrm>
            <a:off x="214282" y="1714488"/>
            <a:ext cx="842968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початком війни Довженко був евакуйований до Ашхабада, просить, щоб його відправили на фронт, де він стає кореспондентом газети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Красная</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звезда</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свідком звільнення від окупації, після чого друкує в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Известиях</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березня 1942 року статтю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Україна в огні</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Однойменна назва належить і сценарію фільму, що його пише Довженко у 1941</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1943 роках. 30 січня 1944 року його викликають до Сталіна, від якого він дізнається про заборону свого фільму.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той же день Довженко знищує три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найкрамольніші</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зошити свого щоденника,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який він вів з 1939 року.</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5857884" y="4000504"/>
            <a:ext cx="2861945" cy="2624455"/>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214282" y="142852"/>
            <a:ext cx="150019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3643306" y="500042"/>
            <a:ext cx="4572000" cy="5324535"/>
          </a:xfrm>
          <a:prstGeom prst="rect">
            <a:avLst/>
          </a:prstGeom>
        </p:spPr>
        <p:txBody>
          <a:bodyPr>
            <a:spAutoFit/>
          </a:bodyPr>
          <a:lstStyle/>
          <a:p>
            <a:pPr algn="just"/>
            <a:r>
              <a:rPr lang="uk-UA" sz="2000" b="1" dirty="0"/>
              <a:t>Режисера звільняють із посади художнього керівника Київської кіностудії, викреслюють зі складу всеслов'янського комітету й комітету присудження Сталінської премії, а також зі списків майбутньої Художньої ради. Натомість Довженка переводять до Центральної студії кінохроніки, де він використовує свій талант монтажера та коментатора, </a:t>
            </a:r>
            <a:r>
              <a:rPr lang="uk-UA" sz="2000" b="1" dirty="0" err="1"/>
              <a:t>бравши</a:t>
            </a:r>
            <a:r>
              <a:rPr lang="uk-UA" sz="2000" b="1" dirty="0"/>
              <a:t> участь у створенні документальних стрічок «Битва за нашу Радянську Україну» та «Перемога на Правобережжі»</a:t>
            </a:r>
            <a:r>
              <a:rPr lang="uk-UA" sz="2000" dirty="0"/>
              <a:t> </a:t>
            </a:r>
            <a:endParaRPr lang="ru-RU" sz="2000" dirty="0"/>
          </a:p>
        </p:txBody>
      </p:sp>
      <p:pic>
        <p:nvPicPr>
          <p:cNvPr id="5" name="Рисунок 4"/>
          <p:cNvPicPr/>
          <p:nvPr/>
        </p:nvPicPr>
        <p:blipFill>
          <a:blip r:embed="rId3"/>
          <a:srcRect/>
          <a:stretch>
            <a:fillRect/>
          </a:stretch>
        </p:blipFill>
        <p:spPr bwMode="auto">
          <a:xfrm>
            <a:off x="928662" y="571480"/>
            <a:ext cx="2214578" cy="192882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500034" y="2714620"/>
            <a:ext cx="2571768"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89" name="Rectangle 1"/>
          <p:cNvSpPr>
            <a:spLocks noChangeArrowheads="1"/>
          </p:cNvSpPr>
          <p:nvPr/>
        </p:nvSpPr>
        <p:spPr bwMode="auto">
          <a:xfrm>
            <a:off x="428596" y="4000504"/>
            <a:ext cx="8286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Повоєнні роки характеризувались особливим занепадом кінематографії, особливо української. 14 квітня 1945 року Довженко заявляє: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нашій культурі засуджені до смертної кари</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1946 році знімає документальний фільм про Вірменію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Рідна країна</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714348" y="500042"/>
            <a:ext cx="2428892" cy="335758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5643570" y="214290"/>
            <a:ext cx="3271218"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14282" y="357166"/>
            <a:ext cx="4714908" cy="3416320"/>
          </a:xfrm>
          <a:prstGeom prst="rect">
            <a:avLst/>
          </a:prstGeom>
        </p:spPr>
        <p:txBody>
          <a:bodyPr wrap="square">
            <a:spAutoFit/>
          </a:bodyPr>
          <a:lstStyle/>
          <a:p>
            <a:pPr algn="just"/>
            <a:r>
              <a:rPr lang="uk-UA" b="1" dirty="0"/>
              <a:t>Останні роки життя Довженко буде перебувати ніби у «вавилонському полоні» — він зняв лише один повнометражний художній фільм «Мічурін» за власною п'єсою «Життя в цвіту», та й той на замовлення Сталіна. Поновлений на посаді на кіностудії «</a:t>
            </a:r>
            <a:r>
              <a:rPr lang="uk-UA" b="1" dirty="0" err="1"/>
              <a:t>Мосфільм</a:t>
            </a:r>
            <a:r>
              <a:rPr lang="uk-UA" b="1" dirty="0"/>
              <a:t>» із серпня 1945-го, Довженко відтворює біографію вченого, до якої включає зашифровані моменти власної біографії. </a:t>
            </a:r>
            <a:endParaRPr lang="ru-RU" b="1" dirty="0"/>
          </a:p>
        </p:txBody>
      </p:sp>
      <p:pic>
        <p:nvPicPr>
          <p:cNvPr id="5" name="Рисунок 4"/>
          <p:cNvPicPr/>
          <p:nvPr/>
        </p:nvPicPr>
        <p:blipFill>
          <a:blip r:embed="rId3"/>
          <a:srcRect/>
          <a:stretch>
            <a:fillRect/>
          </a:stretch>
        </p:blipFill>
        <p:spPr bwMode="auto">
          <a:xfrm>
            <a:off x="5214942" y="428604"/>
            <a:ext cx="3429024" cy="407196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1285852" y="4071942"/>
            <a:ext cx="3929090" cy="2571768"/>
          </a:xfrm>
          <a:prstGeom prst="rect">
            <a:avLst/>
          </a:prstGeom>
          <a:noFill/>
          <a:ln w="9525">
            <a:noFill/>
            <a:miter lim="800000"/>
            <a:headEnd/>
            <a:tailEnd/>
          </a:ln>
        </p:spPr>
      </p:pic>
      <p:pic>
        <p:nvPicPr>
          <p:cNvPr id="7" name="Рисунок 6"/>
          <p:cNvPicPr/>
          <p:nvPr/>
        </p:nvPicPr>
        <p:blipFill>
          <a:blip r:embed="rId5"/>
          <a:srcRect/>
          <a:stretch>
            <a:fillRect/>
          </a:stretch>
        </p:blipFill>
        <p:spPr bwMode="auto">
          <a:xfrm>
            <a:off x="5214942" y="4500570"/>
            <a:ext cx="3500462"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7" name="Rectangle 1"/>
          <p:cNvSpPr>
            <a:spLocks noChangeArrowheads="1"/>
          </p:cNvSpPr>
          <p:nvPr/>
        </p:nvSpPr>
        <p:spPr bwMode="auto">
          <a:xfrm>
            <a:off x="3929058" y="500042"/>
            <a:ext cx="478631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1954-му на II з'їзді радянських письменників Довженко скаржиться на знецінення фаху сценариста. У цей час Довженко перший намагається в законний спосіб протистояти свавіллю в царині культури. Він відкрито висловлює стривоженість тиском, який чиниться на інтелектуальну та художню творчість, на молодих початківців у кіно.  За цей час Довженко стикається з проблемою зйомок задуманого фільму </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Прощавай, Америко!</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виробництво якого припинили без пояснень. У 1951-му заблоковано зйомки </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Відкриття Антарктиди</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lang="uk-UA" b="1" dirty="0" smtClean="0">
                <a:latin typeface="Times New Roman" pitchFamily="18" charset="0"/>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одіссеї російських моряків у південних морях. Довженко думає ставити іншу картину, до якої готувався п'ять років, </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Поема про море</a:t>
            </a:r>
            <a:r>
              <a:rPr kumimoji="0" lang="uk-UA"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фільм не зняв. Після смерті режисера його зніме Юлія </a:t>
            </a:r>
            <a:r>
              <a:rPr kumimoji="0" lang="uk-UA"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Солнцева</a:t>
            </a:r>
            <a:r>
              <a:rPr kumimoji="0" lang="uk-U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дружина і соратник.</a:t>
            </a:r>
            <a:endParaRPr kumimoji="0" lang="uk-UA"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0" y="142852"/>
            <a:ext cx="3571900" cy="264320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928662" y="2928934"/>
            <a:ext cx="2143140"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985" name="Rectangle 1"/>
          <p:cNvSpPr>
            <a:spLocks noChangeArrowheads="1"/>
          </p:cNvSpPr>
          <p:nvPr/>
        </p:nvSpPr>
        <p:spPr bwMode="auto">
          <a:xfrm>
            <a:off x="2928926" y="928670"/>
            <a:ext cx="57150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1954</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1955 режисер закінчує роботу над кіноповістю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Зачарована Десна</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розпочату ще 1942 року, де він згадує своє дитинство. Її надрукують у журналі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Дніпро</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сценарію з неї Довженко не створить. </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2428860" y="3714752"/>
            <a:ext cx="2714644" cy="228601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5786446" y="4643446"/>
            <a:ext cx="2143140" cy="1928826"/>
          </a:xfrm>
          <a:prstGeom prst="rect">
            <a:avLst/>
          </a:prstGeom>
          <a:noFill/>
          <a:ln w="9525">
            <a:noFill/>
            <a:miter lim="800000"/>
            <a:headEnd/>
            <a:tailEnd/>
          </a:ln>
        </p:spPr>
      </p:pic>
      <p:pic>
        <p:nvPicPr>
          <p:cNvPr id="7" name="Рисунок 6"/>
          <p:cNvPicPr/>
          <p:nvPr/>
        </p:nvPicPr>
        <p:blipFill>
          <a:blip r:embed="rId5"/>
          <a:srcRect/>
          <a:stretch>
            <a:fillRect/>
          </a:stretch>
        </p:blipFill>
        <p:spPr bwMode="auto">
          <a:xfrm>
            <a:off x="214282" y="285728"/>
            <a:ext cx="2143140" cy="2071702"/>
          </a:xfrm>
          <a:prstGeom prst="rect">
            <a:avLst/>
          </a:prstGeom>
          <a:noFill/>
          <a:ln w="9525">
            <a:noFill/>
            <a:miter lim="800000"/>
            <a:headEnd/>
            <a:tailEnd/>
          </a:ln>
        </p:spPr>
      </p:pic>
      <p:pic>
        <p:nvPicPr>
          <p:cNvPr id="8" name="Рисунок 7"/>
          <p:cNvPicPr/>
          <p:nvPr/>
        </p:nvPicPr>
        <p:blipFill>
          <a:blip r:embed="rId6"/>
          <a:srcRect/>
          <a:stretch>
            <a:fillRect/>
          </a:stretch>
        </p:blipFill>
        <p:spPr bwMode="auto">
          <a:xfrm>
            <a:off x="357158" y="2571744"/>
            <a:ext cx="1785950"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6081" name="Rectangle 1"/>
          <p:cNvSpPr>
            <a:spLocks noChangeArrowheads="1"/>
          </p:cNvSpPr>
          <p:nvPr/>
        </p:nvSpPr>
        <p:spPr bwMode="auto">
          <a:xfrm>
            <a:off x="214282" y="785794"/>
            <a:ext cx="6929486"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НАГОРОДИ ТА ПРЕМІЇ</a:t>
            </a:r>
            <a:endParaRPr kumimoji="0" lang="ru-RU" sz="11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1934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МКФ у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Венеції</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(Приз,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Іван</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1941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Сталінська</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ступеня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"Щорс")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1949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МКФ в м.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Готвальдові</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праці</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Мічурін</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1949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МКФ в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Маріанських</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Лазнях</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кращий</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кольоровий</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Мічурін</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1949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Сталінська</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ступеня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Мічурін</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1959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ВКФ (Перша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автору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сценарію</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(посмертно),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"Поема про море")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1959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рік</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Ленінська</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премія</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(посмертно,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фільм</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"Поема про море")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p:nvPr/>
        </p:nvPicPr>
        <p:blipFill>
          <a:blip r:embed="rId3"/>
          <a:srcRect/>
          <a:stretch>
            <a:fillRect/>
          </a:stretch>
        </p:blipFill>
        <p:spPr bwMode="auto">
          <a:xfrm>
            <a:off x="6929454" y="285728"/>
            <a:ext cx="1711966"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09" name="Rectangle 1"/>
          <p:cNvSpPr>
            <a:spLocks noChangeArrowheads="1"/>
          </p:cNvSpPr>
          <p:nvPr/>
        </p:nvSpPr>
        <p:spPr bwMode="auto">
          <a:xfrm>
            <a:off x="2714612" y="714356"/>
            <a:ext cx="592935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Помер Олександр Довженко 	25 листопада 1956 (62 роки)</a:t>
            </a:r>
            <a:endParaRPr kumimoji="0" lang="uk-UA"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357158" y="4643446"/>
            <a:ext cx="4429156" cy="1477328"/>
          </a:xfrm>
          <a:prstGeom prst="rect">
            <a:avLst/>
          </a:prstGeom>
        </p:spPr>
        <p:txBody>
          <a:bodyPr wrap="square">
            <a:spAutoFit/>
          </a:bodyPr>
          <a:lstStyle/>
          <a:p>
            <a:pPr algn="just"/>
            <a:r>
              <a:rPr lang="uk-UA" b="1" dirty="0"/>
              <a:t>Похований Довженко на </a:t>
            </a:r>
            <a:r>
              <a:rPr lang="uk-UA" b="1" dirty="0" err="1"/>
              <a:t>Ново-Дівичому</a:t>
            </a:r>
            <a:r>
              <a:rPr lang="uk-UA" b="1" dirty="0"/>
              <a:t> цвинтарі у Москві. Ховали за державний кошт, оскільки грошей на його рахунку в ощадбанку було тільки 32 рублі.</a:t>
            </a:r>
            <a:r>
              <a:rPr lang="uk-UA" dirty="0"/>
              <a:t> </a:t>
            </a:r>
            <a:endParaRPr lang="ru-RU" dirty="0"/>
          </a:p>
        </p:txBody>
      </p:sp>
      <p:sp>
        <p:nvSpPr>
          <p:cNvPr id="43010" name="Rectangle 2"/>
          <p:cNvSpPr>
            <a:spLocks noChangeArrowheads="1"/>
          </p:cNvSpPr>
          <p:nvPr/>
        </p:nvSpPr>
        <p:spPr bwMode="auto">
          <a:xfrm>
            <a:off x="2714612" y="1643050"/>
            <a:ext cx="55721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 Довженко весь час тужив за Україною і у останні роки свого життя записав у щоденнику: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вмру в Москві, так і не побачивши України! Перед смертю попрошу Сталіна, аби перед тим, як спалити мене в крематорії, з грудей моїх вийняли серце і закопали його в рідну землю, у Києві, десь над Дніпром, на горі</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endParaRPr>
          </a:p>
        </p:txBody>
      </p:sp>
      <p:pic>
        <p:nvPicPr>
          <p:cNvPr id="7" name="Рисунок 6"/>
          <p:cNvPicPr/>
          <p:nvPr/>
        </p:nvPicPr>
        <p:blipFill>
          <a:blip r:embed="rId3"/>
          <a:srcRect/>
          <a:stretch>
            <a:fillRect/>
          </a:stretch>
        </p:blipFill>
        <p:spPr bwMode="auto">
          <a:xfrm>
            <a:off x="214282" y="714356"/>
            <a:ext cx="2357454" cy="3071834"/>
          </a:xfrm>
          <a:prstGeom prst="rect">
            <a:avLst/>
          </a:prstGeom>
          <a:noFill/>
          <a:ln w="9525">
            <a:noFill/>
            <a:miter lim="800000"/>
            <a:headEnd/>
            <a:tailEnd/>
          </a:ln>
        </p:spPr>
      </p:pic>
      <p:pic>
        <p:nvPicPr>
          <p:cNvPr id="8" name="Рисунок 7"/>
          <p:cNvPicPr/>
          <p:nvPr/>
        </p:nvPicPr>
        <p:blipFill>
          <a:blip r:embed="rId4"/>
          <a:srcRect/>
          <a:stretch>
            <a:fillRect/>
          </a:stretch>
        </p:blipFill>
        <p:spPr bwMode="auto">
          <a:xfrm>
            <a:off x="5143504" y="4143380"/>
            <a:ext cx="3051810" cy="2291715"/>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4033" name="Rectangle 1"/>
          <p:cNvSpPr>
            <a:spLocks noChangeArrowheads="1"/>
          </p:cNvSpPr>
          <p:nvPr/>
        </p:nvSpPr>
        <p:spPr bwMode="auto">
          <a:xfrm>
            <a:off x="2214546" y="785794"/>
            <a:ext cx="435771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лютому 2011 р. один з кінотеатрів Києва влаштував ретроспективу фільмів Олександра Довженка </a:t>
            </a:r>
            <a:r>
              <a:rPr kumimoji="0" lang="uk-UA"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варто зауважити, що фільми на замовлення українського </a:t>
            </a:r>
            <a:r>
              <a:rPr kumimoji="0" lang="uk-U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Мінкульту</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було </a:t>
            </a:r>
            <a:r>
              <a:rPr kumimoji="0" lang="uk-U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оцифровано</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 суттєво поліпшено якість зображення </a:t>
            </a:r>
            <a:r>
              <a:rPr kumimoji="0" lang="uk-UA"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оцифрованих</a:t>
            </a:r>
            <a:r>
              <a:rPr kumimoji="0" lang="uk-UA"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копій.</a:t>
            </a:r>
            <a:endParaRPr kumimoji="0" lang="uk-UA" sz="24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6715140" y="3500438"/>
            <a:ext cx="2214578" cy="3143272"/>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142844" y="142852"/>
            <a:ext cx="1899920" cy="3990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3" name="Rectangle 1"/>
          <p:cNvSpPr>
            <a:spLocks noChangeArrowheads="1"/>
          </p:cNvSpPr>
          <p:nvPr/>
        </p:nvSpPr>
        <p:spPr bwMode="auto">
          <a:xfrm>
            <a:off x="285720" y="285728"/>
            <a:ext cx="650085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Батько й мати були неписьменні. Батько, Петро Семенович Довженко, належав до козацького стану.</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Сім'я жила незаможно: землі було немало, проте вона була неродюча, натомість дітей було 14, тому батько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наймався в підводчики та смолярував</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Діти в сім'ї швидко помирали, майже всі не досягнувши працездатного віку, тому у згадках про дитинство в уяві Олександра Довженка завжди поставали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плач і похорон</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Він любив матір, про яку писав: </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Народжена для пісень, вона проплакала усе життя, проводжаючи назавжди</a:t>
            </a:r>
            <a:r>
              <a:rPr kumimoji="0" lang="uk-UA"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7072330" y="357166"/>
            <a:ext cx="1589719" cy="2286016"/>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3286116" y="3929066"/>
            <a:ext cx="3214710" cy="2428892"/>
          </a:xfrm>
          <a:prstGeom prst="rect">
            <a:avLst/>
          </a:prstGeom>
          <a:noFill/>
          <a:ln w="9525">
            <a:noFill/>
            <a:miter lim="800000"/>
            <a:headEnd/>
            <a:tailEnd/>
          </a:ln>
        </p:spPr>
      </p:pic>
      <p:pic>
        <p:nvPicPr>
          <p:cNvPr id="7" name="Рисунок 6"/>
          <p:cNvPicPr/>
          <p:nvPr/>
        </p:nvPicPr>
        <p:blipFill>
          <a:blip r:embed="rId5"/>
          <a:srcRect/>
          <a:stretch>
            <a:fillRect/>
          </a:stretch>
        </p:blipFill>
        <p:spPr bwMode="auto">
          <a:xfrm>
            <a:off x="428596" y="3786190"/>
            <a:ext cx="2357454" cy="2286016"/>
          </a:xfrm>
          <a:prstGeom prst="rect">
            <a:avLst/>
          </a:prstGeom>
          <a:noFill/>
          <a:ln w="9525">
            <a:noFill/>
            <a:miter lim="800000"/>
            <a:headEnd/>
            <a:tailEnd/>
          </a:ln>
        </p:spPr>
      </p:pic>
      <p:pic>
        <p:nvPicPr>
          <p:cNvPr id="9" name="Рисунок 8"/>
          <p:cNvPicPr/>
          <p:nvPr/>
        </p:nvPicPr>
        <p:blipFill>
          <a:blip r:embed="rId6"/>
          <a:srcRect/>
          <a:stretch>
            <a:fillRect/>
          </a:stretch>
        </p:blipFill>
        <p:spPr bwMode="auto">
          <a:xfrm>
            <a:off x="6643702" y="3643314"/>
            <a:ext cx="2214578"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5057" name="Rectangle 1"/>
          <p:cNvSpPr>
            <a:spLocks noChangeArrowheads="1"/>
          </p:cNvSpPr>
          <p:nvPr/>
        </p:nvSpPr>
        <p:spPr bwMode="auto">
          <a:xfrm>
            <a:off x="2928926" y="285728"/>
            <a:ext cx="5786446" cy="2769989"/>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Ейзенштейн</a:t>
            </a:r>
            <a:r>
              <a:rPr kumimoji="0" lang="uk-U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Серед нас нова людина кіно. Майстер свого жанру. Майстер своєї індивідуальності. І разом з тим майстер наш. Свій. Спільний. Перед нами була людина, яка створила нове в галузі кіно</a:t>
            </a:r>
            <a:r>
              <a:rPr kumimoji="0" lang="uk-UA" sz="26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285720" y="3071810"/>
            <a:ext cx="3429024" cy="2601598"/>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285720" y="285728"/>
            <a:ext cx="2214578" cy="2786082"/>
          </a:xfrm>
          <a:prstGeom prst="rect">
            <a:avLst/>
          </a:prstGeom>
          <a:noFill/>
          <a:ln w="9525">
            <a:noFill/>
            <a:miter lim="800000"/>
            <a:headEnd/>
            <a:tailEnd/>
          </a:ln>
        </p:spPr>
      </p:pic>
      <p:pic>
        <p:nvPicPr>
          <p:cNvPr id="7" name="Рисунок 6"/>
          <p:cNvPicPr/>
          <p:nvPr/>
        </p:nvPicPr>
        <p:blipFill>
          <a:blip r:embed="rId5"/>
          <a:srcRect/>
          <a:stretch>
            <a:fillRect/>
          </a:stretch>
        </p:blipFill>
        <p:spPr bwMode="auto">
          <a:xfrm>
            <a:off x="3714744" y="3929066"/>
            <a:ext cx="3143272"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7" name="Rectangle 1"/>
          <p:cNvSpPr>
            <a:spLocks noChangeArrowheads="1"/>
          </p:cNvSpPr>
          <p:nvPr/>
        </p:nvSpPr>
        <p:spPr bwMode="auto">
          <a:xfrm>
            <a:off x="3714744" y="428604"/>
            <a:ext cx="471487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Вирішальним для характеру творчості майбутнього режисера почуттям стала любов до природи, яка визріла ще в дитинстві: мальовнича Десна, </a:t>
            </a:r>
            <a:r>
              <a:rPr kumimoji="0" lang="uk-UA"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казкова сіножать</a:t>
            </a:r>
            <a:r>
              <a:rPr kumimoji="0" lang="uk-UA"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ній назавжди залишилися для Довженка найкрасивішим місцем на всій землі.</a:t>
            </a:r>
            <a:endParaRPr kumimoji="0" lang="ru-RU"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428596" y="785794"/>
            <a:ext cx="2827340" cy="2428892"/>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357158" y="3571876"/>
            <a:ext cx="3053083" cy="2388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500298" y="785794"/>
            <a:ext cx="5643570" cy="4893647"/>
          </a:xfrm>
          <a:prstGeom prst="rect">
            <a:avLst/>
          </a:prstGeom>
        </p:spPr>
        <p:txBody>
          <a:bodyPr wrap="square">
            <a:spAutoFit/>
          </a:bodyPr>
          <a:lstStyle/>
          <a:p>
            <a:pPr algn="just"/>
            <a:r>
              <a:rPr lang="uk-UA" sz="2400" b="1" dirty="0"/>
              <a:t>Вчився Довженко в </a:t>
            </a:r>
            <a:r>
              <a:rPr lang="uk-UA" sz="2400" b="1" dirty="0" err="1"/>
              <a:t>Сосницькій</a:t>
            </a:r>
            <a:r>
              <a:rPr lang="uk-UA" sz="2400" b="1" dirty="0"/>
              <a:t> початковій, а потім у вищій початковій школі. Навчання хлопчикові давалося легко — він був відмінником, хоча потім вважав, що це «вчителі самі щось зовсім не розуміють і тому їм здається, що я відмінник…». Загалом, Довженко зростав мрійливим, схильним до споглядальності: життя (тоді йому здавалось) йшло у двох вимірах — реальному і уявному</a:t>
            </a:r>
            <a:endParaRPr lang="ru-RU" sz="2400" b="1" dirty="0"/>
          </a:p>
        </p:txBody>
      </p:sp>
      <p:pic>
        <p:nvPicPr>
          <p:cNvPr id="5" name="Рисунок 4"/>
          <p:cNvPicPr/>
          <p:nvPr/>
        </p:nvPicPr>
        <p:blipFill>
          <a:blip r:embed="rId3"/>
          <a:srcRect/>
          <a:stretch>
            <a:fillRect/>
          </a:stretch>
        </p:blipFill>
        <p:spPr bwMode="auto">
          <a:xfrm>
            <a:off x="357158" y="4143380"/>
            <a:ext cx="1888490" cy="2434590"/>
          </a:xfrm>
          <a:prstGeom prst="rect">
            <a:avLst/>
          </a:prstGeom>
          <a:noFill/>
          <a:ln w="9525">
            <a:noFill/>
            <a:miter lim="800000"/>
            <a:headEnd/>
            <a:tailEnd/>
          </a:ln>
        </p:spPr>
      </p:pic>
      <p:pic>
        <p:nvPicPr>
          <p:cNvPr id="7" name="Рисунок 6"/>
          <p:cNvPicPr/>
          <p:nvPr/>
        </p:nvPicPr>
        <p:blipFill>
          <a:blip r:embed="rId4"/>
          <a:srcRect b="7693"/>
          <a:stretch>
            <a:fillRect/>
          </a:stretch>
        </p:blipFill>
        <p:spPr bwMode="auto">
          <a:xfrm>
            <a:off x="285720" y="1071546"/>
            <a:ext cx="2000296" cy="2928958"/>
          </a:xfrm>
          <a:prstGeom prst="round2Diag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571472" y="3786190"/>
            <a:ext cx="7858148" cy="2677656"/>
          </a:xfrm>
          <a:prstGeom prst="rect">
            <a:avLst/>
          </a:prstGeom>
        </p:spPr>
        <p:txBody>
          <a:bodyPr wrap="square">
            <a:spAutoFit/>
          </a:bodyPr>
          <a:lstStyle/>
          <a:p>
            <a:pPr algn="just"/>
            <a:r>
              <a:rPr lang="uk-UA" sz="2400" b="1" dirty="0"/>
              <a:t>1911 — вступив до Глухівського вчительського інституту (зараз Глухівський національний педагогічний університет імені Олександра Довженка), але не тому, що хотів стати вчителем, а тому, що мав право скласти туди іспити, та й стипендія там була 120 карбованців на рік. </a:t>
            </a:r>
            <a:endParaRPr lang="ru-RU" sz="2400" b="1" dirty="0"/>
          </a:p>
        </p:txBody>
      </p:sp>
      <p:pic>
        <p:nvPicPr>
          <p:cNvPr id="5" name="Рисунок 4"/>
          <p:cNvPicPr/>
          <p:nvPr/>
        </p:nvPicPr>
        <p:blipFill>
          <a:blip r:embed="rId3"/>
          <a:srcRect/>
          <a:stretch>
            <a:fillRect/>
          </a:stretch>
        </p:blipFill>
        <p:spPr bwMode="auto">
          <a:xfrm>
            <a:off x="2000232" y="285728"/>
            <a:ext cx="5236845" cy="3194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000100" y="2274838"/>
            <a:ext cx="7429552" cy="3539430"/>
          </a:xfrm>
          <a:prstGeom prst="rect">
            <a:avLst/>
          </a:prstGeom>
        </p:spPr>
        <p:txBody>
          <a:bodyPr wrap="square">
            <a:spAutoFit/>
          </a:bodyPr>
          <a:lstStyle/>
          <a:p>
            <a:pPr algn="just"/>
            <a:r>
              <a:rPr lang="uk-UA" sz="2800" b="1" dirty="0"/>
              <a:t>1914 — закінчив інститут та по закінченні його було спрямовано вчителювати до Житомирської вищої початкової школи, де, за браком вчителів, він викладає природознавство, гімнастику, географію, фізику, історію, малювання. </a:t>
            </a:r>
            <a:endParaRPr lang="ru-RU" sz="2800" b="1" dirty="0"/>
          </a:p>
        </p:txBody>
      </p:sp>
      <p:pic>
        <p:nvPicPr>
          <p:cNvPr id="5" name="Рисунок 4"/>
          <p:cNvPicPr/>
          <p:nvPr/>
        </p:nvPicPr>
        <p:blipFill>
          <a:blip r:embed="rId3"/>
          <a:srcRect/>
          <a:stretch>
            <a:fillRect/>
          </a:stretch>
        </p:blipFill>
        <p:spPr bwMode="auto">
          <a:xfrm>
            <a:off x="1214414" y="500042"/>
            <a:ext cx="2857520"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3071802" y="714356"/>
            <a:ext cx="5643602" cy="5262979"/>
          </a:xfrm>
          <a:prstGeom prst="rect">
            <a:avLst/>
          </a:prstGeom>
        </p:spPr>
        <p:txBody>
          <a:bodyPr wrap="square">
            <a:spAutoFit/>
          </a:bodyPr>
          <a:lstStyle/>
          <a:p>
            <a:pPr algn="just"/>
            <a:r>
              <a:rPr lang="uk-UA" sz="2400" b="1" dirty="0"/>
              <a:t>1917 — на фронт його не беруть як «білобілетника», він переїздить на працю до Києва, де теж учителює та вчиться в Київському комерційному інституті (нині Київський національний економічний університет) на економічному факультеті. Довженко вступив туди лише тому, що його атестат не давав можливості вступати до інших вищих навчальних закладів, і це був засіб здобути хоча б якусь вищу освіту. </a:t>
            </a:r>
            <a:endParaRPr lang="ru-RU" sz="2400" b="1" dirty="0"/>
          </a:p>
        </p:txBody>
      </p:sp>
      <p:pic>
        <p:nvPicPr>
          <p:cNvPr id="5" name="Рисунок 4"/>
          <p:cNvPicPr/>
          <p:nvPr/>
        </p:nvPicPr>
        <p:blipFill>
          <a:blip r:embed="rId3"/>
          <a:srcRect/>
          <a:stretch>
            <a:fillRect/>
          </a:stretch>
        </p:blipFill>
        <p:spPr bwMode="auto">
          <a:xfrm>
            <a:off x="214282" y="857232"/>
            <a:ext cx="2786082"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1" name="Rectangle 1"/>
          <p:cNvSpPr>
            <a:spLocks noChangeArrowheads="1"/>
          </p:cNvSpPr>
          <p:nvPr/>
        </p:nvSpPr>
        <p:spPr bwMode="auto">
          <a:xfrm>
            <a:off x="357158" y="571480"/>
            <a:ext cx="55721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1918</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1919 </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воює проти більшовиків у лавах армії УНР. Як свідчив Довженків земляк інженер Петро </a:t>
            </a:r>
            <a:r>
              <a:rPr kumimoji="0" lang="uk-UA"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Шох</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(що пізніше емігрував), Довженко разом із ним був 1918 року вояком 3-го </a:t>
            </a:r>
            <a:r>
              <a:rPr kumimoji="0" lang="uk-UA"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Сердюцького</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полку Української Армії. Це ж підтверджує й сестра першої дружини Олександра Довженка, згадуючи, "як заходив до них Довженко в сивій шапці зі шликом наприкінці 1917-го й на початку 1918 років, належачи до куреня Чорних гайдамаків, що брали участь у штурмі київського </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Арсеналу</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Ці події згодом, через 11 років, Довженко зобразить у своєму фільмі </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Арсенал</a:t>
            </a:r>
            <a:r>
              <a:rPr kumimoji="0" lang="uk-UA" sz="1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але вже по другий бік барикад. За свідченнями того таки </a:t>
            </a:r>
            <a:r>
              <a:rPr kumimoji="0" lang="uk-UA"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Шоха</a:t>
            </a:r>
            <a:r>
              <a:rPr kumimoji="0" lang="uk-UA"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Довженко пережив у Києві в підпіллі німецькі, російсько-радянські, російсько-монархічні та польську окупації, не один раз буваючи під розстрілами.</a:t>
            </a:r>
            <a:endParaRPr kumimoji="0" lang="uk-UA" sz="1800" b="0" i="0" u="none" strike="noStrike" cap="none" normalizeH="0" baseline="0" dirty="0" smtClean="0">
              <a:ln>
                <a:noFill/>
              </a:ln>
              <a:solidFill>
                <a:schemeClr val="tx1"/>
              </a:solidFill>
              <a:effectLst/>
              <a:latin typeface="Arial" pitchFamily="34" charset="0"/>
            </a:endParaRPr>
          </a:p>
        </p:txBody>
      </p:sp>
      <p:pic>
        <p:nvPicPr>
          <p:cNvPr id="5" name="Рисунок 4"/>
          <p:cNvPicPr/>
          <p:nvPr/>
        </p:nvPicPr>
        <p:blipFill>
          <a:blip r:embed="rId3"/>
          <a:srcRect/>
          <a:stretch>
            <a:fillRect/>
          </a:stretch>
        </p:blipFill>
        <p:spPr bwMode="auto">
          <a:xfrm>
            <a:off x="6357950" y="571480"/>
            <a:ext cx="2357454"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193</TotalTime>
  <Words>2026</Words>
  <Application>Microsoft Office PowerPoint</Application>
  <PresentationFormat>Экран (4:3)</PresentationFormat>
  <Paragraphs>48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Светлана</cp:lastModifiedBy>
  <cp:revision>25</cp:revision>
  <dcterms:created xsi:type="dcterms:W3CDTF">2013-02-15T18:13:10Z</dcterms:created>
  <dcterms:modified xsi:type="dcterms:W3CDTF">2015-01-08T17:45:48Z</dcterms:modified>
</cp:coreProperties>
</file>