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64114F-E761-4075-B92D-3BE60FC358D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69BD13-8F31-40E8-80DA-4647A98FA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2632"/>
          <a:stretch>
            <a:fillRect/>
          </a:stretch>
        </p:blipFill>
        <p:spPr bwMode="auto">
          <a:xfrm>
            <a:off x="6286512" y="2571744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20880971">
            <a:off x="95239" y="1038555"/>
            <a:ext cx="6884601" cy="22222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C00000"/>
                </a:solidFill>
              </a:rPr>
              <a:t>Василь Симоненко – </a:t>
            </a:r>
            <a:r>
              <a:rPr lang="uk-UA" sz="5400" b="1" dirty="0" err="1">
                <a:solidFill>
                  <a:srgbClr val="C00000"/>
                </a:solidFill>
              </a:rPr>
              <a:t>“витязь</a:t>
            </a:r>
            <a:r>
              <a:rPr lang="uk-UA" sz="5400" b="1" dirty="0">
                <a:solidFill>
                  <a:srgbClr val="C00000"/>
                </a:solidFill>
              </a:rPr>
              <a:t> молодої української </a:t>
            </a:r>
            <a:r>
              <a:rPr lang="uk-UA" sz="5400" b="1" dirty="0" err="1">
                <a:solidFill>
                  <a:srgbClr val="C00000"/>
                </a:solidFill>
              </a:rPr>
              <a:t>поезії”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Администратор\Рабочий стол\Новая папка\Мои рисунки\квіти анімація\2663082t8vs2kwbs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44"/>
            <a:ext cx="3429024" cy="3857652"/>
          </a:xfrm>
          <a:prstGeom prst="flowChartManualInpu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7207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Матеріал  до  уроку української  літератури в 11 класі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642918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виходить збірка   </a:t>
            </a:r>
            <a:r>
              <a:rPr lang="uk-UA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“Земне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тяжіння”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(вже після смерті Василя Симоненка)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571480"/>
            <a:ext cx="3816424" cy="20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645024"/>
            <a:ext cx="4572032" cy="280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496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58" y="1000108"/>
            <a:ext cx="4857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1966 рік – </a:t>
            </a:r>
            <a:r>
              <a:rPr lang="uk-UA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“Поезії”</a:t>
            </a:r>
            <a:endParaRPr lang="uk-UA" sz="4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1981 рік – </a:t>
            </a:r>
            <a:r>
              <a:rPr lang="uk-UA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“Лебеді</a:t>
            </a:r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материнства”</a:t>
            </a:r>
            <a:endParaRPr lang="uk-UA" sz="4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1985 рік – </a:t>
            </a:r>
            <a:r>
              <a:rPr lang="uk-UA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“Поезії”</a:t>
            </a:r>
            <a:endParaRPr lang="uk-UA" sz="4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7653" y="4000504"/>
            <a:ext cx="45005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800080"/>
                </a:solidFill>
              </a:rPr>
              <a:t>Тематика  творчості</a:t>
            </a:r>
            <a:endParaRPr lang="ru-RU" sz="4800" b="1" dirty="0" smtClean="0">
              <a:solidFill>
                <a:srgbClr val="800080"/>
              </a:solidFill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357298"/>
            <a:ext cx="3144837" cy="2346325"/>
          </a:xfrm>
          <a:noFill/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714744" y="1643050"/>
            <a:ext cx="47529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800" b="1" dirty="0"/>
              <a:t>любов  до  України;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b="1" dirty="0"/>
              <a:t>возвеличення рідного народу і людей праці;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b="1" dirty="0"/>
              <a:t>вічна тема поезії – кохання;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800" b="1" dirty="0"/>
              <a:t>філософські роздуми про людину, сенс її існування, життєві цінності</a:t>
            </a:r>
            <a:endParaRPr lang="ru-RU" sz="2800" b="1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357454" cy="32147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800080"/>
                </a:solidFill>
                <a:effectLst/>
              </a:rPr>
              <a:t>Образ України у </a:t>
            </a:r>
            <a:r>
              <a:rPr lang="uk-UA" sz="4400" b="1" dirty="0" smtClean="0">
                <a:solidFill>
                  <a:srgbClr val="800080"/>
                </a:solidFill>
                <a:effectLst/>
              </a:rPr>
              <a:t>поезіях Василя </a:t>
            </a:r>
            <a:r>
              <a:rPr lang="uk-UA" sz="4400" b="1" dirty="0">
                <a:solidFill>
                  <a:srgbClr val="800080"/>
                </a:solidFill>
                <a:effectLst/>
              </a:rPr>
              <a:t>Симоненка</a:t>
            </a:r>
            <a:endParaRPr lang="ru-RU" sz="4400" b="1" dirty="0">
              <a:solidFill>
                <a:srgbClr val="800080"/>
              </a:solidFill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447800"/>
            <a:ext cx="857256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/>
              <a:t>“О земле з переораним чолом…”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err="1" smtClean="0"/>
              <a:t>“Земле</a:t>
            </a:r>
            <a:r>
              <a:rPr lang="uk-UA" sz="2800" b="1" dirty="0" smtClean="0"/>
              <a:t> рідна! Мозок мій світліє…”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err="1" smtClean="0"/>
              <a:t>“Моя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мова”</a:t>
            </a:r>
            <a:endParaRPr lang="uk-UA" sz="2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err="1" smtClean="0"/>
              <a:t>“Україно</a:t>
            </a:r>
            <a:r>
              <a:rPr lang="uk-UA" sz="2800" b="1" dirty="0" smtClean="0"/>
              <a:t>, п'ю твої зіниці…”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err="1" smtClean="0"/>
              <a:t>“Курдському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братові”</a:t>
            </a:r>
            <a:endParaRPr lang="uk-UA" sz="2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/>
              <a:t>Дві останні поезії не друкувалися 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smtClean="0"/>
              <a:t>Україні. Вони потрапили на радіо </a:t>
            </a:r>
            <a:r>
              <a:rPr lang="uk-UA" sz="2800" b="1" dirty="0" err="1" smtClean="0"/>
              <a:t>“Свобода”</a:t>
            </a:r>
            <a:r>
              <a:rPr lang="uk-UA" sz="2800" b="1" dirty="0" smtClean="0"/>
              <a:t>  і прозвучали в європейському ефірі. Цього було достатньо, щоб у  компартійних кабінетах на поета було накладено тавро: </a:t>
            </a:r>
            <a:r>
              <a:rPr lang="uk-UA" sz="2800" b="1" i="1" dirty="0" smtClean="0"/>
              <a:t>націоналіст</a:t>
            </a:r>
            <a:endParaRPr lang="ru-RU" sz="2800" b="1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66568" y="1024997"/>
            <a:ext cx="1714512" cy="2071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344816" cy="157422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800080"/>
                </a:solidFill>
              </a:rPr>
              <a:t>Герої </a:t>
            </a:r>
            <a:r>
              <a:rPr lang="uk-UA" sz="4000" b="1" dirty="0">
                <a:solidFill>
                  <a:srgbClr val="800080"/>
                </a:solidFill>
              </a:rPr>
              <a:t>поезій В.Симоненка – трудівники села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285860"/>
            <a:ext cx="8505092" cy="464347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pPr>
              <a:buFont typeface="Wingdings" pitchFamily="2" charset="2"/>
              <a:buNone/>
            </a:pPr>
            <a:r>
              <a:rPr lang="uk-UA" sz="2800" b="1" dirty="0" smtClean="0"/>
              <a:t>Обов'язок простої людини, за Симоненком:</a:t>
            </a:r>
          </a:p>
          <a:p>
            <a:r>
              <a:rPr lang="uk-UA" sz="2800" b="1" dirty="0" smtClean="0"/>
              <a:t>чесно трудитися;</a:t>
            </a:r>
          </a:p>
          <a:p>
            <a:r>
              <a:rPr lang="uk-UA" sz="2800" b="1" dirty="0" smtClean="0"/>
              <a:t>невпинно </a:t>
            </a:r>
            <a:r>
              <a:rPr lang="uk-UA" sz="2800" b="1" dirty="0" err="1" smtClean="0"/>
              <a:t>“крутити</a:t>
            </a:r>
            <a:r>
              <a:rPr lang="uk-UA" sz="2800" b="1" dirty="0" smtClean="0"/>
              <a:t> важкі </a:t>
            </a:r>
            <a:r>
              <a:rPr lang="uk-UA" sz="2800" b="1" dirty="0" err="1" smtClean="0"/>
              <a:t>жорна”</a:t>
            </a:r>
            <a:r>
              <a:rPr lang="uk-UA" sz="2800" b="1" dirty="0" smtClean="0"/>
              <a:t>;</a:t>
            </a:r>
          </a:p>
          <a:p>
            <a:r>
              <a:rPr lang="uk-UA" sz="2800" b="1" dirty="0" smtClean="0"/>
              <a:t>зводити з повоєнних руїн хати;</a:t>
            </a:r>
          </a:p>
          <a:p>
            <a:r>
              <a:rPr lang="uk-UA" sz="2800" b="1" dirty="0" smtClean="0"/>
              <a:t>засівати навесні поля;</a:t>
            </a:r>
          </a:p>
          <a:p>
            <a:r>
              <a:rPr lang="uk-UA" sz="2800" b="1" dirty="0" smtClean="0"/>
              <a:t> народжувати і ростити дітей, аби світ стояв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uk-UA" sz="2800" b="1" dirty="0" smtClean="0"/>
              <a:t>і рід людський не знав переводу;</a:t>
            </a:r>
          </a:p>
          <a:p>
            <a:r>
              <a:rPr lang="uk-UA" sz="2800" b="1" dirty="0" smtClean="0"/>
              <a:t>у  годину біди захистити Вітчизну і саме життя</a:t>
            </a:r>
          </a:p>
          <a:p>
            <a:pPr>
              <a:buFont typeface="Wingdings" pitchFamily="2" charset="2"/>
              <a:buNone/>
            </a:pPr>
            <a:endParaRPr lang="uk-UA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286512" y="1857364"/>
            <a:ext cx="264320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285728"/>
            <a:ext cx="6913581" cy="581344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“Де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зараз ви, кати мого народу?” – гімн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духовній величі  українського народу,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захоплення його відвагою, красою і силою.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“Баба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Онися”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“Дід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умер”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“Косар”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“Перший”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“Дума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щастя”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поетичні пам'ятники простим людям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найголовнішим героям нашої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національної історії.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Герої поезій Василя Симоненка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вміють найголовніше – жити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 за законами совісті</a:t>
            </a:r>
            <a:endParaRPr lang="ru-RU" sz="28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647968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err="1">
                <a:solidFill>
                  <a:srgbClr val="7030A0"/>
                </a:solidFill>
              </a:rPr>
              <a:t>“Все</a:t>
            </a:r>
            <a:r>
              <a:rPr lang="uk-UA" sz="4000" b="1" dirty="0">
                <a:solidFill>
                  <a:srgbClr val="7030A0"/>
                </a:solidFill>
              </a:rPr>
              <a:t> одно я люблю твої очі і волосся твоє сумне…”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214942" y="1571612"/>
            <a:ext cx="37147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sz="2000" b="1" dirty="0" err="1">
                <a:solidFill>
                  <a:srgbClr val="CC3300"/>
                </a:solidFill>
              </a:rPr>
              <a:t>“Буду</a:t>
            </a:r>
            <a:r>
              <a:rPr lang="uk-UA" sz="2000" b="1" dirty="0">
                <a:solidFill>
                  <a:srgbClr val="CC3300"/>
                </a:solidFill>
              </a:rPr>
              <a:t> тебе ждати, там, де вишня біла…”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sz="2000" b="1" dirty="0" err="1">
                <a:solidFill>
                  <a:srgbClr val="CC3300"/>
                </a:solidFill>
              </a:rPr>
              <a:t>“Вона</a:t>
            </a:r>
            <a:r>
              <a:rPr lang="uk-UA" sz="2000" b="1" dirty="0">
                <a:solidFill>
                  <a:srgbClr val="CC3300"/>
                </a:solidFill>
              </a:rPr>
              <a:t> прийшла…”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sz="2000" b="1" dirty="0">
                <a:solidFill>
                  <a:srgbClr val="CC3300"/>
                </a:solidFill>
              </a:rPr>
              <a:t>“Я чекав тебе з хмари рожево-ніжної…”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sz="2000" b="1" dirty="0" err="1">
                <a:solidFill>
                  <a:srgbClr val="CC3300"/>
                </a:solidFill>
              </a:rPr>
              <a:t>“Чорні</a:t>
            </a:r>
            <a:r>
              <a:rPr lang="uk-UA" sz="2000" b="1" dirty="0">
                <a:solidFill>
                  <a:srgbClr val="CC3300"/>
                </a:solidFill>
              </a:rPr>
              <a:t> від страждання мої ночі…”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sz="2000" b="1" dirty="0" err="1">
                <a:solidFill>
                  <a:srgbClr val="CC3300"/>
                </a:solidFill>
              </a:rPr>
              <a:t>“Вино</a:t>
            </a:r>
            <a:r>
              <a:rPr lang="uk-UA" sz="2000" b="1" dirty="0">
                <a:solidFill>
                  <a:srgbClr val="CC3300"/>
                </a:solidFill>
              </a:rPr>
              <a:t> з </a:t>
            </a:r>
            <a:r>
              <a:rPr lang="uk-UA" sz="2000" b="1" dirty="0" err="1">
                <a:solidFill>
                  <a:srgbClr val="CC3300"/>
                </a:solidFill>
              </a:rPr>
              <a:t>троянд”</a:t>
            </a:r>
            <a:r>
              <a:rPr lang="uk-UA" sz="2000" b="1" dirty="0">
                <a:solidFill>
                  <a:srgbClr val="CC3300"/>
                </a:solidFill>
              </a:rPr>
              <a:t> – новела про велике кохання</a:t>
            </a:r>
            <a:endParaRPr lang="ru-RU" sz="2000" b="1" dirty="0">
              <a:solidFill>
                <a:srgbClr val="CC33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000660" cy="499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пізній грудневий вечір 1963 року навіки зупинилося його молоде серце, що переболіло усіма людськими болями і кривдами. 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43570" y="3929066"/>
            <a:ext cx="3214710" cy="25003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3000372"/>
            <a:ext cx="72866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Прощай, мій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зошите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Спасибі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тобі,  друже!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 ти думок моїх не відцуравсь,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 ти свої клітини тепло мружив.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над римами я потом обливавсь.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 їх сприйняв без жодної огуди.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Єдиний мій читач і шанувальник мій.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 сприймуть їх колись і прочитають люди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Побачимо.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Прощай, товариш мій!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2264" y="2214554"/>
            <a:ext cx="2436221" cy="2795582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428992" y="785794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Симоненкова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дорога не зупинилася біля його могили у Черкасах. Адже лишилася іще одна дорога, яка ніколи не зупиниться. Ця дорога — у людське безсмертя, де буде звучати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Симоненків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заповіт: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Можна все на світі вибирати, сину,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Вибрати не можна тільки Батьківщину.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Garamond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929066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1948206" cy="22145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001056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uk-UA" sz="3200" b="1" dirty="0">
                <a:solidFill>
                  <a:srgbClr val="7030A0"/>
                </a:solidFill>
              </a:rPr>
              <a:t>А мені болить – не догляділи.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А мені болить – не вберегли…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714488"/>
            <a:ext cx="8647968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Не докорю ніколи і нікому,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Хіба на себе інколи позлюсь,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Що в двадцять літ в моєму серці втома,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Що в тридцять – смерті в очі подивлюсь.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Моє життя – розтрощене корито,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І світ для мене – каторга і кліть…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Так краще в тридцять повністю згоріти,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 smtClean="0"/>
              <a:t>Ніж до півсотні помаленьку тліть.</a:t>
            </a:r>
            <a:endParaRPr lang="ru-RU" sz="28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28564" y="3857628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Щось у мене було і від діда Тараса,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від прадіда  -  Сковороди.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aramond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14546" y="2786058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7030A0"/>
                </a:solidFill>
              </a:rPr>
              <a:t>“Упаду</a:t>
            </a:r>
            <a:r>
              <a:rPr lang="uk-UA" sz="4000" b="1" dirty="0" smtClean="0">
                <a:solidFill>
                  <a:srgbClr val="7030A0"/>
                </a:solidFill>
              </a:rPr>
              <a:t> я зорею, мій вічний народе, на трагічний і довгий Чумацький </a:t>
            </a:r>
            <a:r>
              <a:rPr lang="uk-UA" sz="4000" b="1" dirty="0" err="1" smtClean="0">
                <a:solidFill>
                  <a:srgbClr val="7030A0"/>
                </a:solidFill>
              </a:rPr>
              <a:t>шлях”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4929198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Мирослава,  внучка  Василя  Симоненка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0"/>
            <a:ext cx="7429552" cy="114298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800080"/>
                </a:solidFill>
              </a:rPr>
              <a:t>Життєвий шлях  поета</a:t>
            </a:r>
            <a:endParaRPr lang="ru-RU" b="1" dirty="0" smtClean="0">
              <a:solidFill>
                <a:srgbClr val="800080"/>
              </a:solidFill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2000232" y="1571612"/>
            <a:ext cx="6929486" cy="121444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Василь Андрійович Симоненко народився 8 січня 1935 року в Лубенському  районі на Полтавщині.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316448" cy="41042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86182" y="2786058"/>
            <a:ext cx="50006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Ростила  майбутнього поета мати  Ганна Федорівна Щербань. Виховувала  мати та  дідусь і бабуся – її батьки.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“Дід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 Федір був першим Василевим другом і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наставником”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, - згадувала Ганна Федорівна</a:t>
            </a:r>
          </a:p>
          <a:p>
            <a:pPr algn="just">
              <a:spcBef>
                <a:spcPct val="50000"/>
              </a:spcBef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“Кривда”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, 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“Дід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умер”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61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800080"/>
                </a:solidFill>
              </a:rPr>
              <a:t>Хата  В.Симоненка  в с. </a:t>
            </a:r>
            <a:r>
              <a:rPr lang="uk-UA" sz="3600" b="1" dirty="0" err="1" smtClean="0">
                <a:solidFill>
                  <a:srgbClr val="800080"/>
                </a:solidFill>
              </a:rPr>
              <a:t>Біївцях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71604" y="4357694"/>
            <a:ext cx="72866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 приймала і щастя, і лихо,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поважала мій труд і піт,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із-під сірої теплої стріхи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 дивилася жадібно в світ.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rgbClr val="800080"/>
                </a:solidFill>
              </a:rPr>
              <a:t>Шкільні  роки</a:t>
            </a:r>
            <a:endParaRPr lang="ru-RU" sz="4800" b="1" dirty="0" smtClean="0">
              <a:solidFill>
                <a:srgbClr val="80008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214422"/>
            <a:ext cx="6429420" cy="4911741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sz="2800" b="1" dirty="0" smtClean="0"/>
              <a:t>П'ять класів Василь закінчив у </a:t>
            </a:r>
            <a:r>
              <a:rPr lang="uk-UA" sz="2800" b="1" dirty="0" err="1" smtClean="0"/>
              <a:t>Біївцях</a:t>
            </a:r>
            <a:r>
              <a:rPr lang="uk-UA" sz="2800" b="1" dirty="0" smtClean="0"/>
              <a:t>, а решту – в сусідніх селах      </a:t>
            </a:r>
            <a:r>
              <a:rPr lang="uk-UA" sz="2800" b="1" dirty="0" err="1" smtClean="0"/>
              <a:t>Єнківцях</a:t>
            </a:r>
            <a:r>
              <a:rPr lang="uk-UA" sz="2800" b="1" dirty="0" smtClean="0"/>
              <a:t>   і   </a:t>
            </a:r>
            <a:r>
              <a:rPr lang="uk-UA" sz="2800" b="1" dirty="0" err="1" smtClean="0"/>
              <a:t>Тарандинцях</a:t>
            </a:r>
            <a:r>
              <a:rPr lang="uk-UA" sz="2800" b="1" dirty="0" smtClean="0"/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uk-UA" sz="2800" b="1" dirty="0" smtClean="0"/>
              <a:t>До школи дорога неблизька </a:t>
            </a:r>
            <a:r>
              <a:rPr lang="uk-UA" sz="2800" b="1" dirty="0" err="1" smtClean="0"/>
              <a:t>–дев'ять</a:t>
            </a:r>
            <a:r>
              <a:rPr lang="uk-UA" sz="2800" b="1" dirty="0" smtClean="0"/>
              <a:t> кілометрів. Закінчив десятирічку із золотою медаллю і вступив на факультет журналістики Київського університету імені Тараса Шевченка</a:t>
            </a:r>
            <a:endParaRPr lang="ru-RU" sz="2800" b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620713"/>
            <a:ext cx="2339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800080"/>
                </a:solidFill>
              </a:rPr>
              <a:t>Студентські роки</a:t>
            </a:r>
            <a:endParaRPr lang="ru-RU" sz="5400" b="1" dirty="0" smtClean="0">
              <a:solidFill>
                <a:srgbClr val="800080"/>
              </a:solidFill>
            </a:endParaRP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29454" y="714356"/>
            <a:ext cx="1798638" cy="2249487"/>
          </a:xfrm>
          <a:prstGeom prst="ellipse">
            <a:avLst/>
          </a:prstGeom>
          <a:noFill/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3068638"/>
            <a:ext cx="2343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85720" y="1285860"/>
            <a:ext cx="65722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4000" b="1" dirty="0"/>
              <a:t>У студентські роки почав писати вірші. Поезія дедалі захоплювала. Василь Симоненко зрозумів, що поезія – це його покликання.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480" y="285728"/>
            <a:ext cx="2857520" cy="26574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3635375" cy="30273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5715040" cy="121444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                   </a:t>
            </a:r>
            <a:r>
              <a:rPr lang="uk-UA" sz="4800" b="1" dirty="0" smtClean="0">
                <a:solidFill>
                  <a:srgbClr val="800080"/>
                </a:solidFill>
              </a:rPr>
              <a:t>Творчість</a:t>
            </a:r>
            <a:endParaRPr lang="ru-RU" sz="4800" b="1" dirty="0" smtClean="0">
              <a:solidFill>
                <a:srgbClr val="80008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43174" y="2643182"/>
            <a:ext cx="6286544" cy="35004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uk-UA" dirty="0" smtClean="0"/>
          </a:p>
          <a:p>
            <a:pPr algn="just">
              <a:buFont typeface="Wingdings" pitchFamily="2" charset="2"/>
              <a:buNone/>
            </a:pPr>
            <a:r>
              <a:rPr lang="uk-UA" b="1" dirty="0" smtClean="0"/>
              <a:t>     У 1957 році Василь Симоненко закінчив університет. Працював у газетах </a:t>
            </a:r>
            <a:r>
              <a:rPr lang="uk-UA" b="1" dirty="0" err="1" smtClean="0"/>
              <a:t>“Молодь</a:t>
            </a:r>
            <a:r>
              <a:rPr lang="uk-UA" b="1" dirty="0" smtClean="0"/>
              <a:t> </a:t>
            </a:r>
            <a:r>
              <a:rPr lang="uk-UA" b="1" dirty="0" err="1" smtClean="0"/>
              <a:t>Черкащини”</a:t>
            </a:r>
            <a:r>
              <a:rPr lang="uk-UA" b="1" dirty="0" smtClean="0"/>
              <a:t>  та  </a:t>
            </a:r>
            <a:r>
              <a:rPr lang="uk-UA" b="1" dirty="0" err="1" smtClean="0"/>
              <a:t>“Черкаська</a:t>
            </a:r>
            <a:r>
              <a:rPr lang="uk-UA" b="1" dirty="0" smtClean="0"/>
              <a:t> </a:t>
            </a:r>
            <a:r>
              <a:rPr lang="uk-UA" b="1" dirty="0" err="1" smtClean="0"/>
              <a:t>правда”</a:t>
            </a:r>
            <a:r>
              <a:rPr lang="uk-UA" b="1" dirty="0" smtClean="0"/>
              <a:t>. Пише поезії, героями яких  є  прості трударі – робітники і селяни.</a:t>
            </a:r>
            <a:endParaRPr lang="ru-R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6436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Черкасах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найповніше розкрився його самобутній талант поета і журналіста. Він спершу працює в обласній газеті «Черкаська правда», потім очолює відділ пропаганди при новоствореній газеті «Молодь Черкащини», а пізніше здібного журналіста призначають власним  кореспондентом   республіканської   «Робітничої   газети» по Черкаській області. Він щодня поринав у глибокий вир людського життя, писав казки і вірші, статті і фейлетони, консультував поетів-початківців, їздив до Києва та Львова, до Москви, Кіровограда, Одеси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00570"/>
            <a:ext cx="2786082" cy="19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428892" cy="32147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495" y="332656"/>
            <a:ext cx="7358114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800080"/>
                </a:solidFill>
              </a:rPr>
              <a:t>Збірки  поезій</a:t>
            </a:r>
            <a:endParaRPr lang="ru-RU" sz="5400" b="1" dirty="0" smtClean="0">
              <a:solidFill>
                <a:srgbClr val="80008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43042" y="1447800"/>
            <a:ext cx="7290646" cy="1552572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just">
              <a:buNone/>
            </a:pPr>
            <a:r>
              <a:rPr lang="uk-UA" sz="5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1962  року виходить  перша збірка</a:t>
            </a:r>
          </a:p>
          <a:p>
            <a:pPr algn="just">
              <a:buNone/>
            </a:pPr>
            <a:r>
              <a:rPr lang="uk-UA" sz="5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57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“Тиша</a:t>
            </a:r>
            <a:r>
              <a:rPr lang="uk-UA" sz="5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uk-UA" sz="57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грім”</a:t>
            </a:r>
            <a:endParaRPr lang="uk-UA" sz="57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uk-UA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643182"/>
            <a:ext cx="30718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</TotalTime>
  <Words>855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Василь Симоненко – “витязь молодої української поезії”</vt:lpstr>
      <vt:lpstr>Слайд 2</vt:lpstr>
      <vt:lpstr>Життєвий шлях  поета</vt:lpstr>
      <vt:lpstr>Слайд 4</vt:lpstr>
      <vt:lpstr>Шкільні  роки</vt:lpstr>
      <vt:lpstr>Студентські роки</vt:lpstr>
      <vt:lpstr>                     Творчість</vt:lpstr>
      <vt:lpstr>Слайд 8</vt:lpstr>
      <vt:lpstr>Збірки  поезій</vt:lpstr>
      <vt:lpstr>Слайд 10</vt:lpstr>
      <vt:lpstr>Слайд 11</vt:lpstr>
      <vt:lpstr>Тематика  творчості</vt:lpstr>
      <vt:lpstr>Образ України у поезіях Василя Симоненка</vt:lpstr>
      <vt:lpstr>Герої поезій В.Симоненка – трудівники села</vt:lpstr>
      <vt:lpstr>Слайд 15</vt:lpstr>
      <vt:lpstr>“Все одно я люблю твої очі і волосся твоє сумне…”</vt:lpstr>
      <vt:lpstr>Слайд 17</vt:lpstr>
      <vt:lpstr>Слайд 18</vt:lpstr>
      <vt:lpstr>…А мені болить – не догляділи. А мені болить – не вберегли…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Симоненко – “витязь молодої української поезії”</dc:title>
  <dc:creator>Admin</dc:creator>
  <cp:lastModifiedBy>Светлана</cp:lastModifiedBy>
  <cp:revision>13</cp:revision>
  <dcterms:created xsi:type="dcterms:W3CDTF">2013-02-10T11:22:58Z</dcterms:created>
  <dcterms:modified xsi:type="dcterms:W3CDTF">2015-01-08T17:44:08Z</dcterms:modified>
</cp:coreProperties>
</file>