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08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1. Виділення поля таблиці для впорядкування 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2. Безпосередньо впорядкування. 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22CEFF9E-11DB-4E03-AF39-96B0B55AB8DB}" type="pres">
      <dgm:prSet presAssocID="{9BAFEA03-2235-4AA1-A280-6B9B79FC826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EB6721-98AE-4269-AECA-05E8DE834796}" type="pres">
      <dgm:prSet presAssocID="{9BAFEA03-2235-4AA1-A280-6B9B79FC826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93A122-B2E7-40CF-9FF0-066E39A5EE8B}" type="pres">
      <dgm:prSet presAssocID="{9BAFEA03-2235-4AA1-A280-6B9B79FC826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3CCD38-0BC3-4010-A90D-C3764E920008}" type="pres">
      <dgm:prSet presAssocID="{9BAFEA03-2235-4AA1-A280-6B9B79FC826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0043CE-9BF2-4E37-A8CB-5C0B1FF53BC6}" type="pres">
      <dgm:prSet presAssocID="{9BAFEA03-2235-4AA1-A280-6B9B79FC826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D3D850-2617-4D8D-B6B8-55BA32AF7E4E}" type="presOf" srcId="{710B442C-69F8-43CB-AC0E-8FBFECC5AC10}" destId="{2F93A122-B2E7-40CF-9FF0-066E39A5EE8B}" srcOrd="0" destOrd="0" presId="urn:microsoft.com/office/officeart/2005/8/layout/vProcess5"/>
    <dgm:cxn modelId="{C87A0E38-7141-4788-B2EA-56EFB8664836}" type="presOf" srcId="{9672D0FE-FD98-44E8-8FC5-FFBDCB668F57}" destId="{A0EB6721-98AE-4269-AECA-05E8DE834796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F5512649-660B-43D4-882B-809A3066C2D6}" type="presOf" srcId="{9672D0FE-FD98-44E8-8FC5-FFBDCB668F57}" destId="{7A0043CE-9BF2-4E37-A8CB-5C0B1FF53BC6}" srcOrd="1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E22F534-8A9F-40E3-9328-AD79509A68AB}" type="presOf" srcId="{B64DB2D8-7AEE-40AF-9FD6-5A3051345C1E}" destId="{22CEFF9E-11DB-4E03-AF39-96B0B55AB8DB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EEFB7032-BA93-4B7C-9DC4-45D5355A37F1}" type="presOf" srcId="{B64DB2D8-7AEE-40AF-9FD6-5A3051345C1E}" destId="{103CCD38-0BC3-4010-A90D-C3764E920008}" srcOrd="1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165892DC-479B-493F-AF1C-A73A817D800A}" type="presParOf" srcId="{ADA37DD7-FAE6-400D-BADB-FFA90717EE37}" destId="{22CEFF9E-11DB-4E03-AF39-96B0B55AB8DB}" srcOrd="1" destOrd="0" presId="urn:microsoft.com/office/officeart/2005/8/layout/vProcess5"/>
    <dgm:cxn modelId="{A2143DEC-9433-474E-A757-6FE0C523C7D0}" type="presParOf" srcId="{ADA37DD7-FAE6-400D-BADB-FFA90717EE37}" destId="{A0EB6721-98AE-4269-AECA-05E8DE834796}" srcOrd="2" destOrd="0" presId="urn:microsoft.com/office/officeart/2005/8/layout/vProcess5"/>
    <dgm:cxn modelId="{B213015A-84B5-49EB-A1EB-1E099B9654D8}" type="presParOf" srcId="{ADA37DD7-FAE6-400D-BADB-FFA90717EE37}" destId="{2F93A122-B2E7-40CF-9FF0-066E39A5EE8B}" srcOrd="3" destOrd="0" presId="urn:microsoft.com/office/officeart/2005/8/layout/vProcess5"/>
    <dgm:cxn modelId="{63374C10-12A4-4E61-BDB8-FA08E6ADA27A}" type="presParOf" srcId="{ADA37DD7-FAE6-400D-BADB-FFA90717EE37}" destId="{103CCD38-0BC3-4010-A90D-C3764E920008}" srcOrd="4" destOrd="0" presId="urn:microsoft.com/office/officeart/2005/8/layout/vProcess5"/>
    <dgm:cxn modelId="{0B66715D-A601-421D-9F38-9D06D710781D}" type="presParOf" srcId="{ADA37DD7-FAE6-400D-BADB-FFA90717EE37}" destId="{7A0043CE-9BF2-4E37-A8CB-5C0B1FF53BC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Правила виділених клітинок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Правила для  визначення  перших і останніх елементів.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Гістограми.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Кольорові шкали.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Набори піктограм.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FF9E-11DB-4E03-AF39-96B0B55AB8DB}">
      <dsp:nvSpPr>
        <dsp:cNvPr id="0" name=""/>
        <dsp:cNvSpPr/>
      </dsp:nvSpPr>
      <dsp:spPr>
        <a:xfrm>
          <a:off x="0" y="0"/>
          <a:ext cx="10093705" cy="119279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noProof="0" dirty="0">
              <a:solidFill>
                <a:schemeClr val="bg1"/>
              </a:solidFill>
            </a:rPr>
            <a:t>1. Виділення поля таблиці для впорядкування </a:t>
          </a:r>
        </a:p>
      </dsp:txBody>
      <dsp:txXfrm>
        <a:off x="34936" y="34936"/>
        <a:ext cx="8860857" cy="1122924"/>
      </dsp:txXfrm>
    </dsp:sp>
    <dsp:sp modelId="{A0EB6721-98AE-4269-AECA-05E8DE834796}">
      <dsp:nvSpPr>
        <dsp:cNvPr id="0" name=""/>
        <dsp:cNvSpPr/>
      </dsp:nvSpPr>
      <dsp:spPr>
        <a:xfrm>
          <a:off x="1781242" y="1457861"/>
          <a:ext cx="10093705" cy="119279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>
              <a:solidFill>
                <a:srgbClr val="002060"/>
              </a:solidFill>
            </a:rPr>
            <a:t>2. Безпосередньо впорядкування. </a:t>
          </a:r>
        </a:p>
      </dsp:txBody>
      <dsp:txXfrm>
        <a:off x="1816178" y="1492797"/>
        <a:ext cx="7467274" cy="1122924"/>
      </dsp:txXfrm>
    </dsp:sp>
    <dsp:sp modelId="{2F93A122-B2E7-40CF-9FF0-066E39A5EE8B}">
      <dsp:nvSpPr>
        <dsp:cNvPr id="0" name=""/>
        <dsp:cNvSpPr/>
      </dsp:nvSpPr>
      <dsp:spPr>
        <a:xfrm>
          <a:off x="9318388" y="937670"/>
          <a:ext cx="775317" cy="775317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500" b="1" i="1" kern="1200"/>
        </a:p>
      </dsp:txBody>
      <dsp:txXfrm>
        <a:off x="9492834" y="937670"/>
        <a:ext cx="426425" cy="58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421257" y="-830121"/>
          <a:ext cx="6455138" cy="6455138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52077" y="224874"/>
          <a:ext cx="6611950" cy="7489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Правила виділених клітинок</a:t>
          </a:r>
        </a:p>
      </dsp:txBody>
      <dsp:txXfrm>
        <a:off x="452077" y="224874"/>
        <a:ext cx="6611950" cy="748974"/>
      </dsp:txXfrm>
    </dsp:sp>
    <dsp:sp modelId="{27878C57-BBF6-4C22-88FA-1C3D4933722D}">
      <dsp:nvSpPr>
        <dsp:cNvPr id="0" name=""/>
        <dsp:cNvSpPr/>
      </dsp:nvSpPr>
      <dsp:spPr>
        <a:xfrm>
          <a:off x="77356" y="224640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81699" y="1123917"/>
          <a:ext cx="6182327" cy="74897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Правила для  визначення  перших і останніх елементів.</a:t>
          </a:r>
        </a:p>
      </dsp:txBody>
      <dsp:txXfrm>
        <a:off x="881699" y="1123917"/>
        <a:ext cx="6182327" cy="748974"/>
      </dsp:txXfrm>
    </dsp:sp>
    <dsp:sp modelId="{E63EBB38-5984-4F74-98F1-254621592311}">
      <dsp:nvSpPr>
        <dsp:cNvPr id="0" name=""/>
        <dsp:cNvSpPr/>
      </dsp:nvSpPr>
      <dsp:spPr>
        <a:xfrm>
          <a:off x="506978" y="1123683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3559" y="2022960"/>
          <a:ext cx="6050468" cy="748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Гістограми.</a:t>
          </a:r>
        </a:p>
      </dsp:txBody>
      <dsp:txXfrm>
        <a:off x="1013559" y="2022960"/>
        <a:ext cx="6050468" cy="748974"/>
      </dsp:txXfrm>
    </dsp:sp>
    <dsp:sp modelId="{D13D7DA6-9D1E-4150-A6AE-C6ABC36166D5}">
      <dsp:nvSpPr>
        <dsp:cNvPr id="0" name=""/>
        <dsp:cNvSpPr/>
      </dsp:nvSpPr>
      <dsp:spPr>
        <a:xfrm>
          <a:off x="638838" y="2022726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81699" y="2922003"/>
          <a:ext cx="6182327" cy="7489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Кольорові шкали.</a:t>
          </a:r>
        </a:p>
      </dsp:txBody>
      <dsp:txXfrm>
        <a:off x="881699" y="2922003"/>
        <a:ext cx="6182327" cy="748974"/>
      </dsp:txXfrm>
    </dsp:sp>
    <dsp:sp modelId="{AA2029A9-878F-42BF-A694-5944B1AD983E}">
      <dsp:nvSpPr>
        <dsp:cNvPr id="0" name=""/>
        <dsp:cNvSpPr/>
      </dsp:nvSpPr>
      <dsp:spPr>
        <a:xfrm>
          <a:off x="506978" y="2921769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52077" y="3821045"/>
          <a:ext cx="6611950" cy="74897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Набори піктограм.</a:t>
          </a:r>
        </a:p>
      </dsp:txBody>
      <dsp:txXfrm>
        <a:off x="452077" y="3821045"/>
        <a:ext cx="6611950" cy="748974"/>
      </dsp:txXfrm>
    </dsp:sp>
    <dsp:sp modelId="{0589A8B4-BF53-4D85-9C3C-5A5EA39FC1AC}">
      <dsp:nvSpPr>
        <dsp:cNvPr id="0" name=""/>
        <dsp:cNvSpPr/>
      </dsp:nvSpPr>
      <dsp:spPr>
        <a:xfrm>
          <a:off x="77356" y="3820812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62F54C63-DA03-48EA-B016-72DEF8B0E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5" y="3557292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uter, programmer, scientist icon">
            <a:extLst>
              <a:ext uri="{FF2B5EF4-FFF2-40B4-BE49-F238E27FC236}">
                <a16:creationId xmlns:a16="http://schemas.microsoft.com/office/drawing/2014/main" id="{A3768B84-B1C8-4D12-BFB6-ECF2F69B0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3EFFD4A-863C-43DA-96A6-4D803D68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066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5 </a:t>
            </a:r>
            <a:r>
              <a:rPr lang="uk-UA" sz="4000" dirty="0"/>
              <a:t>Упорядкування даних у таблицях. Автоматичні та розширені фільтри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Блок-схема: збережені дані 11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002060"/>
                </a:solidFill>
              </a:rPr>
              <a:t>Упорядкування даних у таблицях. Автоматичні та розширені фільтри</a:t>
            </a:r>
          </a:p>
        </p:txBody>
      </p:sp>
    </p:spTree>
    <p:extLst>
      <p:ext uri="{BB962C8B-B14F-4D97-AF65-F5344CB8AC3E}">
        <p14:creationId xmlns:p14="http://schemas.microsoft.com/office/powerpoint/2010/main" val="4213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FC6B6D02-44A5-4250-BB71-E84B2EE6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5" y="3557292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9668B06E-8498-4C41-B1CF-7E656B278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впорядкування відбувається у два етапи: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453432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роботі з даними всієї електронної таблиці або з окремими її полями необов'язково виділяти всю таблицю чи весь стовпець. Достатньо виділити будь-яку клітинку поля, за значеннями якого в першу чергу впорядковуватимуться дані всієї таблиці.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47202" y="1801824"/>
          <a:ext cx="11874948" cy="265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CEFF9E-11DB-4E03-AF39-96B0B55A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22CEFF9E-11DB-4E03-AF39-96B0B55AB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93A122-B2E7-40CF-9FF0-066E39A5E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>
                                            <p:graphicEl>
                                              <a:dgm id="{2F93A122-B2E7-40CF-9FF0-066E39A5E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B6721-98AE-4269-AECA-05E8DE834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A0EB6721-98AE-4269-AECA-05E8DE834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в табличному процесорі </a:t>
            </a:r>
            <a:r>
              <a:rPr lang="en-US" sz="2800" b="1" i="1" kern="0" dirty="0">
                <a:solidFill>
                  <a:srgbClr val="FFFFFF"/>
                </a:solidFill>
              </a:rPr>
              <a:t>Microsoft Excel </a:t>
            </a:r>
            <a:r>
              <a:rPr lang="uk-UA" sz="2800" b="1" i="1" kern="0" dirty="0">
                <a:solidFill>
                  <a:srgbClr val="FFFFFF"/>
                </a:solidFill>
              </a:rPr>
              <a:t>слід скористатись одним зі способів доступу до інструментів впорядкування: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657958"/>
            <a:ext cx="491147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відкрити список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50"/>
          <a:stretch/>
        </p:blipFill>
        <p:spPr>
          <a:xfrm>
            <a:off x="5120640" y="2673382"/>
            <a:ext cx="6955790" cy="375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9591226" y="3524250"/>
            <a:ext cx="1045024" cy="933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10197346" y="310859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відповідні інструменти розміщені також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516615"/>
            <a:ext cx="12050142" cy="245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959786" y="3027693"/>
            <a:ext cx="869764" cy="4902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7439210" y="3517900"/>
            <a:ext cx="4682939" cy="14527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8568148" y="294875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контекстному меню, що з'являється, якщо клацнути на будь-якій клітинці поля, за яким необхідно впорядкувати дані, обрати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88" y="2861262"/>
            <a:ext cx="10595582" cy="280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Потім слід скористатись одним з інструментів сортування за одним полем: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229138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зростанням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9819" y="229138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спаданням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487989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обрати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Настроюване</a:t>
            </a:r>
            <a:r>
              <a:rPr lang="uk-UA" sz="2800" b="1" i="1" kern="0" dirty="0">
                <a:solidFill>
                  <a:srgbClr val="FFFF00"/>
                </a:solidFill>
              </a:rPr>
              <a:t> 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якщо слід впорядкувати дані таблиці за кількома полями одночасно.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3043"/>
          <a:stretch/>
        </p:blipFill>
        <p:spPr>
          <a:xfrm>
            <a:off x="2375993" y="3100832"/>
            <a:ext cx="1364358" cy="143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01" y="3100832"/>
            <a:ext cx="1436166" cy="143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установити режим фільтрування даних, потрібно: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202" y="1821896"/>
            <a:ext cx="1187494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табличний курсор у довільну клітинку таблиці або виділити потрібний діапазон клітинок.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202" y="2870001"/>
            <a:ext cx="11874948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Виконати   Основне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 Редагування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 Сортування   й  фільтр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002060"/>
                </a:solidFill>
              </a:rPr>
              <a:t>Фільтр (або Дані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Сортування й фільтр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Фільтр).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321390"/>
            <a:ext cx="12050142" cy="245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6959786" y="4832468"/>
            <a:ext cx="869764" cy="4902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8865031" y="5322675"/>
            <a:ext cx="821410" cy="10006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9336139" y="48873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налаштування проміжних підсумків виділяють комірки із даними і заголовками та встановлюють критерії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, яке розгортають за допомогою вкладки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26" y="3536521"/>
            <a:ext cx="10616505" cy="280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5270830" y="5488151"/>
            <a:ext cx="2495219" cy="4808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5854198" y="478892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Excel для умовного форматування існує п'ять способів виділення клітинок 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26385" y="1964324"/>
          <a:ext cx="7130758" cy="479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7772" y="2266723"/>
            <a:ext cx="4631653" cy="442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61512</TotalTime>
  <Words>375</Words>
  <Application>Microsoft Office PowerPoint</Application>
  <PresentationFormat>Широкий екран</PresentationFormat>
  <Paragraphs>49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Практична робота 5 Упорядкування даних у таблицях. Автоматичні та розширені фільтри</vt:lpstr>
      <vt:lpstr>Як впорядковувати дані в електронній таблиці?</vt:lpstr>
      <vt:lpstr>Як впорядковувати дані в електронній таблиці?</vt:lpstr>
      <vt:lpstr>Як впорядковувати дані в електронній таблиці?</vt:lpstr>
      <vt:lpstr>Як впорядковувати дані в електронній таблиці?</vt:lpstr>
      <vt:lpstr>Як впорядковувати дані в електронній таблиці?</vt:lpstr>
      <vt:lpstr>Автоматичні фільтри</vt:lpstr>
      <vt:lpstr>Проміжні підсумки</vt:lpstr>
      <vt:lpstr>Умовне форматування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01</cp:lastModifiedBy>
  <cp:revision>245</cp:revision>
  <dcterms:created xsi:type="dcterms:W3CDTF">2016-06-06T19:48:43Z</dcterms:created>
  <dcterms:modified xsi:type="dcterms:W3CDTF">2021-12-11T08:55:14Z</dcterms:modified>
</cp:coreProperties>
</file>