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2017" r:id="rId4"/>
    <p:sldId id="2018" r:id="rId5"/>
    <p:sldId id="2019" r:id="rId6"/>
    <p:sldId id="2021" r:id="rId7"/>
    <p:sldId id="2022" r:id="rId8"/>
    <p:sldId id="2027" r:id="rId9"/>
    <p:sldId id="2032" r:id="rId10"/>
    <p:sldId id="2028" r:id="rId11"/>
    <p:sldId id="2033" r:id="rId12"/>
    <p:sldId id="2023" r:id="rId13"/>
    <p:sldId id="2030" r:id="rId14"/>
    <p:sldId id="2029" r:id="rId15"/>
    <p:sldId id="2024" r:id="rId16"/>
    <p:sldId id="1372" r:id="rId17"/>
    <p:sldId id="1407" r:id="rId18"/>
    <p:sldId id="1728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A7DB1"/>
    <a:srgbClr val="727272"/>
    <a:srgbClr val="63A18C"/>
    <a:srgbClr val="70AD47"/>
    <a:srgbClr val="13408F"/>
    <a:srgbClr val="19426B"/>
    <a:srgbClr val="46A6E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66FA22-2F87-42C2-990F-50EBD4EA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3900" dirty="0"/>
              <a:t>Структура веб-сторінок. Правила ергономічного розміщення відомостей на веб-сторінці</a:t>
            </a:r>
          </a:p>
        </p:txBody>
      </p:sp>
      <p:pic>
        <p:nvPicPr>
          <p:cNvPr id="9" name="Picture 2" descr="Web Design Icon - free download, PNG and vector">
            <a:extLst>
              <a:ext uri="{FF2B5EF4-FFF2-40B4-BE49-F238E27FC236}">
                <a16:creationId xmlns:a16="http://schemas.microsoft.com/office/drawing/2014/main" id="{2BF26245-BA5B-4712-AD83-97BD0EB8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esign, template, web, website icon">
            <a:extLst>
              <a:ext uri="{FF2B5EF4-FFF2-40B4-BE49-F238E27FC236}">
                <a16:creationId xmlns:a16="http://schemas.microsoft.com/office/drawing/2014/main" id="{CFFB6EA3-61F6-449D-93F6-5CED8A4E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AA116-C0C3-4876-9EC6-C463EDD8A0B0}"/>
              </a:ext>
            </a:extLst>
          </p:cNvPr>
          <p:cNvSpPr txBox="1"/>
          <p:nvPr/>
        </p:nvSpPr>
        <p:spPr>
          <a:xfrm>
            <a:off x="462115" y="1801824"/>
            <a:ext cx="671240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можливість  переходу  з  будь-якої  сторінки  до  перегляду  головної (домашньої) сторінки сайту;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3C1C6-7198-4BF4-B664-B804787690DE}"/>
              </a:ext>
            </a:extLst>
          </p:cNvPr>
          <p:cNvSpPr txBox="1"/>
          <p:nvPr/>
        </p:nvSpPr>
        <p:spPr>
          <a:xfrm>
            <a:off x="462115" y="4134980"/>
            <a:ext cx="671240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усувати будь-яку двозначність щодо наслідків дій під час вибору елементів керування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вебсторінці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074" name="Picture 2" descr="Иллюстрация вектора абстрактной концепции развития микросайта. веб-разработка микросайтов, небольшой интернет-сайт, услуги графического дизайна, целевая страница, абстрактная метафора команды программистов. Бесплатные векторы">
            <a:extLst>
              <a:ext uri="{FF2B5EF4-FFF2-40B4-BE49-F238E27FC236}">
                <a16:creationId xmlns:a16="http://schemas.microsoft.com/office/drawing/2014/main" id="{11E80202-A316-49D8-A8F3-8E59F7B47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9664" r="1825" b="9109"/>
          <a:stretch/>
        </p:blipFill>
        <p:spPr bwMode="auto">
          <a:xfrm>
            <a:off x="7268796" y="1801824"/>
            <a:ext cx="4853354" cy="41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08279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AA116-C0C3-4876-9EC6-C463EDD8A0B0}"/>
              </a:ext>
            </a:extLst>
          </p:cNvPr>
          <p:cNvSpPr txBox="1"/>
          <p:nvPr/>
        </p:nvSpPr>
        <p:spPr>
          <a:xfrm>
            <a:off x="462116" y="1801824"/>
            <a:ext cx="4692688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 нижньому  колонтитулі  (підвалі)  зазначати  авторські  права  (копірайт)  та контактні дані дизайнера та власника ресурсу.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7A806-C550-47F2-9AA5-CDDD90E2E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7" r="5031"/>
          <a:stretch/>
        </p:blipFill>
        <p:spPr>
          <a:xfrm>
            <a:off x="5230445" y="1200150"/>
            <a:ext cx="6889547" cy="45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Слід дбати про ергономічне розміщення об’єктів на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вебсторінках</a:t>
            </a:r>
            <a:r>
              <a:rPr lang="uk-UA" sz="2800" b="1" i="1" dirty="0">
                <a:solidFill>
                  <a:schemeClr val="bg1"/>
                </a:solidFill>
              </a:rPr>
              <a:t>, а для цього бажано дотримуватися таких правил: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B3167-6087-4583-8107-6A3D010E94B2}"/>
              </a:ext>
            </a:extLst>
          </p:cNvPr>
          <p:cNvSpPr txBox="1"/>
          <p:nvPr/>
        </p:nvSpPr>
        <p:spPr>
          <a:xfrm>
            <a:off x="72008" y="2686262"/>
            <a:ext cx="6523864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розміщувати найважливіші дані на початку сторінки;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062DD-07BA-4D47-9A5D-54448DE6B159}"/>
              </a:ext>
            </a:extLst>
          </p:cNvPr>
          <p:cNvSpPr txBox="1"/>
          <p:nvPr/>
        </p:nvSpPr>
        <p:spPr>
          <a:xfrm>
            <a:off x="72008" y="3739699"/>
            <a:ext cx="652386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заголовки статей виділяти шрифтом збільшеного розміру;</a:t>
            </a: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Website style  vector&quot;">
            <a:extLst>
              <a:ext uri="{FF2B5EF4-FFF2-40B4-BE49-F238E27FC236}">
                <a16:creationId xmlns:a16="http://schemas.microsoft.com/office/drawing/2014/main" id="{B1592214-1E4D-48DD-A371-BB1A56F8E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864" b="31901"/>
          <a:stretch/>
        </p:blipFill>
        <p:spPr bwMode="auto">
          <a:xfrm>
            <a:off x="6680484" y="2686261"/>
            <a:ext cx="5439508" cy="39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A1C5DB-3F8C-47EB-BF3F-24DF3D38403C}"/>
              </a:ext>
            </a:extLst>
          </p:cNvPr>
          <p:cNvSpPr txBox="1"/>
          <p:nvPr/>
        </p:nvSpPr>
        <p:spPr>
          <a:xfrm>
            <a:off x="72008" y="5224024"/>
            <a:ext cx="652386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розміщувати на сторінці не більше трьох колонок з контентом;</a:t>
            </a:r>
          </a:p>
        </p:txBody>
      </p:sp>
    </p:spTree>
    <p:extLst>
      <p:ext uri="{BB962C8B-B14F-4D97-AF65-F5344CB8AC3E}">
        <p14:creationId xmlns:p14="http://schemas.microsoft.com/office/powerpoint/2010/main" val="39821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2B48F-62AA-40DF-A846-90E6F9BBE5F5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не допускати появи горизонтальних смуг прокручування на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вебсторінках</a:t>
            </a:r>
            <a:r>
              <a:rPr lang="uk-UA" sz="28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FC64D-CCC3-4452-B767-30F6103A59EF}"/>
              </a:ext>
            </a:extLst>
          </p:cNvPr>
          <p:cNvSpPr txBox="1"/>
          <p:nvPr/>
        </p:nvSpPr>
        <p:spPr>
          <a:xfrm>
            <a:off x="70929" y="2850655"/>
            <a:ext cx="7324658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виділяти візуально фрагменти тексту та графічні зображення, що використовуються як гіперпосилання;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655DB-D45A-4A0B-830F-F9F113B1FDE7}"/>
              </a:ext>
            </a:extLst>
          </p:cNvPr>
          <p:cNvSpPr txBox="1"/>
          <p:nvPr/>
        </p:nvSpPr>
        <p:spPr>
          <a:xfrm>
            <a:off x="70929" y="4756404"/>
            <a:ext cx="7324658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створювати гіперпосилання на сторінках з великим обсягом тексту для переходів усередині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вебсторінки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Плоская иллюстрация cms Бесплатные векторы">
            <a:extLst>
              <a:ext uri="{FF2B5EF4-FFF2-40B4-BE49-F238E27FC236}">
                <a16:creationId xmlns:a16="http://schemas.microsoft.com/office/drawing/2014/main" id="{0F53DDF2-8C10-45E9-A2C8-ADDABEBEA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1733" r="2010" b="13781"/>
          <a:stretch/>
        </p:blipFill>
        <p:spPr bwMode="auto">
          <a:xfrm>
            <a:off x="7506120" y="2847486"/>
            <a:ext cx="4614952" cy="37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EB3CE-46B1-4A82-97E3-79E40CCE4979}"/>
              </a:ext>
            </a:extLst>
          </p:cNvPr>
          <p:cNvSpPr txBox="1"/>
          <p:nvPr/>
        </p:nvSpPr>
        <p:spPr>
          <a:xfrm>
            <a:off x="72008" y="1196763"/>
            <a:ext cx="12050142" cy="12464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Під час розробки </a:t>
            </a:r>
            <a:r>
              <a:rPr lang="uk-UA" sz="2500" b="1" i="1" kern="0" dirty="0" err="1">
                <a:solidFill>
                  <a:srgbClr val="FFFFFF"/>
                </a:solidFill>
              </a:rPr>
              <a:t>вебсайту</a:t>
            </a:r>
            <a:r>
              <a:rPr lang="uk-UA" sz="2500" b="1" i="1" kern="0" dirty="0">
                <a:solidFill>
                  <a:srgbClr val="FFFFFF"/>
                </a:solidFill>
              </a:rPr>
              <a:t> потрібно намагатися надати зручності для користувачів з особливими потребами. Для цього варто звертати увагу на таке: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F912F-12F9-4E1F-B8C2-1718BF35169C}"/>
              </a:ext>
            </a:extLst>
          </p:cNvPr>
          <p:cNvSpPr txBox="1"/>
          <p:nvPr/>
        </p:nvSpPr>
        <p:spPr>
          <a:xfrm>
            <a:off x="403123" y="2497251"/>
            <a:ext cx="6248886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шрифту  повинен  бути  достатнім, щоб  без  масштабування  сторінок його змогли прочитати без напруження зору більшість користувачів; для людей з вадами зору бажано надавати можливість змінювати розмір шрифту;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B70BA7-3E4B-4A7C-AE34-E60993B15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6" r="8453"/>
          <a:stretch/>
        </p:blipFill>
        <p:spPr>
          <a:xfrm>
            <a:off x="6752492" y="2497251"/>
            <a:ext cx="5369658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ABE1-03A5-4073-96E0-F4E32435EFB3}"/>
              </a:ext>
            </a:extLst>
          </p:cNvPr>
          <p:cNvSpPr txBox="1"/>
          <p:nvPr/>
        </p:nvSpPr>
        <p:spPr>
          <a:xfrm>
            <a:off x="403122" y="1815970"/>
            <a:ext cx="6570433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бажано, щоб зображення мали підписи та щоб на зображеннях не було дрібних деталей; надати можливість збільшувати зображення для перегляду;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68015-C5D0-49CA-B893-6FA5FA994D23}"/>
              </a:ext>
            </a:extLst>
          </p:cNvPr>
          <p:cNvSpPr txBox="1"/>
          <p:nvPr/>
        </p:nvSpPr>
        <p:spPr>
          <a:xfrm>
            <a:off x="403122" y="4589613"/>
            <a:ext cx="657043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можливості додавати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 елементи, що озвучують важливі відомості на сайті.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9E1B28-23FA-4B3B-897A-50C6A4AD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4"/>
          <a:stretch/>
        </p:blipFill>
        <p:spPr>
          <a:xfrm>
            <a:off x="7074040" y="1815969"/>
            <a:ext cx="5059796" cy="4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Веб-сайт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ECD8AFE6-A701-4FFE-AD49-F8A868CC7A45}"/>
              </a:ext>
            </a:extLst>
          </p:cNvPr>
          <p:cNvGrpSpPr/>
          <p:nvPr/>
        </p:nvGrpSpPr>
        <p:grpSpPr>
          <a:xfrm>
            <a:off x="182116" y="2197087"/>
            <a:ext cx="11788016" cy="2179780"/>
            <a:chOff x="182116" y="2197087"/>
            <a:chExt cx="11788016" cy="217978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81A1CEE-C884-43D3-9E17-3729EF238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116" y="2197087"/>
              <a:ext cx="3641414" cy="217978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4EC75BF-5D1F-4E2F-9456-1287470C7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2346" y="2213985"/>
              <a:ext cx="6547786" cy="2162882"/>
            </a:xfrm>
            <a:prstGeom prst="rect">
              <a:avLst/>
            </a:prstGeom>
          </p:spPr>
        </p:pic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id="{6D839BC5-8DF6-40CC-A35F-50806BA43C94}"/>
                </a:ext>
              </a:extLst>
            </p:cNvPr>
            <p:cNvCxnSpPr/>
            <p:nvPr/>
          </p:nvCxnSpPr>
          <p:spPr>
            <a:xfrm>
              <a:off x="4234070" y="3359426"/>
              <a:ext cx="795130" cy="0"/>
            </a:xfrm>
            <a:prstGeom prst="line">
              <a:avLst/>
            </a:prstGeom>
            <a:ln w="2190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2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Ергономіка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47B83-4654-47A3-8540-1B951203B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01" y="1621022"/>
            <a:ext cx="9749069" cy="36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складові можна виділити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вебсторінці</a:t>
            </a:r>
            <a:r>
              <a:rPr lang="uk-UA" sz="2800" b="1" i="1" kern="0" dirty="0">
                <a:solidFill>
                  <a:srgbClr val="FFFFFF"/>
                </a:solidFill>
              </a:rPr>
              <a:t>? Охарактеризуйте кожну групу.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0928" y="2237872"/>
            <a:ext cx="1205014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сайт вважається ергономічним?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0928" y="2848094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правила потрібно враховувати для забезпечення ергономічності сайту?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C0916-8BED-4F91-B4A7-0C07DBDAFE7A}"/>
              </a:ext>
            </a:extLst>
          </p:cNvPr>
          <p:cNvSpPr txBox="1"/>
          <p:nvPr/>
        </p:nvSpPr>
        <p:spPr>
          <a:xfrm>
            <a:off x="70926" y="3900077"/>
            <a:ext cx="10454849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Яким чином під час створення сайту можна створити зручності для користувачів з особливими потребами?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-107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? Що таке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вебсайт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166" y="180589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об’єкти можуть бути розміщені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вебсторінках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9" y="2415023"/>
            <a:ext cx="342481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дизайн? Які ви знаєте принципи дизайну презентації?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D84B1-3B8C-4F3C-8969-4B17B8FF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928" y="2415023"/>
            <a:ext cx="6921846" cy="39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Web Design Icon - free download, PNG and vector">
            <a:extLst>
              <a:ext uri="{FF2B5EF4-FFF2-40B4-BE49-F238E27FC236}">
                <a16:creationId xmlns:a16="http://schemas.microsoft.com/office/drawing/2014/main" id="{E5391F0A-C1EA-4450-9757-25A07309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sign, template, web, website icon">
            <a:extLst>
              <a:ext uri="{FF2B5EF4-FFF2-40B4-BE49-F238E27FC236}">
                <a16:creationId xmlns:a16="http://schemas.microsoft.com/office/drawing/2014/main" id="{2A1E8C8E-4B4F-47A9-909F-30081D25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80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err="1">
                <a:solidFill>
                  <a:schemeClr val="bg1"/>
                </a:solidFill>
              </a:rPr>
              <a:t>Вебсторінки</a:t>
            </a:r>
            <a:r>
              <a:rPr lang="uk-UA" sz="2800" b="1" i="1" dirty="0">
                <a:solidFill>
                  <a:schemeClr val="bg1"/>
                </a:solidFill>
              </a:rPr>
              <a:t>  є  інформаційними ресурсами  служби </a:t>
            </a:r>
            <a:r>
              <a:rPr lang="en-US" sz="2800" b="1" i="1" dirty="0">
                <a:solidFill>
                  <a:srgbClr val="FFFF00"/>
                </a:solidFill>
              </a:rPr>
              <a:t>World Wide Web</a:t>
            </a:r>
            <a:r>
              <a:rPr lang="en-US" sz="2800" b="1" i="1" dirty="0">
                <a:solidFill>
                  <a:schemeClr val="bg1"/>
                </a:solidFill>
              </a:rPr>
              <a:t>,  </a:t>
            </a:r>
            <a:r>
              <a:rPr lang="uk-UA" sz="2800" b="1" i="1" dirty="0">
                <a:solidFill>
                  <a:schemeClr val="bg1"/>
                </a:solidFill>
              </a:rPr>
              <a:t>і ви вже ознайомилися з тим, як здійснювати пошук і перегляд цих ресурсів. Тепер розглянемо правила та способи їх створення.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Елементи структури </a:t>
            </a:r>
            <a:r>
              <a:rPr lang="uk-UA" dirty="0" err="1"/>
              <a:t>вебсторінок</a:t>
            </a:r>
            <a:endParaRPr lang="uk-UA" dirty="0"/>
          </a:p>
        </p:txBody>
      </p:sp>
      <p:pic>
        <p:nvPicPr>
          <p:cNvPr id="13" name="Picture 2" descr="Результат пошуку зображень за запитом &quot;World Wide Web&quot;">
            <a:extLst>
              <a:ext uri="{FF2B5EF4-FFF2-40B4-BE49-F238E27FC236}">
                <a16:creationId xmlns:a16="http://schemas.microsoft.com/office/drawing/2014/main" id="{FB1E78D7-B29D-46B8-A4E5-15B327579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6"/>
          <a:stretch/>
        </p:blipFill>
        <p:spPr bwMode="auto">
          <a:xfrm>
            <a:off x="72008" y="3091070"/>
            <a:ext cx="12050142" cy="34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Елементи структури </a:t>
            </a:r>
            <a:r>
              <a:rPr lang="uk-UA" dirty="0" err="1"/>
              <a:t>вебсторінок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FB9AD-A2B5-4301-BBEA-30A2DB14E75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структурі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виділити такі складові: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619A4-E1A7-4B7F-A382-BBC507B16708}"/>
              </a:ext>
            </a:extLst>
          </p:cNvPr>
          <p:cNvSpPr txBox="1"/>
          <p:nvPr/>
        </p:nvSpPr>
        <p:spPr>
          <a:xfrm>
            <a:off x="2574234" y="1866497"/>
            <a:ext cx="9545189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content – </a:t>
            </a:r>
            <a:r>
              <a:rPr lang="uk-UA" sz="2800" b="1" i="1" kern="0" dirty="0">
                <a:solidFill>
                  <a:srgbClr val="FFFFFF"/>
                </a:solidFill>
              </a:rPr>
              <a:t>зміст) – змістове наповнення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, доступне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користувачу: тексти, зображення, відео, звукові дані та ін.;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229B5A4-CBBD-4553-A3B4-6A36009D258E}"/>
              </a:ext>
            </a:extLst>
          </p:cNvPr>
          <p:cNvSpPr/>
          <p:nvPr/>
        </p:nvSpPr>
        <p:spPr>
          <a:xfrm>
            <a:off x="72008" y="1866496"/>
            <a:ext cx="2373018" cy="18158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контент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B4006-0669-4621-8892-F16A4DB4399C}"/>
              </a:ext>
            </a:extLst>
          </p:cNvPr>
          <p:cNvSpPr txBox="1"/>
          <p:nvPr/>
        </p:nvSpPr>
        <p:spPr>
          <a:xfrm>
            <a:off x="2574234" y="3791657"/>
            <a:ext cx="954518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засоби для переходу до  інших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вебсторінок</a:t>
            </a:r>
            <a:r>
              <a:rPr lang="uk-UA" sz="2800" b="1" i="1" kern="0" dirty="0">
                <a:solidFill>
                  <a:srgbClr val="FFFFFF"/>
                </a:solidFill>
              </a:rPr>
              <a:t> або до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інших об’єктів на тій самій сторінці;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81FFD28-5CAD-4294-B57E-962C19B35AB5}"/>
              </a:ext>
            </a:extLst>
          </p:cNvPr>
          <p:cNvSpPr/>
          <p:nvPr/>
        </p:nvSpPr>
        <p:spPr>
          <a:xfrm>
            <a:off x="72008" y="3791657"/>
            <a:ext cx="2373018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навігації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A0841-7AF2-4CDC-B324-BEDC9EDCA0B2}"/>
              </a:ext>
            </a:extLst>
          </p:cNvPr>
          <p:cNvSpPr txBox="1"/>
          <p:nvPr/>
        </p:nvSpPr>
        <p:spPr>
          <a:xfrm>
            <a:off x="2574234" y="4855042"/>
            <a:ext cx="9545189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особливості розміщення контенту та елементів навігації, їх форматування, оформлення сторінки.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017C22F-36E7-43AD-BC6D-4541907679A5}"/>
              </a:ext>
            </a:extLst>
          </p:cNvPr>
          <p:cNvSpPr/>
          <p:nvPr/>
        </p:nvSpPr>
        <p:spPr>
          <a:xfrm>
            <a:off x="72008" y="4855041"/>
            <a:ext cx="2373018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</a:t>
            </a:r>
          </a:p>
        </p:txBody>
      </p:sp>
    </p:spTree>
    <p:extLst>
      <p:ext uri="{BB962C8B-B14F-4D97-AF65-F5344CB8AC3E}">
        <p14:creationId xmlns:p14="http://schemas.microsoft.com/office/powerpoint/2010/main" val="4823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Елементи структури </a:t>
            </a:r>
            <a:r>
              <a:rPr lang="uk-UA" dirty="0" err="1"/>
              <a:t>вебсторінок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3A746-8814-4F32-8218-89AE194143C7}"/>
              </a:ext>
            </a:extLst>
          </p:cNvPr>
          <p:cNvSpPr txBox="1"/>
          <p:nvPr/>
        </p:nvSpPr>
        <p:spPr>
          <a:xfrm>
            <a:off x="141858" y="114529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Складові веб-сторінки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2339AA-4D1E-4D07-ACCA-CD5CFC23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6" y="1892084"/>
            <a:ext cx="11138005" cy="425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96731CF-4153-43EC-8D3F-E390EB489298}"/>
              </a:ext>
            </a:extLst>
          </p:cNvPr>
          <p:cNvSpPr/>
          <p:nvPr/>
        </p:nvSpPr>
        <p:spPr>
          <a:xfrm>
            <a:off x="2214880" y="3352801"/>
            <a:ext cx="7802880" cy="5486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51CAB-42CF-495B-ACCA-0EDF0038F42B}"/>
              </a:ext>
            </a:extLst>
          </p:cNvPr>
          <p:cNvSpPr txBox="1"/>
          <p:nvPr/>
        </p:nvSpPr>
        <p:spPr>
          <a:xfrm>
            <a:off x="72009" y="4091091"/>
            <a:ext cx="2142872" cy="954107"/>
          </a:xfrm>
          <a:prstGeom prst="wedgeRectCallout">
            <a:avLst>
              <a:gd name="adj1" fmla="val 63857"/>
              <a:gd name="adj2" fmla="val -901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Елементи навігації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71A270D-0437-49A0-87A1-FDA5763A0EB2}"/>
              </a:ext>
            </a:extLst>
          </p:cNvPr>
          <p:cNvSpPr/>
          <p:nvPr/>
        </p:nvSpPr>
        <p:spPr>
          <a:xfrm>
            <a:off x="528075" y="1892083"/>
            <a:ext cx="11138005" cy="14607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C48A9-7B2C-4CCB-8B81-AB7127A9A08D}"/>
              </a:ext>
            </a:extLst>
          </p:cNvPr>
          <p:cNvSpPr txBox="1"/>
          <p:nvPr/>
        </p:nvSpPr>
        <p:spPr>
          <a:xfrm>
            <a:off x="72008" y="3395770"/>
            <a:ext cx="1876063" cy="523220"/>
          </a:xfrm>
          <a:prstGeom prst="wedgeRectCallout">
            <a:avLst>
              <a:gd name="adj1" fmla="val 54749"/>
              <a:gd name="adj2" fmla="val -1156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DE450DF-89AC-4950-B20E-23859E0DC15D}"/>
              </a:ext>
            </a:extLst>
          </p:cNvPr>
          <p:cNvSpPr/>
          <p:nvPr/>
        </p:nvSpPr>
        <p:spPr>
          <a:xfrm>
            <a:off x="2214880" y="3901441"/>
            <a:ext cx="7802880" cy="22440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F0DFC-873C-497D-AE08-2745B1C69120}"/>
              </a:ext>
            </a:extLst>
          </p:cNvPr>
          <p:cNvSpPr txBox="1"/>
          <p:nvPr/>
        </p:nvSpPr>
        <p:spPr>
          <a:xfrm>
            <a:off x="72008" y="5512936"/>
            <a:ext cx="1876063" cy="523220"/>
          </a:xfrm>
          <a:prstGeom prst="wedgeRectCallout">
            <a:avLst>
              <a:gd name="adj1" fmla="val 75836"/>
              <a:gd name="adj2" fmla="val -1234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Контент</a:t>
            </a:r>
          </a:p>
        </p:txBody>
      </p:sp>
    </p:spTree>
    <p:extLst>
      <p:ext uri="{BB962C8B-B14F-4D97-AF65-F5344CB8AC3E}">
        <p14:creationId xmlns:p14="http://schemas.microsoft.com/office/powerpoint/2010/main" val="29270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Ергономіка </a:t>
            </a:r>
            <a:r>
              <a:rPr lang="uk-UA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dirty="0">
                <a:solidFill>
                  <a:schemeClr val="bg1"/>
                </a:solidFill>
              </a:rPr>
              <a:t>це наука, яка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вивчає  особливості  виробничої  діяльності  людини  з метою  забезпечення  ефективності, безпеки та зручності цієї діяльності.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8C74A-3DE7-42A0-85F1-3C945EE8F692}"/>
              </a:ext>
            </a:extLst>
          </p:cNvPr>
          <p:cNvSpPr txBox="1"/>
          <p:nvPr/>
        </p:nvSpPr>
        <p:spPr>
          <a:xfrm>
            <a:off x="6921910" y="2726671"/>
            <a:ext cx="519808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Ергономічний сайт </a:t>
            </a:r>
            <a:r>
              <a:rPr lang="uk-UA" sz="2800" b="1" i="1" kern="0" dirty="0">
                <a:solidFill>
                  <a:srgbClr val="FFFFFF"/>
                </a:solidFill>
              </a:rPr>
              <a:t>— це сайт, який забезпечує для відвідувача необхідні зручності, не викликає фізичної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та психологічної втоми, не впливає на здоров’я та працездатність. </a:t>
            </a:r>
          </a:p>
        </p:txBody>
      </p:sp>
      <p:pic>
        <p:nvPicPr>
          <p:cNvPr id="9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1A876E0-49BE-4170-A99B-83328D8C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27780" r="1281" b="21266"/>
          <a:stretch/>
        </p:blipFill>
        <p:spPr bwMode="auto">
          <a:xfrm>
            <a:off x="72008" y="2726671"/>
            <a:ext cx="671062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0D3E9-DA70-4D9E-A061-0C98D973B71A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Складовою частиною ергономіки сайту є його зручність  і простота у використанні  для  користувача,  без  необхідності  проходження  спеціального  навчання.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9960D5-FFD3-4AD9-B4AC-C705042B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6"/>
          <a:stretch/>
        </p:blipFill>
        <p:spPr>
          <a:xfrm>
            <a:off x="5142271" y="3111128"/>
            <a:ext cx="6977721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9D9567-B706-4C41-8008-478ECA400E7E}"/>
              </a:ext>
            </a:extLst>
          </p:cNvPr>
          <p:cNvSpPr txBox="1"/>
          <p:nvPr/>
        </p:nvSpPr>
        <p:spPr>
          <a:xfrm>
            <a:off x="75749" y="3111128"/>
            <a:ext cx="489328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Будь-яка людина повинна мати можливість інтуїтивно пов’язувати дії, які їй потрібно виконати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вебсторінці</a:t>
            </a:r>
            <a:r>
              <a:rPr lang="uk-UA" sz="2800" b="1" i="1" kern="0" dirty="0">
                <a:solidFill>
                  <a:srgbClr val="FFFFFF"/>
                </a:solidFill>
              </a:rPr>
              <a:t>, з об’єктами, які вона бачить.</a:t>
            </a:r>
          </a:p>
        </p:txBody>
      </p:sp>
    </p:spTree>
    <p:extLst>
      <p:ext uri="{BB962C8B-B14F-4D97-AF65-F5344CB8AC3E}">
        <p14:creationId xmlns:p14="http://schemas.microsoft.com/office/powerpoint/2010/main" val="15472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3B602-952A-46CE-8C89-D698D283DF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розробки структури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вебсторінок</a:t>
            </a:r>
            <a:r>
              <a:rPr lang="uk-UA" sz="2800" b="1" i="1" kern="0" dirty="0">
                <a:solidFill>
                  <a:srgbClr val="FFFFFF"/>
                </a:solidFill>
              </a:rPr>
              <a:t> слід враховувати такі рекомендації: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14D2C-2B40-4DF5-A6A7-0D3246E0EDBF}"/>
              </a:ext>
            </a:extLst>
          </p:cNvPr>
          <p:cNvSpPr txBox="1"/>
          <p:nvPr/>
        </p:nvSpPr>
        <p:spPr>
          <a:xfrm>
            <a:off x="462115" y="2234580"/>
            <a:ext cx="1165895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розміщувати назву сайту в заголовку всіх сторінок;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39915-E261-4100-B8A2-F852DFF64054}"/>
              </a:ext>
            </a:extLst>
          </p:cNvPr>
          <p:cNvSpPr txBox="1"/>
          <p:nvPr/>
        </p:nvSpPr>
        <p:spPr>
          <a:xfrm>
            <a:off x="462116" y="2844498"/>
            <a:ext cx="419027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відображати на кожній сторінці, до якого тематичного розділу вона входить;</a:t>
            </a:r>
          </a:p>
        </p:txBody>
      </p:sp>
      <p:pic>
        <p:nvPicPr>
          <p:cNvPr id="2050" name="Picture 2" descr="Векторный вид веб-сайта на ноутбуке | Премиум векторы">
            <a:extLst>
              <a:ext uri="{FF2B5EF4-FFF2-40B4-BE49-F238E27FC236}">
                <a16:creationId xmlns:a16="http://schemas.microsoft.com/office/drawing/2014/main" id="{3C1D2E0E-9C5C-4AB8-8320-9A55CB11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3" b="23099"/>
          <a:stretch/>
        </p:blipFill>
        <p:spPr bwMode="auto">
          <a:xfrm>
            <a:off x="4953838" y="2841510"/>
            <a:ext cx="6725105" cy="36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ергономічного розміщення об’єктів на </a:t>
            </a:r>
            <a:r>
              <a:rPr lang="uk-UA" dirty="0" err="1"/>
              <a:t>вебсторінках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828FE-51BA-47CB-85DD-F977AAEB9950}"/>
              </a:ext>
            </a:extLst>
          </p:cNvPr>
          <p:cNvSpPr txBox="1"/>
          <p:nvPr/>
        </p:nvSpPr>
        <p:spPr>
          <a:xfrm>
            <a:off x="462116" y="1806681"/>
            <a:ext cx="641095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пропонувати кілька посилань для переходу на одну й ту саму сторінку, щоб забезпечити кожному користувачу можливість вибрати найбільш зручне або очевидне;</a:t>
            </a:r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Ð²ÐµÐ±-Ð´Ð¸Ð·Ð°Ð¹Ð½ Ð²ÐµÐºÑÐ¾Ñ&quot;">
            <a:extLst>
              <a:ext uri="{FF2B5EF4-FFF2-40B4-BE49-F238E27FC236}">
                <a16:creationId xmlns:a16="http://schemas.microsoft.com/office/drawing/2014/main" id="{78F72F37-7358-42CD-B9BB-E7755F696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3701"/>
          <a:stretch/>
        </p:blipFill>
        <p:spPr bwMode="auto">
          <a:xfrm>
            <a:off x="6974769" y="1801823"/>
            <a:ext cx="5146301" cy="41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077D1-4286-4309-A3BE-90870361164E}"/>
              </a:ext>
            </a:extLst>
          </p:cNvPr>
          <p:cNvSpPr txBox="1"/>
          <p:nvPr/>
        </p:nvSpPr>
        <p:spPr>
          <a:xfrm>
            <a:off x="462116" y="5001922"/>
            <a:ext cx="64109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розміщувати назву сайту в заголовку всіх сторінок;</a:t>
            </a:r>
          </a:p>
        </p:txBody>
      </p:sp>
    </p:spTree>
    <p:extLst>
      <p:ext uri="{BB962C8B-B14F-4D97-AF65-F5344CB8AC3E}">
        <p14:creationId xmlns:p14="http://schemas.microsoft.com/office/powerpoint/2010/main" val="22227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16668</TotalTime>
  <Words>762</Words>
  <Application>Microsoft Office PowerPoint</Application>
  <PresentationFormat>Широкий екран</PresentationFormat>
  <Paragraphs>99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Структура веб-сторінок. Правила ергономічного розміщення відомостей на веб-сторінці</vt:lpstr>
      <vt:lpstr>Запитання</vt:lpstr>
      <vt:lpstr>Елементи структури вебсторінок</vt:lpstr>
      <vt:lpstr>Елементи структури вебсторінок</vt:lpstr>
      <vt:lpstr>Елементи структури вебсторінок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Правила ергономічного розміщення об’єктів на вебсторінках</vt:lpstr>
      <vt:lpstr>Розгадайте ребус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785</cp:revision>
  <dcterms:created xsi:type="dcterms:W3CDTF">2016-06-06T19:48:43Z</dcterms:created>
  <dcterms:modified xsi:type="dcterms:W3CDTF">2021-07-04T06:54:40Z</dcterms:modified>
</cp:coreProperties>
</file>