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7" r:id="rId3"/>
    <p:sldId id="256" r:id="rId4"/>
    <p:sldId id="259" r:id="rId5"/>
    <p:sldId id="260" r:id="rId6"/>
    <p:sldId id="261" r:id="rId7"/>
    <p:sldId id="267" r:id="rId8"/>
    <p:sldId id="257" r:id="rId9"/>
    <p:sldId id="278" r:id="rId10"/>
    <p:sldId id="279" r:id="rId11"/>
    <p:sldId id="280" r:id="rId12"/>
    <p:sldId id="281" r:id="rId13"/>
    <p:sldId id="282" r:id="rId14"/>
    <p:sldId id="283" r:id="rId15"/>
    <p:sldId id="266" r:id="rId16"/>
    <p:sldId id="258" r:id="rId17"/>
    <p:sldId id="262" r:id="rId18"/>
    <p:sldId id="263" r:id="rId19"/>
    <p:sldId id="264" r:id="rId20"/>
    <p:sldId id="265" r:id="rId21"/>
    <p:sldId id="268" r:id="rId22"/>
    <p:sldId id="269" r:id="rId23"/>
    <p:sldId id="270" r:id="rId24"/>
    <p:sldId id="275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138"/>
    <a:srgbClr val="860000"/>
    <a:srgbClr val="39975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F4964-4CC7-44F9-AF8B-0DCC5811CE87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4D0CEA3-3FBE-4154-AD9A-2747C6815F96}">
      <dgm:prSet phldrT="[Текст]"/>
      <dgm:spPr/>
      <dgm:t>
        <a:bodyPr/>
        <a:lstStyle/>
        <a:p>
          <a:r>
            <a:rPr lang="uk-UA" b="1" dirty="0"/>
            <a:t>ОСОБИСТІ</a:t>
          </a:r>
          <a:endParaRPr lang="ru-RU" b="1" dirty="0"/>
        </a:p>
      </dgm:t>
    </dgm:pt>
    <dgm:pt modelId="{87ADB3F1-EA11-4778-AB9D-EDE3431B2268}" type="parTrans" cxnId="{85BC3927-0FEF-4E7B-BA10-BE0ADD05CD18}">
      <dgm:prSet/>
      <dgm:spPr/>
      <dgm:t>
        <a:bodyPr/>
        <a:lstStyle/>
        <a:p>
          <a:endParaRPr lang="ru-RU"/>
        </a:p>
      </dgm:t>
    </dgm:pt>
    <dgm:pt modelId="{8A8155D2-57BC-4FED-977F-F49DEE97C257}" type="sibTrans" cxnId="{85BC3927-0FEF-4E7B-BA10-BE0ADD05CD18}">
      <dgm:prSet/>
      <dgm:spPr/>
      <dgm:t>
        <a:bodyPr/>
        <a:lstStyle/>
        <a:p>
          <a:endParaRPr lang="ru-RU"/>
        </a:p>
      </dgm:t>
    </dgm:pt>
    <dgm:pt modelId="{5381E704-3716-4800-9B0D-E8DDD59FFA20}">
      <dgm:prSet phldrT="[Текст]"/>
      <dgm:spPr/>
      <dgm:t>
        <a:bodyPr/>
        <a:lstStyle/>
        <a:p>
          <a:r>
            <a:rPr lang="uk-UA" b="1" dirty="0"/>
            <a:t>ПОЛІТИЧНІ</a:t>
          </a:r>
          <a:endParaRPr lang="ru-RU" b="1" dirty="0"/>
        </a:p>
      </dgm:t>
    </dgm:pt>
    <dgm:pt modelId="{7CBDD061-AECE-49A0-AC47-9E646A3AAE84}" type="parTrans" cxnId="{F2608949-671F-407E-B456-EB332E22E984}">
      <dgm:prSet/>
      <dgm:spPr/>
      <dgm:t>
        <a:bodyPr/>
        <a:lstStyle/>
        <a:p>
          <a:endParaRPr lang="ru-RU"/>
        </a:p>
      </dgm:t>
    </dgm:pt>
    <dgm:pt modelId="{E12B6047-9863-4229-80E8-60F4515E1A73}" type="sibTrans" cxnId="{F2608949-671F-407E-B456-EB332E22E984}">
      <dgm:prSet/>
      <dgm:spPr/>
      <dgm:t>
        <a:bodyPr/>
        <a:lstStyle/>
        <a:p>
          <a:endParaRPr lang="ru-RU"/>
        </a:p>
      </dgm:t>
    </dgm:pt>
    <dgm:pt modelId="{4D48BF05-1BB1-43B8-9277-896961852D85}">
      <dgm:prSet phldrT="[Текст]"/>
      <dgm:spPr/>
      <dgm:t>
        <a:bodyPr/>
        <a:lstStyle/>
        <a:p>
          <a:r>
            <a:rPr lang="uk-UA" b="1" dirty="0"/>
            <a:t>ЕКОНОМІЧНІ</a:t>
          </a:r>
          <a:endParaRPr lang="ru-RU" b="1" dirty="0"/>
        </a:p>
      </dgm:t>
    </dgm:pt>
    <dgm:pt modelId="{57AB4F9E-1D9A-4F39-91B4-55FA0CE1E070}" type="parTrans" cxnId="{F0D065E3-6B3A-4E9D-8248-26EF81FCA65C}">
      <dgm:prSet/>
      <dgm:spPr/>
      <dgm:t>
        <a:bodyPr/>
        <a:lstStyle/>
        <a:p>
          <a:endParaRPr lang="ru-RU"/>
        </a:p>
      </dgm:t>
    </dgm:pt>
    <dgm:pt modelId="{CEEB7DFF-4A9B-4425-9EB7-5B1A1CF34498}" type="sibTrans" cxnId="{F0D065E3-6B3A-4E9D-8248-26EF81FCA65C}">
      <dgm:prSet/>
      <dgm:spPr/>
      <dgm:t>
        <a:bodyPr/>
        <a:lstStyle/>
        <a:p>
          <a:endParaRPr lang="ru-RU"/>
        </a:p>
      </dgm:t>
    </dgm:pt>
    <dgm:pt modelId="{FC8AF790-1E61-43CC-82AD-FC39546561E3}">
      <dgm:prSet phldrT="[Текст]"/>
      <dgm:spPr/>
      <dgm:t>
        <a:bodyPr/>
        <a:lstStyle/>
        <a:p>
          <a:r>
            <a:rPr lang="uk-UA" b="1" dirty="0"/>
            <a:t>СОЦІАЛЬНІ </a:t>
          </a:r>
          <a:endParaRPr lang="ru-RU" b="1" dirty="0"/>
        </a:p>
      </dgm:t>
    </dgm:pt>
    <dgm:pt modelId="{89CE5A30-2290-49AE-AE31-C705093EB2D2}" type="parTrans" cxnId="{16B0358C-91AE-488E-9F5E-B05ECF1BC004}">
      <dgm:prSet/>
      <dgm:spPr/>
      <dgm:t>
        <a:bodyPr/>
        <a:lstStyle/>
        <a:p>
          <a:endParaRPr lang="ru-RU"/>
        </a:p>
      </dgm:t>
    </dgm:pt>
    <dgm:pt modelId="{C74B1E45-2A98-4AE1-BDD4-495B26DE731B}" type="sibTrans" cxnId="{16B0358C-91AE-488E-9F5E-B05ECF1BC004}">
      <dgm:prSet/>
      <dgm:spPr/>
      <dgm:t>
        <a:bodyPr/>
        <a:lstStyle/>
        <a:p>
          <a:endParaRPr lang="ru-RU"/>
        </a:p>
      </dgm:t>
    </dgm:pt>
    <dgm:pt modelId="{8DB6F7F7-E7FE-49CE-8FA3-FCFEBCD0DC17}">
      <dgm:prSet phldrT="[Текст]"/>
      <dgm:spPr/>
      <dgm:t>
        <a:bodyPr/>
        <a:lstStyle/>
        <a:p>
          <a:r>
            <a:rPr lang="uk-UA" b="1" dirty="0"/>
            <a:t>КУЛЬТУРНІ</a:t>
          </a:r>
          <a:endParaRPr lang="ru-RU" b="1" dirty="0"/>
        </a:p>
      </dgm:t>
    </dgm:pt>
    <dgm:pt modelId="{C9ED8616-7E0D-4A60-AFD2-76BC51C12103}" type="parTrans" cxnId="{CBEC20AB-0C7A-4A99-9605-C56F7E5E17C5}">
      <dgm:prSet/>
      <dgm:spPr/>
      <dgm:t>
        <a:bodyPr/>
        <a:lstStyle/>
        <a:p>
          <a:endParaRPr lang="ru-RU"/>
        </a:p>
      </dgm:t>
    </dgm:pt>
    <dgm:pt modelId="{C7FC78AE-F25E-41B9-9560-93E847F21D8A}" type="sibTrans" cxnId="{CBEC20AB-0C7A-4A99-9605-C56F7E5E17C5}">
      <dgm:prSet/>
      <dgm:spPr/>
      <dgm:t>
        <a:bodyPr/>
        <a:lstStyle/>
        <a:p>
          <a:endParaRPr lang="ru-RU"/>
        </a:p>
      </dgm:t>
    </dgm:pt>
    <dgm:pt modelId="{EC85E57C-54A3-4E5B-8C26-E76A539B3A8F}" type="pres">
      <dgm:prSet presAssocID="{EA9F4964-4CC7-44F9-AF8B-0DCC5811CE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A4E85F1-85E2-48B7-80CC-384B0AC6D7EA}" type="pres">
      <dgm:prSet presAssocID="{F4D0CEA3-3FBE-4154-AD9A-2747C6815F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CC65B5-BF6B-46FA-A9C7-81DF9D1B9C23}" type="pres">
      <dgm:prSet presAssocID="{8A8155D2-57BC-4FED-977F-F49DEE97C257}" presName="sibTrans" presStyleLbl="sibTrans2D1" presStyleIdx="0" presStyleCnt="5"/>
      <dgm:spPr/>
      <dgm:t>
        <a:bodyPr/>
        <a:lstStyle/>
        <a:p>
          <a:endParaRPr lang="uk-UA"/>
        </a:p>
      </dgm:t>
    </dgm:pt>
    <dgm:pt modelId="{A4144DDE-B916-4B40-BAF6-BBE064138179}" type="pres">
      <dgm:prSet presAssocID="{8A8155D2-57BC-4FED-977F-F49DEE97C257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01FA4F19-01CC-40C8-B7A0-0609E3E6714A}" type="pres">
      <dgm:prSet presAssocID="{5381E704-3716-4800-9B0D-E8DDD59FFA20}" presName="node" presStyleLbl="node1" presStyleIdx="1" presStyleCnt="5" custRadScaleRad="124862" custRadScaleInc="-67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A65263-7B4F-4AB1-AE94-5B7F8BC2F12D}" type="pres">
      <dgm:prSet presAssocID="{E12B6047-9863-4229-80E8-60F4515E1A73}" presName="sibTrans" presStyleLbl="sibTrans2D1" presStyleIdx="1" presStyleCnt="5" custLinFactNeighborX="71263" custLinFactNeighborY="11998"/>
      <dgm:spPr/>
      <dgm:t>
        <a:bodyPr/>
        <a:lstStyle/>
        <a:p>
          <a:endParaRPr lang="uk-UA"/>
        </a:p>
      </dgm:t>
    </dgm:pt>
    <dgm:pt modelId="{3020C6F9-E8BC-4C2D-A9AB-ECA9AAC7AFC4}" type="pres">
      <dgm:prSet presAssocID="{E12B6047-9863-4229-80E8-60F4515E1A73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AC0F5E51-51AD-4969-A454-E80C689477C7}" type="pres">
      <dgm:prSet presAssocID="{4D48BF05-1BB1-43B8-9277-896961852D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473E24-436B-4F9B-AA75-543CAA8FC06D}" type="pres">
      <dgm:prSet presAssocID="{CEEB7DFF-4A9B-4425-9EB7-5B1A1CF34498}" presName="sibTrans" presStyleLbl="sibTrans2D1" presStyleIdx="2" presStyleCnt="5"/>
      <dgm:spPr/>
      <dgm:t>
        <a:bodyPr/>
        <a:lstStyle/>
        <a:p>
          <a:endParaRPr lang="uk-UA"/>
        </a:p>
      </dgm:t>
    </dgm:pt>
    <dgm:pt modelId="{0D831BE9-D7A3-4E62-8D28-31DD0BA3DFCA}" type="pres">
      <dgm:prSet presAssocID="{CEEB7DFF-4A9B-4425-9EB7-5B1A1CF34498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FEACA713-20F9-42C0-8339-B40510646AC0}" type="pres">
      <dgm:prSet presAssocID="{FC8AF790-1E61-43CC-82AD-FC39546561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E801B5-9969-46A5-B175-A0DEF272D316}" type="pres">
      <dgm:prSet presAssocID="{C74B1E45-2A98-4AE1-BDD4-495B26DE731B}" presName="sibTrans" presStyleLbl="sibTrans2D1" presStyleIdx="3" presStyleCnt="5" custLinFactNeighborX="-34346" custLinFactNeighborY="-3891"/>
      <dgm:spPr/>
      <dgm:t>
        <a:bodyPr/>
        <a:lstStyle/>
        <a:p>
          <a:endParaRPr lang="uk-UA"/>
        </a:p>
      </dgm:t>
    </dgm:pt>
    <dgm:pt modelId="{9C5682D3-792F-4323-BA0B-DBFC74CB8679}" type="pres">
      <dgm:prSet presAssocID="{C74B1E45-2A98-4AE1-BDD4-495B26DE731B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A5E6C75A-0604-45BD-862B-81D0A35F10EC}" type="pres">
      <dgm:prSet presAssocID="{8DB6F7F7-E7FE-49CE-8FA3-FCFEBCD0DC17}" presName="node" presStyleLbl="node1" presStyleIdx="4" presStyleCnt="5" custRadScaleRad="105328" custRadScaleInc="29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39BFCD-297E-4E20-A8E4-BFE94D878087}" type="pres">
      <dgm:prSet presAssocID="{C7FC78AE-F25E-41B9-9560-93E847F21D8A}" presName="sibTrans" presStyleLbl="sibTrans2D1" presStyleIdx="4" presStyleCnt="5" custLinFactNeighborX="22199" custLinFactNeighborY="5929"/>
      <dgm:spPr/>
      <dgm:t>
        <a:bodyPr/>
        <a:lstStyle/>
        <a:p>
          <a:endParaRPr lang="uk-UA"/>
        </a:p>
      </dgm:t>
    </dgm:pt>
    <dgm:pt modelId="{11043E62-48FF-4F48-9569-8525E7AB547E}" type="pres">
      <dgm:prSet presAssocID="{C7FC78AE-F25E-41B9-9560-93E847F21D8A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85BC3927-0FEF-4E7B-BA10-BE0ADD05CD18}" srcId="{EA9F4964-4CC7-44F9-AF8B-0DCC5811CE87}" destId="{F4D0CEA3-3FBE-4154-AD9A-2747C6815F96}" srcOrd="0" destOrd="0" parTransId="{87ADB3F1-EA11-4778-AB9D-EDE3431B2268}" sibTransId="{8A8155D2-57BC-4FED-977F-F49DEE97C257}"/>
    <dgm:cxn modelId="{16B0358C-91AE-488E-9F5E-B05ECF1BC004}" srcId="{EA9F4964-4CC7-44F9-AF8B-0DCC5811CE87}" destId="{FC8AF790-1E61-43CC-82AD-FC39546561E3}" srcOrd="3" destOrd="0" parTransId="{89CE5A30-2290-49AE-AE31-C705093EB2D2}" sibTransId="{C74B1E45-2A98-4AE1-BDD4-495B26DE731B}"/>
    <dgm:cxn modelId="{1066EA3F-247D-4B52-ADB2-1752903D37E1}" type="presOf" srcId="{CEEB7DFF-4A9B-4425-9EB7-5B1A1CF34498}" destId="{0D831BE9-D7A3-4E62-8D28-31DD0BA3DFCA}" srcOrd="1" destOrd="0" presId="urn:microsoft.com/office/officeart/2005/8/layout/cycle2"/>
    <dgm:cxn modelId="{DDC15102-16E6-4353-ADD5-C0A81B0BAB9D}" type="presOf" srcId="{5381E704-3716-4800-9B0D-E8DDD59FFA20}" destId="{01FA4F19-01CC-40C8-B7A0-0609E3E6714A}" srcOrd="0" destOrd="0" presId="urn:microsoft.com/office/officeart/2005/8/layout/cycle2"/>
    <dgm:cxn modelId="{F2608949-671F-407E-B456-EB332E22E984}" srcId="{EA9F4964-4CC7-44F9-AF8B-0DCC5811CE87}" destId="{5381E704-3716-4800-9B0D-E8DDD59FFA20}" srcOrd="1" destOrd="0" parTransId="{7CBDD061-AECE-49A0-AC47-9E646A3AAE84}" sibTransId="{E12B6047-9863-4229-80E8-60F4515E1A73}"/>
    <dgm:cxn modelId="{F0D065E3-6B3A-4E9D-8248-26EF81FCA65C}" srcId="{EA9F4964-4CC7-44F9-AF8B-0DCC5811CE87}" destId="{4D48BF05-1BB1-43B8-9277-896961852D85}" srcOrd="2" destOrd="0" parTransId="{57AB4F9E-1D9A-4F39-91B4-55FA0CE1E070}" sibTransId="{CEEB7DFF-4A9B-4425-9EB7-5B1A1CF34498}"/>
    <dgm:cxn modelId="{637F7008-3440-4610-BDD9-2235003B414F}" type="presOf" srcId="{F4D0CEA3-3FBE-4154-AD9A-2747C6815F96}" destId="{7A4E85F1-85E2-48B7-80CC-384B0AC6D7EA}" srcOrd="0" destOrd="0" presId="urn:microsoft.com/office/officeart/2005/8/layout/cycle2"/>
    <dgm:cxn modelId="{1BE67A1E-3ED1-4069-B3B3-3D69380DC699}" type="presOf" srcId="{8A8155D2-57BC-4FED-977F-F49DEE97C257}" destId="{2DCC65B5-BF6B-46FA-A9C7-81DF9D1B9C23}" srcOrd="0" destOrd="0" presId="urn:microsoft.com/office/officeart/2005/8/layout/cycle2"/>
    <dgm:cxn modelId="{653B5344-4190-4662-90B9-EA0F4B1B7D08}" type="presOf" srcId="{8DB6F7F7-E7FE-49CE-8FA3-FCFEBCD0DC17}" destId="{A5E6C75A-0604-45BD-862B-81D0A35F10EC}" srcOrd="0" destOrd="0" presId="urn:microsoft.com/office/officeart/2005/8/layout/cycle2"/>
    <dgm:cxn modelId="{10063B71-1619-42C6-824A-587C39ABB343}" type="presOf" srcId="{C7FC78AE-F25E-41B9-9560-93E847F21D8A}" destId="{11043E62-48FF-4F48-9569-8525E7AB547E}" srcOrd="1" destOrd="0" presId="urn:microsoft.com/office/officeart/2005/8/layout/cycle2"/>
    <dgm:cxn modelId="{0F6B33A5-FFB0-4107-A960-186091A9BD58}" type="presOf" srcId="{C7FC78AE-F25E-41B9-9560-93E847F21D8A}" destId="{0139BFCD-297E-4E20-A8E4-BFE94D878087}" srcOrd="0" destOrd="0" presId="urn:microsoft.com/office/officeart/2005/8/layout/cycle2"/>
    <dgm:cxn modelId="{39829A39-5F38-4AD5-B558-2B9670B34B93}" type="presOf" srcId="{E12B6047-9863-4229-80E8-60F4515E1A73}" destId="{3020C6F9-E8BC-4C2D-A9AB-ECA9AAC7AFC4}" srcOrd="1" destOrd="0" presId="urn:microsoft.com/office/officeart/2005/8/layout/cycle2"/>
    <dgm:cxn modelId="{CBEC20AB-0C7A-4A99-9605-C56F7E5E17C5}" srcId="{EA9F4964-4CC7-44F9-AF8B-0DCC5811CE87}" destId="{8DB6F7F7-E7FE-49CE-8FA3-FCFEBCD0DC17}" srcOrd="4" destOrd="0" parTransId="{C9ED8616-7E0D-4A60-AFD2-76BC51C12103}" sibTransId="{C7FC78AE-F25E-41B9-9560-93E847F21D8A}"/>
    <dgm:cxn modelId="{CB8525AA-287C-4AA0-9DEC-8668F1AA79CE}" type="presOf" srcId="{E12B6047-9863-4229-80E8-60F4515E1A73}" destId="{D3A65263-7B4F-4AB1-AE94-5B7F8BC2F12D}" srcOrd="0" destOrd="0" presId="urn:microsoft.com/office/officeart/2005/8/layout/cycle2"/>
    <dgm:cxn modelId="{579159CB-9063-44B7-AA02-CB26717453A8}" type="presOf" srcId="{CEEB7DFF-4A9B-4425-9EB7-5B1A1CF34498}" destId="{45473E24-436B-4F9B-AA75-543CAA8FC06D}" srcOrd="0" destOrd="0" presId="urn:microsoft.com/office/officeart/2005/8/layout/cycle2"/>
    <dgm:cxn modelId="{866FA508-DD25-4FCE-ADCB-A49665433EAE}" type="presOf" srcId="{4D48BF05-1BB1-43B8-9277-896961852D85}" destId="{AC0F5E51-51AD-4969-A454-E80C689477C7}" srcOrd="0" destOrd="0" presId="urn:microsoft.com/office/officeart/2005/8/layout/cycle2"/>
    <dgm:cxn modelId="{D60C0E0B-B2A7-4DDA-BDA7-C3A128B93D92}" type="presOf" srcId="{C74B1E45-2A98-4AE1-BDD4-495B26DE731B}" destId="{9C5682D3-792F-4323-BA0B-DBFC74CB8679}" srcOrd="1" destOrd="0" presId="urn:microsoft.com/office/officeart/2005/8/layout/cycle2"/>
    <dgm:cxn modelId="{7C42EDA6-A903-48C0-B3BE-A67A4FD43B82}" type="presOf" srcId="{FC8AF790-1E61-43CC-82AD-FC39546561E3}" destId="{FEACA713-20F9-42C0-8339-B40510646AC0}" srcOrd="0" destOrd="0" presId="urn:microsoft.com/office/officeart/2005/8/layout/cycle2"/>
    <dgm:cxn modelId="{697847F1-173A-4716-B9D4-43382F5039F2}" type="presOf" srcId="{8A8155D2-57BC-4FED-977F-F49DEE97C257}" destId="{A4144DDE-B916-4B40-BAF6-BBE064138179}" srcOrd="1" destOrd="0" presId="urn:microsoft.com/office/officeart/2005/8/layout/cycle2"/>
    <dgm:cxn modelId="{BF2D8495-0E01-4E4D-9AC4-18A69B8A50CE}" type="presOf" srcId="{C74B1E45-2A98-4AE1-BDD4-495B26DE731B}" destId="{86E801B5-9969-46A5-B175-A0DEF272D316}" srcOrd="0" destOrd="0" presId="urn:microsoft.com/office/officeart/2005/8/layout/cycle2"/>
    <dgm:cxn modelId="{9425BE27-4430-46D5-AB0A-E62A670EAAD9}" type="presOf" srcId="{EA9F4964-4CC7-44F9-AF8B-0DCC5811CE87}" destId="{EC85E57C-54A3-4E5B-8C26-E76A539B3A8F}" srcOrd="0" destOrd="0" presId="urn:microsoft.com/office/officeart/2005/8/layout/cycle2"/>
    <dgm:cxn modelId="{CD2D3229-65EC-4D0D-8E75-923772FA1EDC}" type="presParOf" srcId="{EC85E57C-54A3-4E5B-8C26-E76A539B3A8F}" destId="{7A4E85F1-85E2-48B7-80CC-384B0AC6D7EA}" srcOrd="0" destOrd="0" presId="urn:microsoft.com/office/officeart/2005/8/layout/cycle2"/>
    <dgm:cxn modelId="{42D48B2A-857E-46B5-8A26-E9C209DF8B87}" type="presParOf" srcId="{EC85E57C-54A3-4E5B-8C26-E76A539B3A8F}" destId="{2DCC65B5-BF6B-46FA-A9C7-81DF9D1B9C23}" srcOrd="1" destOrd="0" presId="urn:microsoft.com/office/officeart/2005/8/layout/cycle2"/>
    <dgm:cxn modelId="{5BEA0624-8582-4A70-8CA2-C34746E9B707}" type="presParOf" srcId="{2DCC65B5-BF6B-46FA-A9C7-81DF9D1B9C23}" destId="{A4144DDE-B916-4B40-BAF6-BBE064138179}" srcOrd="0" destOrd="0" presId="urn:microsoft.com/office/officeart/2005/8/layout/cycle2"/>
    <dgm:cxn modelId="{97BC3DB5-9585-414E-BB89-3702C6F4F10B}" type="presParOf" srcId="{EC85E57C-54A3-4E5B-8C26-E76A539B3A8F}" destId="{01FA4F19-01CC-40C8-B7A0-0609E3E6714A}" srcOrd="2" destOrd="0" presId="urn:microsoft.com/office/officeart/2005/8/layout/cycle2"/>
    <dgm:cxn modelId="{8A05AA25-1CD1-443D-AE40-9BE9F3FE3DB9}" type="presParOf" srcId="{EC85E57C-54A3-4E5B-8C26-E76A539B3A8F}" destId="{D3A65263-7B4F-4AB1-AE94-5B7F8BC2F12D}" srcOrd="3" destOrd="0" presId="urn:microsoft.com/office/officeart/2005/8/layout/cycle2"/>
    <dgm:cxn modelId="{B3E73C49-D252-4DAD-91EF-5FB69F823ECA}" type="presParOf" srcId="{D3A65263-7B4F-4AB1-AE94-5B7F8BC2F12D}" destId="{3020C6F9-E8BC-4C2D-A9AB-ECA9AAC7AFC4}" srcOrd="0" destOrd="0" presId="urn:microsoft.com/office/officeart/2005/8/layout/cycle2"/>
    <dgm:cxn modelId="{D2CC40AA-5C61-45F6-983E-078C070E42B6}" type="presParOf" srcId="{EC85E57C-54A3-4E5B-8C26-E76A539B3A8F}" destId="{AC0F5E51-51AD-4969-A454-E80C689477C7}" srcOrd="4" destOrd="0" presId="urn:microsoft.com/office/officeart/2005/8/layout/cycle2"/>
    <dgm:cxn modelId="{85D895DE-E510-4F18-A9B1-CEA0E6CFA280}" type="presParOf" srcId="{EC85E57C-54A3-4E5B-8C26-E76A539B3A8F}" destId="{45473E24-436B-4F9B-AA75-543CAA8FC06D}" srcOrd="5" destOrd="0" presId="urn:microsoft.com/office/officeart/2005/8/layout/cycle2"/>
    <dgm:cxn modelId="{24E77BEA-E6C5-445C-AEBA-EE6E3A35F831}" type="presParOf" srcId="{45473E24-436B-4F9B-AA75-543CAA8FC06D}" destId="{0D831BE9-D7A3-4E62-8D28-31DD0BA3DFCA}" srcOrd="0" destOrd="0" presId="urn:microsoft.com/office/officeart/2005/8/layout/cycle2"/>
    <dgm:cxn modelId="{562136C3-9D33-407A-92D7-54C17E98B40B}" type="presParOf" srcId="{EC85E57C-54A3-4E5B-8C26-E76A539B3A8F}" destId="{FEACA713-20F9-42C0-8339-B40510646AC0}" srcOrd="6" destOrd="0" presId="urn:microsoft.com/office/officeart/2005/8/layout/cycle2"/>
    <dgm:cxn modelId="{BD623C3D-5812-45FB-BE74-212CEC9ABA8F}" type="presParOf" srcId="{EC85E57C-54A3-4E5B-8C26-E76A539B3A8F}" destId="{86E801B5-9969-46A5-B175-A0DEF272D316}" srcOrd="7" destOrd="0" presId="urn:microsoft.com/office/officeart/2005/8/layout/cycle2"/>
    <dgm:cxn modelId="{36AFD137-8C56-4A96-97DC-8A3878B24BFD}" type="presParOf" srcId="{86E801B5-9969-46A5-B175-A0DEF272D316}" destId="{9C5682D3-792F-4323-BA0B-DBFC74CB8679}" srcOrd="0" destOrd="0" presId="urn:microsoft.com/office/officeart/2005/8/layout/cycle2"/>
    <dgm:cxn modelId="{72CED9E2-AB54-4F91-8C19-C539C7A445A5}" type="presParOf" srcId="{EC85E57C-54A3-4E5B-8C26-E76A539B3A8F}" destId="{A5E6C75A-0604-45BD-862B-81D0A35F10EC}" srcOrd="8" destOrd="0" presId="urn:microsoft.com/office/officeart/2005/8/layout/cycle2"/>
    <dgm:cxn modelId="{2FCC8B64-F89C-46C5-8AC9-DF7447857DE1}" type="presParOf" srcId="{EC85E57C-54A3-4E5B-8C26-E76A539B3A8F}" destId="{0139BFCD-297E-4E20-A8E4-BFE94D878087}" srcOrd="9" destOrd="0" presId="urn:microsoft.com/office/officeart/2005/8/layout/cycle2"/>
    <dgm:cxn modelId="{5F4E7F74-1E1C-42CA-887D-1A91AFE8858D}" type="presParOf" srcId="{0139BFCD-297E-4E20-A8E4-BFE94D878087}" destId="{11043E62-48FF-4F48-9569-8525E7AB54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E85F1-85E2-48B7-80CC-384B0AC6D7EA}">
      <dsp:nvSpPr>
        <dsp:cNvPr id="0" name=""/>
        <dsp:cNvSpPr/>
      </dsp:nvSpPr>
      <dsp:spPr>
        <a:xfrm>
          <a:off x="3431648" y="322"/>
          <a:ext cx="1993686" cy="1993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ОСОБИСТІ</a:t>
          </a:r>
          <a:endParaRPr lang="ru-RU" sz="1900" b="1" kern="1200" dirty="0"/>
        </a:p>
      </dsp:txBody>
      <dsp:txXfrm>
        <a:off x="3723617" y="292291"/>
        <a:ext cx="1409748" cy="1409748"/>
      </dsp:txXfrm>
    </dsp:sp>
    <dsp:sp modelId="{2DCC65B5-BF6B-46FA-A9C7-81DF9D1B9C23}">
      <dsp:nvSpPr>
        <dsp:cNvPr id="0" name=""/>
        <dsp:cNvSpPr/>
      </dsp:nvSpPr>
      <dsp:spPr>
        <a:xfrm rot="1544086">
          <a:off x="5551847" y="1369688"/>
          <a:ext cx="694928" cy="6728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561858" y="1460437"/>
        <a:ext cx="493067" cy="403721"/>
      </dsp:txXfrm>
    </dsp:sp>
    <dsp:sp modelId="{01FA4F19-01CC-40C8-B7A0-0609E3E6714A}">
      <dsp:nvSpPr>
        <dsp:cNvPr id="0" name=""/>
        <dsp:cNvSpPr/>
      </dsp:nvSpPr>
      <dsp:spPr>
        <a:xfrm>
          <a:off x="6408723" y="1435317"/>
          <a:ext cx="1993686" cy="1993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ПОЛІТИЧНІ</a:t>
          </a:r>
          <a:endParaRPr lang="ru-RU" sz="1900" b="1" kern="1200" dirty="0"/>
        </a:p>
      </dsp:txBody>
      <dsp:txXfrm>
        <a:off x="6700692" y="1727286"/>
        <a:ext cx="1409748" cy="1409748"/>
      </dsp:txXfrm>
    </dsp:sp>
    <dsp:sp modelId="{D3A65263-7B4F-4AB1-AE94-5B7F8BC2F12D}">
      <dsp:nvSpPr>
        <dsp:cNvPr id="0" name=""/>
        <dsp:cNvSpPr/>
      </dsp:nvSpPr>
      <dsp:spPr>
        <a:xfrm rot="6903731">
          <a:off x="6843837" y="3740038"/>
          <a:ext cx="796916" cy="6728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6987522" y="3783184"/>
        <a:ext cx="595055" cy="403721"/>
      </dsp:txXfrm>
    </dsp:sp>
    <dsp:sp modelId="{AC0F5E51-51AD-4969-A454-E80C689477C7}">
      <dsp:nvSpPr>
        <dsp:cNvPr id="0" name=""/>
        <dsp:cNvSpPr/>
      </dsp:nvSpPr>
      <dsp:spPr>
        <a:xfrm>
          <a:off x="4927260" y="4603342"/>
          <a:ext cx="1993686" cy="1993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ЕКОНОМІЧНІ</a:t>
          </a:r>
          <a:endParaRPr lang="ru-RU" sz="1900" b="1" kern="1200" dirty="0"/>
        </a:p>
      </dsp:txBody>
      <dsp:txXfrm>
        <a:off x="5219229" y="4895311"/>
        <a:ext cx="1409748" cy="1409748"/>
      </dsp:txXfrm>
    </dsp:sp>
    <dsp:sp modelId="{45473E24-436B-4F9B-AA75-543CAA8FC06D}">
      <dsp:nvSpPr>
        <dsp:cNvPr id="0" name=""/>
        <dsp:cNvSpPr/>
      </dsp:nvSpPr>
      <dsp:spPr>
        <a:xfrm rot="10800000">
          <a:off x="4179107" y="5263751"/>
          <a:ext cx="528694" cy="6728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337715" y="5398325"/>
        <a:ext cx="370086" cy="403721"/>
      </dsp:txXfrm>
    </dsp:sp>
    <dsp:sp modelId="{FEACA713-20F9-42C0-8339-B40510646AC0}">
      <dsp:nvSpPr>
        <dsp:cNvPr id="0" name=""/>
        <dsp:cNvSpPr/>
      </dsp:nvSpPr>
      <dsp:spPr>
        <a:xfrm>
          <a:off x="1936036" y="4603342"/>
          <a:ext cx="1993686" cy="1993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СОЦІАЛЬНІ </a:t>
          </a:r>
          <a:endParaRPr lang="ru-RU" sz="1900" b="1" kern="1200" dirty="0"/>
        </a:p>
      </dsp:txBody>
      <dsp:txXfrm>
        <a:off x="2228005" y="4895311"/>
        <a:ext cx="1409748" cy="1409748"/>
      </dsp:txXfrm>
    </dsp:sp>
    <dsp:sp modelId="{86E801B5-9969-46A5-B175-A0DEF272D316}">
      <dsp:nvSpPr>
        <dsp:cNvPr id="0" name=""/>
        <dsp:cNvSpPr/>
      </dsp:nvSpPr>
      <dsp:spPr>
        <a:xfrm rot="15031909">
          <a:off x="1919756" y="3786195"/>
          <a:ext cx="592881" cy="6728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038328" y="4004616"/>
        <a:ext cx="415017" cy="403721"/>
      </dsp:txXfrm>
    </dsp:sp>
    <dsp:sp modelId="{A5E6C75A-0604-45BD-862B-81D0A35F10EC}">
      <dsp:nvSpPr>
        <dsp:cNvPr id="0" name=""/>
        <dsp:cNvSpPr/>
      </dsp:nvSpPr>
      <dsp:spPr>
        <a:xfrm>
          <a:off x="898748" y="1668953"/>
          <a:ext cx="1993686" cy="1993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КУЛЬТУРНІ</a:t>
          </a:r>
          <a:endParaRPr lang="ru-RU" sz="1900" b="1" kern="1200" dirty="0"/>
        </a:p>
      </dsp:txBody>
      <dsp:txXfrm>
        <a:off x="1190717" y="1960922"/>
        <a:ext cx="1409748" cy="1409748"/>
      </dsp:txXfrm>
    </dsp:sp>
    <dsp:sp modelId="{0139BFCD-297E-4E20-A8E4-BFE94D878087}">
      <dsp:nvSpPr>
        <dsp:cNvPr id="0" name=""/>
        <dsp:cNvSpPr/>
      </dsp:nvSpPr>
      <dsp:spPr>
        <a:xfrm rot="19597428">
          <a:off x="2995863" y="1543518"/>
          <a:ext cx="550908" cy="6728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009492" y="1723553"/>
        <a:ext cx="385636" cy="40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7CBE5F-DEDD-4AA2-8B67-418E50EF94C2}" type="datetimeFigureOut">
              <a:rPr lang="uk-UA" smtClean="0"/>
              <a:pPr/>
              <a:t>09.12.2021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83135E-74D5-4F96-858C-BC17B14C1E3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Documents and Settings\Admin\Рабочий стол\право\урок 10\картинки\Конститу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8"/>
          <p:cNvSpPr>
            <a:spLocks noChangeArrowheads="1"/>
          </p:cNvSpPr>
          <p:nvPr/>
        </p:nvSpPr>
        <p:spPr bwMode="auto">
          <a:xfrm>
            <a:off x="-82550" y="9525"/>
            <a:ext cx="9309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4000" dirty="0">
                <a:solidFill>
                  <a:schemeClr val="bg2"/>
                </a:solidFill>
                <a:latin typeface="Arial Black" panose="020B0A04020102020204" pitchFamily="34" charset="0"/>
              </a:rPr>
              <a:t>Конституційні права,  свободи та обов’язки  людини і громадянина</a:t>
            </a:r>
            <a:endParaRPr lang="ru-RU" altLang="uk-UA" sz="4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35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57677-2C3D-455A-96BE-326EE056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Словникова робота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 </a:t>
            </a: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 лат. "проголошення “) – офіційний документ, у якому  проголошено певні принципи та положення.</a:t>
            </a:r>
          </a:p>
          <a:p>
            <a:pPr>
              <a:buFont typeface="Arial" panose="020B0604020202020204" pitchFamily="34" charset="0"/>
              <a:buNone/>
            </a:pPr>
            <a:endParaRPr lang="ru-RU" altLang="uk-UA" smtClean="0"/>
          </a:p>
          <a:p>
            <a:r>
              <a:rPr lang="ru-RU" alt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</a:t>
            </a: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 лат. "угода ") – договір між державами з якогось спеціального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питання</a:t>
            </a:r>
            <a:r>
              <a:rPr lang="uk-UA" altLang="uk-UA" smtClean="0"/>
              <a:t>.</a:t>
            </a:r>
            <a:r>
              <a:rPr lang="uk-UA" altLang="uk-UA" b="1" i="1" smtClean="0"/>
              <a:t>  </a:t>
            </a:r>
            <a:endParaRPr lang="ru-RU" altLang="uk-UA" smtClean="0"/>
          </a:p>
          <a:p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71575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ᐈ Украины фон, векторные картинки фон украина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195513" y="3217863"/>
            <a:ext cx="4824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altLang="uk-UA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: стрелка вниз 2">
            <a:extLst>
              <a:ext uri="{FF2B5EF4-FFF2-40B4-BE49-F238E27FC236}">
                <a16:creationId xmlns:a16="http://schemas.microsoft.com/office/drawing/2014/main" xmlns="" id="{365EA948-4F48-4B34-9F7D-8FC53BDFC241}"/>
              </a:ext>
            </a:extLst>
          </p:cNvPr>
          <p:cNvSpPr/>
          <p:nvPr/>
        </p:nvSpPr>
        <p:spPr>
          <a:xfrm>
            <a:off x="2339975" y="214313"/>
            <a:ext cx="4895850" cy="1630362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79625" y="290513"/>
            <a:ext cx="5445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КЛАСИФІКАЦІЯ ПРАВ ЛЮДИНИ</a:t>
            </a:r>
            <a:endParaRPr lang="uk-UA" altLang="uk-UA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КОЛОМ ОСІБ:</a:t>
            </a:r>
            <a:endParaRPr lang="uk-UA" altLang="uk-UA" sz="2400" b="1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xmlns="" id="{13C3B4EB-5AC4-4E2F-B6A3-B226ECC0EF55}"/>
              </a:ext>
            </a:extLst>
          </p:cNvPr>
          <p:cNvSpPr/>
          <p:nvPr/>
        </p:nvSpPr>
        <p:spPr>
          <a:xfrm>
            <a:off x="93663" y="1627188"/>
            <a:ext cx="3298825" cy="2738437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8313" y="1997075"/>
            <a:ext cx="25908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600" b="1" i="1">
                <a:latin typeface="Arial" panose="020B0604020202020204" pitchFamily="34" charset="0"/>
              </a:rPr>
              <a:t>загальні</a:t>
            </a:r>
            <a:r>
              <a:rPr lang="uk-UA" altLang="uk-UA" sz="1600">
                <a:latin typeface="Arial" panose="020B0604020202020204" pitchFamily="34" charset="0"/>
              </a:rPr>
              <a:t> – це права і свободи, що поширюються на все населення. Наприклад: право на життя, на житло, на відпочинок тощо;</a:t>
            </a:r>
            <a:endParaRPr lang="uk-UA" altLang="uk-UA" sz="2000" b="1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багетная рамка 11">
            <a:extLst>
              <a:ext uri="{FF2B5EF4-FFF2-40B4-BE49-F238E27FC236}">
                <a16:creationId xmlns:a16="http://schemas.microsoft.com/office/drawing/2014/main" xmlns="" id="{09C2539E-84E2-4DCB-8D37-E2BA74848F09}"/>
              </a:ext>
            </a:extLst>
          </p:cNvPr>
          <p:cNvSpPr/>
          <p:nvPr/>
        </p:nvSpPr>
        <p:spPr>
          <a:xfrm>
            <a:off x="2819400" y="2667000"/>
            <a:ext cx="3298825" cy="3819525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133725" y="3127375"/>
            <a:ext cx="259238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600" b="1" i="1">
                <a:latin typeface="Arial" panose="020B0604020202020204" pitchFamily="34" charset="0"/>
              </a:rPr>
              <a:t>спеціальні – </a:t>
            </a:r>
            <a:r>
              <a:rPr lang="uk-UA" altLang="uk-UA" sz="1600" i="1">
                <a:latin typeface="Arial" panose="020B0604020202020204" pitchFamily="34" charset="0"/>
              </a:rPr>
              <a:t>це права і свободи, що поширюються на певне коло осіб. Наприклад: права і свободи, що поширюються тільки на народних депутатів України, органи Кабінету Міністрів України та ін.</a:t>
            </a:r>
            <a:endParaRPr lang="uk-UA" altLang="uk-UA" sz="20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багетная рамка 13">
            <a:extLst>
              <a:ext uri="{FF2B5EF4-FFF2-40B4-BE49-F238E27FC236}">
                <a16:creationId xmlns:a16="http://schemas.microsoft.com/office/drawing/2014/main" xmlns="" id="{192107EB-9458-45F8-8E57-25B222054162}"/>
              </a:ext>
            </a:extLst>
          </p:cNvPr>
          <p:cNvSpPr/>
          <p:nvPr/>
        </p:nvSpPr>
        <p:spPr>
          <a:xfrm>
            <a:off x="5764213" y="1627188"/>
            <a:ext cx="3298825" cy="2738437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137275" y="1997075"/>
            <a:ext cx="25923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uk-UA" sz="1600" b="1" i="1">
                <a:latin typeface="Arial" panose="020B0604020202020204" pitchFamily="34" charset="0"/>
              </a:rPr>
              <a:t>виняткові – </a:t>
            </a:r>
            <a:r>
              <a:rPr lang="ru-RU" altLang="uk-UA" sz="1600" i="1">
                <a:latin typeface="Arial" panose="020B0604020202020204" pitchFamily="34" charset="0"/>
              </a:rPr>
              <a:t>роблять винятки із загальних і спеціальних прав і свобод та поширюються на одну особу. Наприклад, права Президента України.</a:t>
            </a:r>
            <a:endParaRPr lang="uk-UA" altLang="uk-UA" sz="20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04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ᐈ Украины фон, векторные картинки фон украина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95513" y="3217863"/>
            <a:ext cx="4824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altLang="uk-UA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: стрелка вниз 2">
            <a:extLst>
              <a:ext uri="{FF2B5EF4-FFF2-40B4-BE49-F238E27FC236}">
                <a16:creationId xmlns:a16="http://schemas.microsoft.com/office/drawing/2014/main" xmlns="" id="{365EA948-4F48-4B34-9F7D-8FC53BDFC241}"/>
              </a:ext>
            </a:extLst>
          </p:cNvPr>
          <p:cNvSpPr/>
          <p:nvPr/>
        </p:nvSpPr>
        <p:spPr>
          <a:xfrm>
            <a:off x="2339975" y="214313"/>
            <a:ext cx="4895850" cy="1630362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79625" y="290513"/>
            <a:ext cx="5445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КЛАСИФІКАЦІЯ ПРАВ ЛЮДИНИ</a:t>
            </a:r>
            <a:endParaRPr lang="uk-UA" altLang="uk-UA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ВИДОМ СУБ’ЄКТА:</a:t>
            </a:r>
            <a:endParaRPr lang="uk-UA" altLang="uk-UA" sz="2400" b="1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xmlns="" id="{13C3B4EB-5AC4-4E2F-B6A3-B226ECC0EF55}"/>
              </a:ext>
            </a:extLst>
          </p:cNvPr>
          <p:cNvSpPr/>
          <p:nvPr/>
        </p:nvSpPr>
        <p:spPr>
          <a:xfrm>
            <a:off x="544513" y="1308100"/>
            <a:ext cx="3298825" cy="273685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17575" y="1676400"/>
            <a:ext cx="259238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uk-UA" sz="1600" b="1" i="1">
                <a:latin typeface="Arial" panose="020B0604020202020204" pitchFamily="34" charset="0"/>
              </a:rPr>
              <a:t>індивідуальні – </a:t>
            </a:r>
            <a:r>
              <a:rPr lang="ru-RU" altLang="uk-UA" sz="1600" i="1">
                <a:latin typeface="Arial" panose="020B0604020202020204" pitchFamily="34" charset="0"/>
              </a:rPr>
              <a:t>здійснюються одноосібно. Наприклад: право на свободу віросповідання, право на одержання вищої освіти тощо;</a:t>
            </a:r>
            <a:endParaRPr lang="uk-UA" altLang="uk-UA" sz="20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багетная рамка 13">
            <a:extLst>
              <a:ext uri="{FF2B5EF4-FFF2-40B4-BE49-F238E27FC236}">
                <a16:creationId xmlns:a16="http://schemas.microsoft.com/office/drawing/2014/main" xmlns="" id="{192107EB-9458-45F8-8E57-25B222054162}"/>
              </a:ext>
            </a:extLst>
          </p:cNvPr>
          <p:cNvSpPr/>
          <p:nvPr/>
        </p:nvSpPr>
        <p:spPr>
          <a:xfrm>
            <a:off x="5586413" y="1308100"/>
            <a:ext cx="3298825" cy="273685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978525" y="1743075"/>
            <a:ext cx="25923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uk-UA" sz="1600" b="1" i="1">
                <a:latin typeface="Arial" panose="020B0604020202020204" pitchFamily="34" charset="0"/>
              </a:rPr>
              <a:t>колективні – </a:t>
            </a:r>
            <a:r>
              <a:rPr lang="ru-RU" altLang="uk-UA" sz="1600" i="1">
                <a:latin typeface="Arial" panose="020B0604020202020204" pitchFamily="34" charset="0"/>
              </a:rPr>
              <a:t>можуть реалізуватися тільки колективними діями суб'єктів права. Наприклад: право на страйк, на шлюб тощо..</a:t>
            </a:r>
            <a:endParaRPr lang="uk-UA" altLang="uk-UA" sz="20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2195513" y="7480300"/>
            <a:ext cx="4824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altLang="uk-UA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: стрелка вниз 16">
            <a:extLst>
              <a:ext uri="{FF2B5EF4-FFF2-40B4-BE49-F238E27FC236}">
                <a16:creationId xmlns:a16="http://schemas.microsoft.com/office/drawing/2014/main" xmlns="" id="{A8CCC6EB-BDD2-4D0F-8C00-29C96F05D8DB}"/>
              </a:ext>
            </a:extLst>
          </p:cNvPr>
          <p:cNvSpPr/>
          <p:nvPr/>
        </p:nvSpPr>
        <p:spPr>
          <a:xfrm>
            <a:off x="2338388" y="4111625"/>
            <a:ext cx="4895850" cy="1630363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78038" y="4187825"/>
            <a:ext cx="54451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КЛАСИФІКАЦІЯ ПРАВ ЛЮДИНИ</a:t>
            </a:r>
            <a:endParaRPr lang="uk-UA" altLang="uk-UA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ЧАСОМ ЗДІЙСНЕННЯ:</a:t>
            </a:r>
            <a:endParaRPr lang="uk-UA" altLang="uk-UA" sz="2400" b="1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багетная рамка 18">
            <a:extLst>
              <a:ext uri="{FF2B5EF4-FFF2-40B4-BE49-F238E27FC236}">
                <a16:creationId xmlns:a16="http://schemas.microsoft.com/office/drawing/2014/main" xmlns="" id="{48EDC370-1187-4A8F-9BCD-C00B7B6F104A}"/>
              </a:ext>
            </a:extLst>
          </p:cNvPr>
          <p:cNvSpPr/>
          <p:nvPr/>
        </p:nvSpPr>
        <p:spPr>
          <a:xfrm>
            <a:off x="512763" y="5241925"/>
            <a:ext cx="3298825" cy="1325563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95350" y="5434013"/>
            <a:ext cx="25923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uk-UA" sz="1600" b="1" i="1">
                <a:latin typeface="Arial" panose="020B0604020202020204" pitchFamily="34" charset="0"/>
              </a:rPr>
              <a:t>постійні – </a:t>
            </a:r>
            <a:r>
              <a:rPr lang="ru-RU" altLang="uk-UA" sz="1600" i="1">
                <a:latin typeface="Arial" panose="020B0604020202020204" pitchFamily="34" charset="0"/>
              </a:rPr>
              <a:t>право на життя, честь і гідність тощо;</a:t>
            </a:r>
            <a:endParaRPr lang="uk-UA" altLang="uk-UA" sz="20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багетная рамка 22">
            <a:extLst>
              <a:ext uri="{FF2B5EF4-FFF2-40B4-BE49-F238E27FC236}">
                <a16:creationId xmlns:a16="http://schemas.microsoft.com/office/drawing/2014/main" xmlns="" id="{96DACB54-981E-4D66-88D2-5F1F3C9130A7}"/>
              </a:ext>
            </a:extLst>
          </p:cNvPr>
          <p:cNvSpPr/>
          <p:nvPr/>
        </p:nvSpPr>
        <p:spPr>
          <a:xfrm>
            <a:off x="5380038" y="5299075"/>
            <a:ext cx="3298825" cy="1325563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724525" y="5567363"/>
            <a:ext cx="2590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uk-UA" sz="1600" b="1" i="1">
                <a:latin typeface="Arial" panose="020B0604020202020204" pitchFamily="34" charset="0"/>
              </a:rPr>
              <a:t>тимчасові – </a:t>
            </a:r>
            <a:r>
              <a:rPr lang="ru-RU" altLang="uk-UA" sz="1600" i="1">
                <a:latin typeface="Arial" panose="020B0604020202020204" pitchFamily="34" charset="0"/>
              </a:rPr>
              <a:t>право на військову службу тощо;</a:t>
            </a:r>
            <a:endParaRPr lang="uk-UA" altLang="uk-UA" sz="20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07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11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ᐈ Украины фон, векторные картинки фон украина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195513" y="3217863"/>
            <a:ext cx="4824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altLang="uk-UA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: стрелка вниз 2">
            <a:extLst>
              <a:ext uri="{FF2B5EF4-FFF2-40B4-BE49-F238E27FC236}">
                <a16:creationId xmlns:a16="http://schemas.microsoft.com/office/drawing/2014/main" xmlns="" id="{365EA948-4F48-4B34-9F7D-8FC53BDFC241}"/>
              </a:ext>
            </a:extLst>
          </p:cNvPr>
          <p:cNvSpPr/>
          <p:nvPr/>
        </p:nvSpPr>
        <p:spPr>
          <a:xfrm>
            <a:off x="2339975" y="214313"/>
            <a:ext cx="4895850" cy="1630362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79625" y="290513"/>
            <a:ext cx="5445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КЛАСИФІКАЦІЯ ПРАВ ЛЮДИНИ</a:t>
            </a:r>
            <a:endParaRPr lang="uk-UA" altLang="uk-UA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СТУПЕНЕМ ВАЖЛИВОСТІ:</a:t>
            </a:r>
            <a:endParaRPr lang="uk-UA" altLang="uk-UA" sz="2400" b="1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xmlns="" id="{13C3B4EB-5AC4-4E2F-B6A3-B226ECC0EF55}"/>
              </a:ext>
            </a:extLst>
          </p:cNvPr>
          <p:cNvSpPr/>
          <p:nvPr/>
        </p:nvSpPr>
        <p:spPr>
          <a:xfrm>
            <a:off x="544513" y="1308100"/>
            <a:ext cx="3298825" cy="249555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17575" y="1676400"/>
            <a:ext cx="25923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600" b="1" i="1">
                <a:latin typeface="Arial" panose="020B0604020202020204" pitchFamily="34" charset="0"/>
              </a:rPr>
              <a:t>основні</a:t>
            </a:r>
            <a:r>
              <a:rPr lang="uk-UA" altLang="uk-UA" sz="1600">
                <a:latin typeface="Arial" panose="020B0604020202020204" pitchFamily="34" charset="0"/>
              </a:rPr>
              <a:t> (життєво необхідні) – необхідні для нормального існування та розвитку. Наприклад: право на життя, здоров'я тощо</a:t>
            </a:r>
            <a:endParaRPr lang="uk-UA" altLang="uk-UA" sz="18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багетная рамка 13">
            <a:extLst>
              <a:ext uri="{FF2B5EF4-FFF2-40B4-BE49-F238E27FC236}">
                <a16:creationId xmlns:a16="http://schemas.microsoft.com/office/drawing/2014/main" xmlns="" id="{192107EB-9458-45F8-8E57-25B222054162}"/>
              </a:ext>
            </a:extLst>
          </p:cNvPr>
          <p:cNvSpPr/>
          <p:nvPr/>
        </p:nvSpPr>
        <p:spPr>
          <a:xfrm>
            <a:off x="5586413" y="1308100"/>
            <a:ext cx="3298825" cy="249555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938838" y="1651000"/>
            <a:ext cx="259238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600" b="1" i="1">
                <a:latin typeface="Arial" panose="020B0604020202020204" pitchFamily="34" charset="0"/>
              </a:rPr>
              <a:t>допоміжні</a:t>
            </a:r>
            <a:r>
              <a:rPr lang="uk-UA" altLang="uk-UA" sz="1600">
                <a:latin typeface="Arial" panose="020B0604020202020204" pitchFamily="34" charset="0"/>
              </a:rPr>
              <a:t> – не є життєво необхідними, але надають додаткові можливості. Наприклад: право на освіту, свобода вибору професії тощо.</a:t>
            </a:r>
            <a:endParaRPr lang="uk-UA" altLang="uk-UA" sz="16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2195513" y="7480300"/>
            <a:ext cx="4824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altLang="uk-UA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: стрелка вниз 16">
            <a:extLst>
              <a:ext uri="{FF2B5EF4-FFF2-40B4-BE49-F238E27FC236}">
                <a16:creationId xmlns:a16="http://schemas.microsoft.com/office/drawing/2014/main" xmlns="" id="{A8CCC6EB-BDD2-4D0F-8C00-29C96F05D8DB}"/>
              </a:ext>
            </a:extLst>
          </p:cNvPr>
          <p:cNvSpPr/>
          <p:nvPr/>
        </p:nvSpPr>
        <p:spPr>
          <a:xfrm>
            <a:off x="2247900" y="3873500"/>
            <a:ext cx="4897438" cy="1630363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987550" y="3948113"/>
            <a:ext cx="54451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КЛАСИФІКАЦІЯ ПРАВ ЛЮДИНИ</a:t>
            </a:r>
            <a:endParaRPr lang="uk-UA" altLang="uk-UA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СПОСОБОМ ЗДІЙСНЕННЯ:</a:t>
            </a:r>
            <a:endParaRPr lang="uk-UA" altLang="uk-UA" sz="2400" b="1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багетная рамка 18">
            <a:extLst>
              <a:ext uri="{FF2B5EF4-FFF2-40B4-BE49-F238E27FC236}">
                <a16:creationId xmlns:a16="http://schemas.microsoft.com/office/drawing/2014/main" xmlns="" id="{48EDC370-1187-4A8F-9BCD-C00B7B6F104A}"/>
              </a:ext>
            </a:extLst>
          </p:cNvPr>
          <p:cNvSpPr/>
          <p:nvPr/>
        </p:nvSpPr>
        <p:spPr>
          <a:xfrm>
            <a:off x="212725" y="4999038"/>
            <a:ext cx="4071938" cy="18415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20688" y="5233988"/>
            <a:ext cx="3616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500" b="1" i="1">
                <a:latin typeface="Arial" panose="020B0604020202020204" pitchFamily="34" charset="0"/>
              </a:rPr>
              <a:t>активні</a:t>
            </a:r>
            <a:r>
              <a:rPr lang="uk-UA" altLang="uk-UA" sz="1500">
                <a:latin typeface="Arial" panose="020B0604020202020204" pitchFamily="34" charset="0"/>
              </a:rPr>
              <a:t> – наприклад, це можливість людини обирати. Це право на свободу пересування, вільний вибір місця проживання, право вільно залишати територію України;</a:t>
            </a:r>
            <a:endParaRPr lang="uk-UA" altLang="uk-UA" sz="15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багетная рамка 20">
            <a:extLst>
              <a:ext uri="{FF2B5EF4-FFF2-40B4-BE49-F238E27FC236}">
                <a16:creationId xmlns:a16="http://schemas.microsoft.com/office/drawing/2014/main" xmlns="" id="{3FF71092-27C8-43EB-A266-7FC87071DC1A}"/>
              </a:ext>
            </a:extLst>
          </p:cNvPr>
          <p:cNvSpPr/>
          <p:nvPr/>
        </p:nvSpPr>
        <p:spPr>
          <a:xfrm>
            <a:off x="5059363" y="4959350"/>
            <a:ext cx="4070350" cy="18415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‘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265738" y="5194300"/>
            <a:ext cx="3616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600" b="1" i="1">
                <a:latin typeface="Arial" panose="020B0604020202020204" pitchFamily="34" charset="0"/>
              </a:rPr>
              <a:t>пасивні</a:t>
            </a:r>
            <a:r>
              <a:rPr lang="uk-UA" altLang="uk-UA" sz="1600">
                <a:latin typeface="Arial" panose="020B0604020202020204" pitchFamily="34" charset="0"/>
              </a:rPr>
              <a:t> – наприклад, це можливість бути обраним. Це право бути Президентом України, народним депутатом України тощо.</a:t>
            </a:r>
            <a:endParaRPr lang="uk-UA" altLang="uk-UA" sz="14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4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11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ᐈ Украины фон, векторные картинки фон украина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5858A-CEA9-4ABA-8213-8B2C921A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     Групи  прав людини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C1FB7693-3BD6-4192-B2FE-FE4BB29E49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0"/>
          <a:ext cx="885698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1" name="Picture 5" descr="ГО &quot;Правозахисна організація &quot;Права людини&quot;">
            <a:extLst>
              <a:ext uri="{FF2B5EF4-FFF2-40B4-BE49-F238E27FC236}">
                <a16:creationId xmlns:a16="http://schemas.microsoft.com/office/drawing/2014/main" xmlns="" id="{FDADFA7F-3ED2-42FF-9F30-0BE1B05E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99962"/>
            <a:ext cx="3456384" cy="1194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861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7376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Конституція України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-   основний закон, що визначає</a:t>
            </a:r>
          </a:p>
          <a:p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права та </a:t>
            </a:r>
            <a:r>
              <a:rPr lang="uk-UA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обов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язки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 громадян нашої держави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00096779_n1 конституці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3511524" cy="422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k 4 читає зако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643182"/>
            <a:ext cx="4536522" cy="3305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derjava терез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86190"/>
            <a:ext cx="4154258" cy="276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000108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Конституція України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-   основоположні принципи: 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714488"/>
            <a:ext cx="7851508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i="1" dirty="0" smtClean="0">
                <a:solidFill>
                  <a:srgbClr val="0033CC"/>
                </a:solidFill>
              </a:rPr>
              <a:t>  Рівноправність громадян – ст. 24</a:t>
            </a:r>
          </a:p>
          <a:p>
            <a:pPr>
              <a:buFont typeface="Wingdings" pitchFamily="2" charset="2"/>
              <a:buChar char="q"/>
            </a:pPr>
            <a:r>
              <a:rPr lang="uk-UA" sz="2400" i="1" dirty="0" smtClean="0">
                <a:solidFill>
                  <a:srgbClr val="0033CC"/>
                </a:solidFill>
              </a:rPr>
              <a:t>  Єдність прав і </a:t>
            </a:r>
            <a:r>
              <a:rPr lang="uk-UA" sz="2400" i="1" dirty="0" err="1" smtClean="0">
                <a:solidFill>
                  <a:srgbClr val="0033CC"/>
                </a:solidFill>
              </a:rPr>
              <a:t>обов</a:t>
            </a:r>
            <a:r>
              <a:rPr lang="en-US" sz="2400" i="1" dirty="0" smtClean="0">
                <a:solidFill>
                  <a:srgbClr val="0033CC"/>
                </a:solidFill>
              </a:rPr>
              <a:t>’</a:t>
            </a:r>
            <a:r>
              <a:rPr lang="uk-UA" sz="2400" i="1" dirty="0" err="1" smtClean="0">
                <a:solidFill>
                  <a:srgbClr val="0033CC"/>
                </a:solidFill>
              </a:rPr>
              <a:t>язків</a:t>
            </a:r>
            <a:r>
              <a:rPr lang="uk-UA" sz="2400" i="1" dirty="0" smtClean="0">
                <a:solidFill>
                  <a:srgbClr val="0033CC"/>
                </a:solidFill>
              </a:rPr>
              <a:t> громадян </a:t>
            </a:r>
          </a:p>
          <a:p>
            <a:pPr>
              <a:buFont typeface="Wingdings" pitchFamily="2" charset="2"/>
              <a:buChar char="q"/>
            </a:pPr>
            <a:r>
              <a:rPr lang="uk-UA" sz="2400" i="1" dirty="0" smtClean="0">
                <a:solidFill>
                  <a:srgbClr val="0033CC"/>
                </a:solidFill>
              </a:rPr>
              <a:t>  Неприпустимість зловживання правами</a:t>
            </a:r>
          </a:p>
          <a:p>
            <a:pPr>
              <a:buFont typeface="Wingdings" pitchFamily="2" charset="2"/>
              <a:buChar char="q"/>
            </a:pPr>
            <a:r>
              <a:rPr lang="uk-UA" sz="2400" i="1" dirty="0" smtClean="0">
                <a:solidFill>
                  <a:srgbClr val="0033CC"/>
                </a:solidFill>
              </a:rPr>
              <a:t>  Гарантованість конституційних прав і свобод – ст. 22  </a:t>
            </a:r>
          </a:p>
          <a:p>
            <a:pPr>
              <a:buFont typeface="Wingdings" pitchFamily="2" charset="2"/>
              <a:buChar char="q"/>
            </a:pPr>
            <a:r>
              <a:rPr lang="uk-UA" sz="2400" i="1" dirty="0" smtClean="0">
                <a:solidFill>
                  <a:srgbClr val="0033CC"/>
                </a:solidFill>
              </a:rPr>
              <a:t>  Взаємна відповідальність людини і держави </a:t>
            </a:r>
          </a:p>
        </p:txBody>
      </p:sp>
      <p:pic>
        <p:nvPicPr>
          <p:cNvPr id="7" name="Рисунок 6" descr="2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1" y="3929066"/>
            <a:ext cx="316355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3968459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Особисті   права 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00108"/>
            <a:ext cx="8429684" cy="5693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життя (ст. 27)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повагу гідності (ст. 28)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свободу думки і слова, вільно висловлювати свої погляди і переконання (ст. 34)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свободу світогляду і віросповідання (ст. 35)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особисту недоторканість (ст. 29)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недоторканість житла (ст.30)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таємницю листування, телефонних переговорів, таємницю кореспонденції (ст. 31)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захист від втручання в особисте і сімейне життя (ст. 32)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</a:rPr>
              <a:t>  на свободу пересування, на вільний вибір місця проживання (ст. 33)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218334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Політичні    права 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00108"/>
            <a:ext cx="8001056" cy="5509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860000"/>
                </a:solidFill>
              </a:rPr>
              <a:t>  на вільне волевиявлення своїх поглядів і переконань (ст. 34)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860000"/>
                </a:solidFill>
              </a:rPr>
              <a:t>  вільно обирати і бути обраним до органів влади, приймати участь у референдумах </a:t>
            </a:r>
          </a:p>
          <a:p>
            <a:r>
              <a:rPr lang="uk-UA" sz="3200" dirty="0" smtClean="0">
                <a:solidFill>
                  <a:srgbClr val="860000"/>
                </a:solidFill>
              </a:rPr>
              <a:t>(ст. 38) 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860000"/>
                </a:solidFill>
              </a:rPr>
              <a:t>  подавати звернення до органів влади </a:t>
            </a:r>
          </a:p>
          <a:p>
            <a:r>
              <a:rPr lang="uk-UA" sz="3200" dirty="0" smtClean="0">
                <a:solidFill>
                  <a:srgbClr val="860000"/>
                </a:solidFill>
              </a:rPr>
              <a:t> (ст. 40)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860000"/>
                </a:solidFill>
              </a:rPr>
              <a:t>  на свободу об</a:t>
            </a:r>
            <a:r>
              <a:rPr lang="en-US" sz="3200" dirty="0" smtClean="0">
                <a:solidFill>
                  <a:srgbClr val="860000"/>
                </a:solidFill>
              </a:rPr>
              <a:t>’</a:t>
            </a:r>
            <a:r>
              <a:rPr lang="uk-UA" sz="3200" dirty="0" err="1" smtClean="0">
                <a:solidFill>
                  <a:srgbClr val="860000"/>
                </a:solidFill>
              </a:rPr>
              <a:t>єднуватись</a:t>
            </a:r>
            <a:r>
              <a:rPr lang="uk-UA" sz="3200" dirty="0" smtClean="0">
                <a:solidFill>
                  <a:srgbClr val="860000"/>
                </a:solidFill>
              </a:rPr>
              <a:t> в політичні партії та громадські організації (ст. 36)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860000"/>
                </a:solidFill>
              </a:rPr>
              <a:t>  збирати мирні збори, мітинги, демонстрації (ст. 39)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14290"/>
            <a:ext cx="6869894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Соціально-економічні  права 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00108"/>
            <a:ext cx="8001056" cy="5693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власність матеріальну та інтелектуальну</a:t>
            </a:r>
          </a:p>
          <a:p>
            <a:r>
              <a:rPr lang="uk-UA" sz="2800" dirty="0" smtClean="0">
                <a:solidFill>
                  <a:srgbClr val="0033CC"/>
                </a:solidFill>
              </a:rPr>
              <a:t> (ст. 41)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підприємницьку діяльність (ст. 42) 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працю (ст. 43)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відпочинок (ст. 45)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соціальний захист (ст. 46)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житло (ст. 47)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достатній життєвий рівень (ст. 48)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охорону здоров</a:t>
            </a:r>
            <a:r>
              <a:rPr lang="en-US" sz="2800" dirty="0" smtClean="0">
                <a:solidFill>
                  <a:srgbClr val="0033CC"/>
                </a:solidFill>
              </a:rPr>
              <a:t>’</a:t>
            </a:r>
            <a:r>
              <a:rPr lang="uk-UA" sz="2800" dirty="0" smtClean="0">
                <a:solidFill>
                  <a:srgbClr val="0033CC"/>
                </a:solidFill>
              </a:rPr>
              <a:t>я (ст.49)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безпечне довкілля (ст. 50)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освіту (ст. 53)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33CC"/>
                </a:solidFill>
              </a:rPr>
              <a:t>  на користування культурними цінностями народу (ст. 54) та інші</a:t>
            </a:r>
            <a:endParaRPr lang="uk-UA" sz="32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krexport.gov.ua/i/imgsupload/Flag!.jpg">
            <a:extLst>
              <a:ext uri="{FF2B5EF4-FFF2-40B4-BE49-F238E27FC236}">
                <a16:creationId xmlns:a16="http://schemas.microsoft.com/office/drawing/2014/main" xmlns="" id="{D96B74D1-8BBB-4381-AF79-4D392222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E813C3CA-6059-4B4B-ADA1-4652FF6B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28813"/>
            <a:ext cx="8229600" cy="4929187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i="1" dirty="0">
                <a:latin typeface="+mj-lt"/>
              </a:rPr>
              <a:t>    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Порядний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той, 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своє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право 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вимірює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своїм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b="1" i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обов'язком</a:t>
            </a:r>
            <a:r>
              <a:rPr lang="uk-UA" sz="54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uk-UA" sz="54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Г. </a:t>
            </a:r>
            <a:r>
              <a:rPr lang="uk-UA" sz="5400" b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Лакордер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48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14290"/>
            <a:ext cx="645022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 галузі  правосуддя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00108"/>
            <a:ext cx="8001056" cy="5693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судовий захист прав і свобод (ст. 55) 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знання своїх прав і </a:t>
            </a:r>
            <a:r>
              <a:rPr lang="uk-UA" sz="2800" dirty="0" err="1" smtClean="0">
                <a:solidFill>
                  <a:srgbClr val="256138"/>
                </a:solidFill>
              </a:rPr>
              <a:t>обов</a:t>
            </a:r>
            <a:r>
              <a:rPr lang="en-US" sz="2800" dirty="0" smtClean="0">
                <a:solidFill>
                  <a:srgbClr val="256138"/>
                </a:solidFill>
              </a:rPr>
              <a:t>’</a:t>
            </a:r>
            <a:r>
              <a:rPr lang="uk-UA" sz="2800" dirty="0" err="1" smtClean="0">
                <a:solidFill>
                  <a:srgbClr val="256138"/>
                </a:solidFill>
              </a:rPr>
              <a:t>язків</a:t>
            </a:r>
            <a:r>
              <a:rPr lang="uk-UA" sz="2800" dirty="0" smtClean="0">
                <a:solidFill>
                  <a:srgbClr val="256138"/>
                </a:solidFill>
              </a:rPr>
              <a:t> (ст. 57) 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відшкодування матеріальних і моральних збитків (ст. 56) 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правову допомогу (ст. 59)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невиконання явно злочинних наказів чи розпоряджень (ст. 60)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одноразову відповідальність за одне й те саме правопорушення (ст. 61) 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встановлення вини за злочин тільки судом </a:t>
            </a:r>
          </a:p>
          <a:p>
            <a:r>
              <a:rPr lang="uk-UA" sz="2800" dirty="0" smtClean="0">
                <a:solidFill>
                  <a:srgbClr val="256138"/>
                </a:solidFill>
              </a:rPr>
              <a:t>(ст. 62)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відмову давати показання (ст. 63)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256138"/>
                </a:solidFill>
              </a:rPr>
              <a:t>  на захист через адвоката (ст. 63)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0495" y="214290"/>
            <a:ext cx="2796599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омбудсман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1229506546 обдусм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2519680" cy="179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786058"/>
            <a:ext cx="4357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Парламентський контроль за додержанням конституційних прав і свобод людини та громадянина  здійснює  </a:t>
            </a:r>
            <a:r>
              <a:rPr lang="uk-UA" sz="2800" b="1" dirty="0" smtClean="0">
                <a:solidFill>
                  <a:srgbClr val="860000"/>
                </a:solidFill>
              </a:rPr>
              <a:t>Уповноважений Верховної</a:t>
            </a:r>
          </a:p>
          <a:p>
            <a:r>
              <a:rPr lang="uk-UA" sz="2800" b="1" dirty="0" smtClean="0">
                <a:solidFill>
                  <a:srgbClr val="860000"/>
                </a:solidFill>
              </a:rPr>
              <a:t>Ради України з прав людини</a:t>
            </a:r>
          </a:p>
          <a:p>
            <a:pPr algn="r"/>
            <a:r>
              <a:rPr lang="uk-UA" i="1" dirty="0" smtClean="0"/>
              <a:t>(Конституція України, ст. 101)</a:t>
            </a:r>
            <a:endParaRPr lang="uk-UA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94" y="1095370"/>
            <a:ext cx="2257425" cy="338137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586814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Посаду </a:t>
            </a:r>
            <a:r>
              <a:rPr lang="ru-RU" dirty="0" err="1"/>
              <a:t>обіймає</a:t>
            </a:r>
            <a:endParaRPr lang="ru-RU" dirty="0"/>
          </a:p>
          <a:p>
            <a:r>
              <a:rPr lang="ru-RU" dirty="0" err="1"/>
              <a:t>Денісова</a:t>
            </a:r>
            <a:r>
              <a:rPr lang="ru-RU" dirty="0"/>
              <a:t> Людмила </a:t>
            </a:r>
            <a:r>
              <a:rPr lang="ru-RU" dirty="0" err="1"/>
              <a:t>Леонтіївна</a:t>
            </a:r>
            <a:endParaRPr lang="ru-RU" dirty="0"/>
          </a:p>
          <a:p>
            <a:r>
              <a:rPr lang="ru-RU" dirty="0" err="1"/>
              <a:t>від</a:t>
            </a:r>
            <a:r>
              <a:rPr lang="ru-RU" dirty="0"/>
              <a:t> 15 </a:t>
            </a:r>
            <a:r>
              <a:rPr lang="ru-RU" dirty="0" err="1"/>
              <a:t>березня</a:t>
            </a:r>
            <a:r>
              <a:rPr lang="ru-RU" dirty="0"/>
              <a:t> 2018</a:t>
            </a:r>
            <a:endParaRPr lang="uk-U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042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374472" cy="80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800" dirty="0" smtClean="0"/>
              <a:t>Основне право більшості людей – це мати </a:t>
            </a:r>
            <a:r>
              <a:rPr lang="uk-UA" sz="2800" dirty="0" err="1" smtClean="0"/>
              <a:t>обов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язки</a:t>
            </a:r>
            <a:endParaRPr lang="uk-UA" sz="2800" dirty="0" smtClean="0"/>
          </a:p>
          <a:p>
            <a:pPr algn="r"/>
            <a:r>
              <a:rPr lang="uk-UA" i="1" dirty="0" smtClean="0"/>
              <a:t>(</a:t>
            </a:r>
            <a:r>
              <a:rPr lang="uk-UA" i="1" dirty="0" err="1" smtClean="0"/>
              <a:t>Алішер</a:t>
            </a:r>
            <a:r>
              <a:rPr lang="uk-UA" i="1" dirty="0" smtClean="0"/>
              <a:t> </a:t>
            </a:r>
            <a:r>
              <a:rPr lang="uk-UA" i="1" dirty="0" err="1" smtClean="0"/>
              <a:t>Файз</a:t>
            </a:r>
            <a:r>
              <a:rPr lang="uk-UA" i="1" dirty="0" smtClean="0"/>
              <a:t>)</a:t>
            </a:r>
            <a:endParaRPr lang="uk-UA" i="1" dirty="0"/>
          </a:p>
        </p:txBody>
      </p:sp>
      <p:pic>
        <p:nvPicPr>
          <p:cNvPr id="12" name="Рисунок 11" descr="14156 разом.jpg"/>
          <p:cNvPicPr>
            <a:picLocks noChangeAspect="1"/>
          </p:cNvPicPr>
          <p:nvPr/>
        </p:nvPicPr>
        <p:blipFill>
          <a:blip r:embed="rId2"/>
          <a:srcRect l="14362" b="6778"/>
          <a:stretch>
            <a:fillRect/>
          </a:stretch>
        </p:blipFill>
        <p:spPr>
          <a:xfrm>
            <a:off x="214282" y="2214554"/>
            <a:ext cx="3833815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20777085">
            <a:off x="3892575" y="2626191"/>
            <a:ext cx="4929222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err="1" smtClean="0"/>
              <a:t>Обов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язок</a:t>
            </a:r>
            <a:r>
              <a:rPr lang="uk-UA" sz="2800" dirty="0" smtClean="0"/>
              <a:t>! Ти величне, велике слово. Це саме те велике, що підносить людину над самою собою. </a:t>
            </a:r>
          </a:p>
          <a:p>
            <a:pPr algn="r"/>
            <a:r>
              <a:rPr lang="uk-UA" dirty="0" smtClean="0"/>
              <a:t>(І.Кант)</a:t>
            </a:r>
            <a:endParaRPr lang="uk-U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378" y="214290"/>
            <a:ext cx="6045245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конституційні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428736"/>
            <a:ext cx="7715304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захищати Батьківщину, незалежність і територіальну цілісність України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поважати державні символи України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 завдавати шкоди природі, культурній спадщині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відшкодовувати завдані збитки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платити податки і збори, встановлені законом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неухильно дотримуватись Конституції та законів України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 зазіхати на права і свободи, честь і гідність інших людей </a:t>
            </a:r>
          </a:p>
          <a:p>
            <a:pPr algn="r"/>
            <a:r>
              <a:rPr lang="uk-UA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(статті Конституції 65 – 68)</a:t>
            </a:r>
            <a:endParaRPr lang="uk-UA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349" y="214290"/>
            <a:ext cx="3727302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Інші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000108"/>
            <a:ext cx="7143800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конституційних, існує ще багато інших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язків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людей. Наприклад: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родинні,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професійні,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учнівські,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громадські та інші …</a:t>
            </a:r>
          </a:p>
          <a:p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громадян можуть бути визначені угодами, статутами, Кодексами, а також совістю людини.</a:t>
            </a:r>
          </a:p>
          <a:p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Можете завітати на Урядовий сайт для юних громадян, дізнаєтесь більше про права і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6143644"/>
            <a:ext cx="380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http://children.kmu.gov.ua/</a:t>
            </a:r>
            <a:endParaRPr lang="uk-UA" sz="24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108" y="214290"/>
            <a:ext cx="3429785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Поміркуємо …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lighthouse_westcott_big мая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00372"/>
            <a:ext cx="5065878" cy="336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5355136 пра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357562"/>
            <a:ext cx="2733675" cy="271462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83930" y="1643050"/>
            <a:ext cx="69761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i="1" dirty="0" smtClean="0"/>
              <a:t>Що можемо назвати </a:t>
            </a:r>
            <a:r>
              <a:rPr lang="uk-UA" sz="3200" i="1" dirty="0" err="1" smtClean="0"/>
              <a:t>“маяком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життя”</a:t>
            </a:r>
            <a:r>
              <a:rPr lang="uk-UA" sz="3200" i="1" dirty="0" smtClean="0"/>
              <a:t>?</a:t>
            </a:r>
            <a:endParaRPr lang="uk-UA" sz="3200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108" y="214290"/>
            <a:ext cx="3429785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Поміркуємо …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 descr="judge зак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71546"/>
            <a:ext cx="6776927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Выноска-облако 14"/>
          <p:cNvSpPr/>
          <p:nvPr/>
        </p:nvSpPr>
        <p:spPr>
          <a:xfrm rot="19336576">
            <a:off x="23640" y="724082"/>
            <a:ext cx="3238804" cy="2552342"/>
          </a:xfrm>
          <a:prstGeom prst="cloudCallout">
            <a:avLst>
              <a:gd name="adj1" fmla="val -776"/>
              <a:gd name="adj2" fmla="val 1061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 rot="18917792">
            <a:off x="428596" y="1285860"/>
            <a:ext cx="245471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860000"/>
                </a:solidFill>
              </a:rPr>
              <a:t>Чому одні люди </a:t>
            </a:r>
          </a:p>
          <a:p>
            <a:pPr algn="ctr"/>
            <a:r>
              <a:rPr lang="uk-UA" sz="2400" i="1" dirty="0" smtClean="0">
                <a:solidFill>
                  <a:srgbClr val="860000"/>
                </a:solidFill>
              </a:rPr>
              <a:t>дотримуються </a:t>
            </a:r>
          </a:p>
          <a:p>
            <a:pPr algn="ctr"/>
            <a:r>
              <a:rPr lang="uk-UA" sz="2400" i="1" dirty="0" smtClean="0">
                <a:solidFill>
                  <a:srgbClr val="860000"/>
                </a:solidFill>
              </a:rPr>
              <a:t>законів, а інші – </a:t>
            </a:r>
          </a:p>
          <a:p>
            <a:pPr algn="ctr"/>
            <a:r>
              <a:rPr lang="uk-UA" sz="2400" i="1" dirty="0" smtClean="0">
                <a:solidFill>
                  <a:srgbClr val="860000"/>
                </a:solidFill>
              </a:rPr>
              <a:t>ні ?</a:t>
            </a:r>
            <a:endParaRPr lang="uk-UA" i="1" dirty="0">
              <a:solidFill>
                <a:srgbClr val="86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108" y="214290"/>
            <a:ext cx="3429785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Поміркуємо …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mi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68580"/>
            <a:ext cx="7286676" cy="547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58" y="6143644"/>
            <a:ext cx="61791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i="1" dirty="0" smtClean="0"/>
              <a:t>Уявіть життя у місті, вільне від законодавства</a:t>
            </a:r>
            <a:endParaRPr lang="uk-UA" sz="2400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108" y="214290"/>
            <a:ext cx="3429785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Поміркуємо …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01 VSTUP-VelSvit о. Зміїн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13583"/>
            <a:ext cx="8143932" cy="4198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592933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о. Зміїний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317" y="1142984"/>
            <a:ext cx="8956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rgbClr val="256138"/>
                </a:solidFill>
              </a:rPr>
              <a:t>Ви з друзями опинилися на острові. Запропонуйте головне право </a:t>
            </a:r>
          </a:p>
          <a:p>
            <a:r>
              <a:rPr lang="uk-UA" sz="2400" i="1" dirty="0" smtClean="0">
                <a:solidFill>
                  <a:srgbClr val="256138"/>
                </a:solidFill>
              </a:rPr>
              <a:t>та головний </a:t>
            </a:r>
            <a:r>
              <a:rPr lang="uk-UA" sz="2400" i="1" dirty="0" err="1" smtClean="0">
                <a:solidFill>
                  <a:srgbClr val="256138"/>
                </a:solidFill>
              </a:rPr>
              <a:t>обов</a:t>
            </a:r>
            <a:r>
              <a:rPr lang="en-US" sz="2400" i="1" dirty="0" smtClean="0">
                <a:solidFill>
                  <a:srgbClr val="256138"/>
                </a:solidFill>
              </a:rPr>
              <a:t>’</a:t>
            </a:r>
            <a:r>
              <a:rPr lang="uk-UA" sz="2400" i="1" dirty="0" err="1" smtClean="0">
                <a:solidFill>
                  <a:srgbClr val="256138"/>
                </a:solidFill>
              </a:rPr>
              <a:t>язок</a:t>
            </a:r>
            <a:r>
              <a:rPr lang="uk-UA" sz="2400" i="1" dirty="0" smtClean="0">
                <a:solidFill>
                  <a:srgbClr val="256138"/>
                </a:solidFill>
              </a:rPr>
              <a:t> для життя на острові.</a:t>
            </a:r>
            <a:endParaRPr lang="uk-UA" sz="2400" i="1" dirty="0">
              <a:solidFill>
                <a:srgbClr val="256138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derjava терез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86190"/>
            <a:ext cx="4154258" cy="276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календарь знати пра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233928" cy="2261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ravo молот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142984"/>
            <a:ext cx="4038337" cy="500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39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Дехто уявляє свої права так: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8f50b66fd7_125967 кула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6854976" cy="514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57290" y="6143644"/>
            <a:ext cx="58794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Мати право – не означає бути правим.  (О.</a:t>
            </a:r>
            <a:r>
              <a:rPr lang="uk-UA" b="1" i="1" dirty="0" err="1" smtClean="0"/>
              <a:t>Фюрстенберг</a:t>
            </a:r>
            <a:r>
              <a:rPr lang="uk-UA" b="1" i="1" dirty="0" smtClean="0"/>
              <a:t>)</a:t>
            </a:r>
            <a:endParaRPr lang="uk-UA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530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А  </a:t>
            </a:r>
            <a:r>
              <a:rPr lang="uk-UA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обов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язки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  декому  уявляються  так: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democraz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643050"/>
            <a:ext cx="4572032" cy="422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6143644"/>
            <a:ext cx="38348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i="1" dirty="0" err="1" smtClean="0"/>
              <a:t>Обов</a:t>
            </a:r>
            <a:r>
              <a:rPr lang="en-US" sz="2400" b="1" i="1" dirty="0" smtClean="0"/>
              <a:t>’</a:t>
            </a:r>
            <a:r>
              <a:rPr lang="uk-UA" sz="2400" b="1" i="1" dirty="0" err="1" smtClean="0"/>
              <a:t>язок</a:t>
            </a:r>
            <a:r>
              <a:rPr lang="uk-UA" sz="2400" b="1" i="1" dirty="0" smtClean="0"/>
              <a:t> – не повинність!</a:t>
            </a:r>
            <a:endParaRPr lang="uk-UA" sz="24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1214422"/>
            <a:ext cx="721520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Немає людини, яка б не любила свободу; але справедлива людина вимагає її для всіх, а несправедлива – лише для себе.</a:t>
            </a:r>
            <a:endParaRPr lang="uk-UA" sz="2000" dirty="0" smtClean="0"/>
          </a:p>
          <a:p>
            <a:pPr algn="r"/>
            <a:r>
              <a:rPr lang="uk-UA" i="1" dirty="0" smtClean="0"/>
              <a:t>(Л.Берне)</a:t>
            </a:r>
            <a:endParaRPr lang="uk-UA" i="1" dirty="0"/>
          </a:p>
        </p:txBody>
      </p:sp>
      <p:pic>
        <p:nvPicPr>
          <p:cNvPr id="11" name="Рисунок 10" descr="wp_01_300w годин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000372"/>
            <a:ext cx="28194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85786" y="4214818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Права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421481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Обов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язки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6143644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Справедливість 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357298"/>
            <a:ext cx="3143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256138"/>
                </a:solidFill>
              </a:rPr>
              <a:t>Оскільки у кожної людини є власне розуміння своїх прав   та </a:t>
            </a:r>
            <a:r>
              <a:rPr lang="uk-UA" sz="2800" b="1" dirty="0" err="1" smtClean="0">
                <a:solidFill>
                  <a:srgbClr val="256138"/>
                </a:solidFill>
              </a:rPr>
              <a:t>обов</a:t>
            </a:r>
            <a:r>
              <a:rPr lang="en-US" sz="2800" b="1" dirty="0" smtClean="0">
                <a:solidFill>
                  <a:srgbClr val="256138"/>
                </a:solidFill>
              </a:rPr>
              <a:t>’</a:t>
            </a:r>
            <a:r>
              <a:rPr lang="uk-UA" sz="2800" b="1" dirty="0" err="1" smtClean="0">
                <a:solidFill>
                  <a:srgbClr val="256138"/>
                </a:solidFill>
              </a:rPr>
              <a:t>язків</a:t>
            </a:r>
            <a:r>
              <a:rPr lang="uk-UA" sz="2800" b="1" dirty="0" smtClean="0">
                <a:solidFill>
                  <a:srgbClr val="256138"/>
                </a:solidFill>
              </a:rPr>
              <a:t>,  то необхідне спеціальне законодавство для тлумачення цих понять</a:t>
            </a:r>
            <a:endParaRPr lang="uk-UA" sz="2800" b="1" dirty="0">
              <a:solidFill>
                <a:srgbClr val="256138"/>
              </a:solidFill>
            </a:endParaRPr>
          </a:p>
        </p:txBody>
      </p:sp>
      <p:pic>
        <p:nvPicPr>
          <p:cNvPr id="9" name="Рисунок 8" descr="pravo1законодав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285992"/>
            <a:ext cx="542928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4755917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Права  та  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derjava терез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86190"/>
            <a:ext cx="4154258" cy="276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000108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Міжнародні  документи:</a:t>
            </a:r>
            <a:endParaRPr lang="uk-UA" sz="24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71612"/>
            <a:ext cx="8956747" cy="20313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i="1" dirty="0" smtClean="0"/>
              <a:t>  Загальна декларація прав людини (ООН, </a:t>
            </a:r>
            <a:r>
              <a:rPr lang="uk-UA" b="1" i="1" dirty="0" smtClean="0"/>
              <a:t>1948 р</a:t>
            </a:r>
            <a:r>
              <a:rPr lang="uk-UA" i="1" dirty="0" smtClean="0"/>
              <a:t>.)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/>
              <a:t> Європейська конвенція про права і основні свободи людини (Рада Європи</a:t>
            </a:r>
            <a:r>
              <a:rPr lang="uk-UA" b="1" i="1" dirty="0" smtClean="0"/>
              <a:t>, 1950 р</a:t>
            </a:r>
            <a:r>
              <a:rPr lang="uk-UA" i="1" dirty="0" smtClean="0"/>
              <a:t>.)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/>
              <a:t> Європейська соціальна хартія (Рада Європи, </a:t>
            </a:r>
            <a:r>
              <a:rPr lang="uk-UA" b="1" i="1" dirty="0" smtClean="0"/>
              <a:t>1961 р</a:t>
            </a:r>
            <a:r>
              <a:rPr lang="uk-UA" i="1" dirty="0" smtClean="0"/>
              <a:t>.)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/>
              <a:t>  Міжнародний пакт про економічні, соціальні і культурні права (ООН, </a:t>
            </a:r>
            <a:r>
              <a:rPr lang="uk-UA" b="1" i="1" dirty="0" smtClean="0"/>
              <a:t>1966 р</a:t>
            </a:r>
            <a:r>
              <a:rPr lang="uk-UA" i="1" dirty="0" smtClean="0"/>
              <a:t>.)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/>
              <a:t>  Міжнародний пакт про громадянські і політичні права (ООН, </a:t>
            </a:r>
            <a:r>
              <a:rPr lang="uk-UA" b="1" i="1" dirty="0" smtClean="0"/>
              <a:t>1966 р</a:t>
            </a:r>
            <a:r>
              <a:rPr lang="uk-UA" i="1" dirty="0" smtClean="0"/>
              <a:t>.)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/>
              <a:t>  Заключний акт наради з безпеки і співробітництва в Європі (Гельсінкі, </a:t>
            </a:r>
            <a:r>
              <a:rPr lang="uk-UA" b="1" i="1" dirty="0" smtClean="0"/>
              <a:t>1975 р</a:t>
            </a:r>
            <a:r>
              <a:rPr lang="uk-UA" i="1" dirty="0" smtClean="0"/>
              <a:t>.)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/>
              <a:t>  Конвенція про права дитини (ООН, </a:t>
            </a:r>
            <a:r>
              <a:rPr lang="uk-UA" b="1" i="1" dirty="0" smtClean="0"/>
              <a:t>1989 р</a:t>
            </a:r>
            <a:r>
              <a:rPr lang="uk-UA" i="1" dirty="0" smtClean="0"/>
              <a:t>.)</a:t>
            </a:r>
            <a:endParaRPr lang="uk-UA" i="1" dirty="0"/>
          </a:p>
        </p:txBody>
      </p:sp>
      <p:pic>
        <p:nvPicPr>
          <p:cNvPr id="11" name="Рисунок 10" descr="587caf7289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857628"/>
            <a:ext cx="333375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3A31F326-9AB5-4D84-A4A1-BCB58F33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 Загальної Декларації прав людини: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7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uk-UA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Усі люди народжуються рівними у своїй гідності та правах. Вони наділені розумом і совістю і мають чинити по відношенню один до одного в дусі братерства.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uk-UA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2.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Кожна людина повинна мати всі права і всі свободи, незалежно від раси, кольору шкіри, статі, мови, релігії, політичних або інших переконань, національного чи соціального походження, майнового, станового або іншого становища.</a:t>
            </a:r>
            <a:endParaRPr lang="ru-RU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3927815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836</TotalTime>
  <Words>1390</Words>
  <Application>Microsoft Office PowerPoint</Application>
  <PresentationFormat>Екран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Franklin Gothic Book</vt:lpstr>
      <vt:lpstr>Franklin Gothic Medium</vt:lpstr>
      <vt:lpstr>Monotype Corsiva</vt:lpstr>
      <vt:lpstr>Times New Roman</vt:lpstr>
      <vt:lpstr>Wingdings</vt:lpstr>
      <vt:lpstr>Wingdings 2</vt:lpstr>
      <vt:lpstr>Трек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Із Загальної Декларації прав людини:</vt:lpstr>
      <vt:lpstr>Словникова робота</vt:lpstr>
      <vt:lpstr>Презентація PowerPoint</vt:lpstr>
      <vt:lpstr>Презентація PowerPoint</vt:lpstr>
      <vt:lpstr>Презентація PowerPoint</vt:lpstr>
      <vt:lpstr>                    Групи  прав людини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НР6930</cp:lastModifiedBy>
  <cp:revision>108</cp:revision>
  <dcterms:created xsi:type="dcterms:W3CDTF">2010-12-03T20:00:01Z</dcterms:created>
  <dcterms:modified xsi:type="dcterms:W3CDTF">2021-12-09T08:20:59Z</dcterms:modified>
</cp:coreProperties>
</file>