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6"/>
  </p:notesMasterIdLst>
  <p:sldIdLst>
    <p:sldId id="1526" r:id="rId2"/>
    <p:sldId id="1409" r:id="rId3"/>
    <p:sldId id="1495" r:id="rId4"/>
    <p:sldId id="1500" r:id="rId5"/>
    <p:sldId id="1501" r:id="rId6"/>
    <p:sldId id="1502" r:id="rId7"/>
    <p:sldId id="1503" r:id="rId8"/>
    <p:sldId id="1504" r:id="rId9"/>
    <p:sldId id="1496" r:id="rId10"/>
    <p:sldId id="1497" r:id="rId11"/>
    <p:sldId id="1498" r:id="rId12"/>
    <p:sldId id="1499" r:id="rId13"/>
    <p:sldId id="1522" r:id="rId14"/>
    <p:sldId id="1505" r:id="rId15"/>
    <p:sldId id="1506" r:id="rId16"/>
    <p:sldId id="1507" r:id="rId17"/>
    <p:sldId id="1510" r:id="rId18"/>
    <p:sldId id="1508" r:id="rId19"/>
    <p:sldId id="1511" r:id="rId20"/>
    <p:sldId id="1512" r:id="rId21"/>
    <p:sldId id="1509" r:id="rId22"/>
    <p:sldId id="1513" r:id="rId23"/>
    <p:sldId id="1514" r:id="rId24"/>
    <p:sldId id="1515" r:id="rId25"/>
    <p:sldId id="1519" r:id="rId26"/>
    <p:sldId id="1520" r:id="rId27"/>
    <p:sldId id="1521" r:id="rId28"/>
    <p:sldId id="1516" r:id="rId29"/>
    <p:sldId id="1517" r:id="rId30"/>
    <p:sldId id="1518" r:id="rId31"/>
    <p:sldId id="1525" r:id="rId32"/>
    <p:sldId id="1018" r:id="rId33"/>
    <p:sldId id="1462" r:id="rId34"/>
    <p:sldId id="152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547"/>
    <a:srgbClr val="D24726"/>
    <a:srgbClr val="E4917C"/>
    <a:srgbClr val="CC00FF"/>
    <a:srgbClr val="FFFF00"/>
    <a:srgbClr val="7030A0"/>
    <a:srgbClr val="660066"/>
    <a:srgbClr val="000000"/>
    <a:srgbClr val="FFC000"/>
    <a:srgbClr val="ABC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Помірний стиль 3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3" autoAdjust="0"/>
    <p:restoredTop sz="94129" autoAdjust="0"/>
  </p:normalViewPr>
  <p:slideViewPr>
    <p:cSldViewPr>
      <p:cViewPr varScale="1">
        <p:scale>
          <a:sx n="68" d="100"/>
          <a:sy n="68" d="100"/>
        </p:scale>
        <p:origin x="12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EC4D8-D67F-4864-9B0A-1185AE0F82F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81F2F7B-04DF-435C-9FA7-19F6A05EA641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Вміст клітинок</a:t>
          </a:r>
        </a:p>
      </dgm:t>
    </dgm:pt>
    <dgm:pt modelId="{905C797D-A268-4F40-839F-6676D0ECBF4D}" type="parTrans" cxnId="{36E1DC46-E72E-4875-857C-47CA5707B5E0}">
      <dgm:prSet/>
      <dgm:spPr/>
      <dgm:t>
        <a:bodyPr/>
        <a:lstStyle/>
        <a:p>
          <a:endParaRPr lang="uk-UA" i="1" noProof="0" dirty="0"/>
        </a:p>
      </dgm:t>
    </dgm:pt>
    <dgm:pt modelId="{894822C8-5A7F-4739-A89F-D07882E5A02F}" type="sibTrans" cxnId="{36E1DC46-E72E-4875-857C-47CA5707B5E0}">
      <dgm:prSet/>
      <dgm:spPr/>
      <dgm:t>
        <a:bodyPr/>
        <a:lstStyle/>
        <a:p>
          <a:endParaRPr lang="uk-UA" i="1" noProof="0" dirty="0"/>
        </a:p>
      </dgm:t>
    </dgm:pt>
    <dgm:pt modelId="{764EE867-69A1-45B2-A738-54F37D350480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>
              <a:solidFill>
                <a:schemeClr val="bg1"/>
              </a:solidFill>
            </a:rPr>
            <a:t>Формат даних: Загальний, Числовий, Грошовий, Фінансовий, Дата, Час, Відсотковий, Дробовий, Текстовий</a:t>
          </a:r>
        </a:p>
      </dgm:t>
    </dgm:pt>
    <dgm:pt modelId="{46E3B515-4805-4C46-86A0-1F9DDA762BDB}" type="parTrans" cxnId="{A1C01E0F-E5D2-4A03-A293-98B711DE2037}">
      <dgm:prSet/>
      <dgm:spPr/>
      <dgm:t>
        <a:bodyPr/>
        <a:lstStyle/>
        <a:p>
          <a:endParaRPr lang="uk-UA" i="1" noProof="0" dirty="0"/>
        </a:p>
      </dgm:t>
    </dgm:pt>
    <dgm:pt modelId="{45EE18F5-79B1-4F4A-B5EF-D10EB6E55E83}" type="sibTrans" cxnId="{A1C01E0F-E5D2-4A03-A293-98B711DE2037}">
      <dgm:prSet/>
      <dgm:spPr/>
      <dgm:t>
        <a:bodyPr/>
        <a:lstStyle/>
        <a:p>
          <a:endParaRPr lang="uk-UA" i="1" noProof="0" dirty="0"/>
        </a:p>
      </dgm:t>
    </dgm:pt>
    <dgm:pt modelId="{16674210-CD32-42EB-BBAB-822BCD1D88CC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>
              <a:solidFill>
                <a:schemeClr val="bg1"/>
              </a:solidFill>
            </a:rPr>
            <a:t>Вирівнювання: вздовж горизонталі, вздовж вертикалі, відображення</a:t>
          </a:r>
        </a:p>
      </dgm:t>
    </dgm:pt>
    <dgm:pt modelId="{44F0FB5C-D4C0-4180-A9A5-1F72FE0D55E2}" type="parTrans" cxnId="{1130D8D6-30BA-427C-AEB2-B83669C6BB16}">
      <dgm:prSet/>
      <dgm:spPr/>
      <dgm:t>
        <a:bodyPr/>
        <a:lstStyle/>
        <a:p>
          <a:endParaRPr lang="uk-UA" i="1" noProof="0" dirty="0"/>
        </a:p>
      </dgm:t>
    </dgm:pt>
    <dgm:pt modelId="{A4B3ECC4-3E3B-4C59-AE42-BBFDC24E077F}" type="sibTrans" cxnId="{1130D8D6-30BA-427C-AEB2-B83669C6BB16}">
      <dgm:prSet/>
      <dgm:spPr/>
      <dgm:t>
        <a:bodyPr/>
        <a:lstStyle/>
        <a:p>
          <a:endParaRPr lang="uk-UA" i="1" noProof="0" dirty="0"/>
        </a:p>
      </dgm:t>
    </dgm:pt>
    <dgm:pt modelId="{0A57936B-8817-44F5-8511-51BCEFC02D7E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Структура</a:t>
          </a:r>
        </a:p>
      </dgm:t>
    </dgm:pt>
    <dgm:pt modelId="{B02A371D-6CB1-48A3-8E5F-B6D8FD245DE3}" type="parTrans" cxnId="{A23A86E4-B4D2-4A51-B73C-4C4A61F7902D}">
      <dgm:prSet/>
      <dgm:spPr/>
      <dgm:t>
        <a:bodyPr/>
        <a:lstStyle/>
        <a:p>
          <a:endParaRPr lang="uk-UA" i="1" noProof="0" dirty="0"/>
        </a:p>
      </dgm:t>
    </dgm:pt>
    <dgm:pt modelId="{4612A002-95F5-4EF6-A7CC-17FB635A9C7F}" type="sibTrans" cxnId="{A23A86E4-B4D2-4A51-B73C-4C4A61F7902D}">
      <dgm:prSet/>
      <dgm:spPr/>
      <dgm:t>
        <a:bodyPr/>
        <a:lstStyle/>
        <a:p>
          <a:endParaRPr lang="uk-UA" i="1" noProof="0" dirty="0"/>
        </a:p>
      </dgm:t>
    </dgm:pt>
    <dgm:pt modelId="{84690636-7B25-4AEF-ADC7-96ED2DE24BBA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>
              <a:solidFill>
                <a:schemeClr val="bg1"/>
              </a:solidFill>
            </a:rPr>
            <a:t>Рядок та стовпець: Висота, Ширина, </a:t>
          </a:r>
          <a:r>
            <a:rPr lang="uk-UA" sz="1600" i="1" noProof="0" dirty="0" err="1">
              <a:solidFill>
                <a:schemeClr val="bg1"/>
              </a:solidFill>
            </a:rPr>
            <a:t>Автодобір</a:t>
          </a:r>
          <a:r>
            <a:rPr lang="uk-UA" sz="1600" i="1" noProof="0" dirty="0">
              <a:solidFill>
                <a:schemeClr val="bg1"/>
              </a:solidFill>
            </a:rPr>
            <a:t> висоти (ширини)</a:t>
          </a:r>
        </a:p>
      </dgm:t>
    </dgm:pt>
    <dgm:pt modelId="{4C6EB233-1660-4D88-8067-540E6C5AED2D}" type="parTrans" cxnId="{AEF55322-EB8A-4117-967F-F68841FC00C9}">
      <dgm:prSet/>
      <dgm:spPr/>
      <dgm:t>
        <a:bodyPr/>
        <a:lstStyle/>
        <a:p>
          <a:endParaRPr lang="uk-UA" i="1" noProof="0" dirty="0"/>
        </a:p>
      </dgm:t>
    </dgm:pt>
    <dgm:pt modelId="{D50D64C3-1DF7-42C5-98AF-440739CAD47D}" type="sibTrans" cxnId="{AEF55322-EB8A-4117-967F-F68841FC00C9}">
      <dgm:prSet/>
      <dgm:spPr/>
      <dgm:t>
        <a:bodyPr/>
        <a:lstStyle/>
        <a:p>
          <a:endParaRPr lang="uk-UA" i="1" noProof="0" dirty="0"/>
        </a:p>
      </dgm:t>
    </dgm:pt>
    <dgm:pt modelId="{F37E8465-2F16-4D3A-B4AB-51F5DAA7942B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>
              <a:solidFill>
                <a:schemeClr val="bg1"/>
              </a:solidFill>
            </a:rPr>
            <a:t>Шрифт: шрифт, накреслення, розмір, підкреслення, колір, ефекти</a:t>
          </a:r>
        </a:p>
      </dgm:t>
    </dgm:pt>
    <dgm:pt modelId="{4DC6E3C7-7A99-41ED-ADEC-B710524A56FB}" type="parTrans" cxnId="{52BC5688-6408-4B6B-8F20-8A74C905B542}">
      <dgm:prSet/>
      <dgm:spPr/>
      <dgm:t>
        <a:bodyPr/>
        <a:lstStyle/>
        <a:p>
          <a:endParaRPr lang="uk-UA" i="1" noProof="0" dirty="0"/>
        </a:p>
      </dgm:t>
    </dgm:pt>
    <dgm:pt modelId="{2A1D97FD-6E38-44C6-8E41-49EAB30D437D}" type="sibTrans" cxnId="{52BC5688-6408-4B6B-8F20-8A74C905B542}">
      <dgm:prSet/>
      <dgm:spPr/>
      <dgm:t>
        <a:bodyPr/>
        <a:lstStyle/>
        <a:p>
          <a:endParaRPr lang="uk-UA" i="1" noProof="0" dirty="0"/>
        </a:p>
      </dgm:t>
    </dgm:pt>
    <dgm:pt modelId="{5A638A23-EB25-4C45-BCF3-FE7B6E9D0B32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b="0" i="1" noProof="0" dirty="0">
              <a:solidFill>
                <a:schemeClr val="bg1"/>
              </a:solidFill>
            </a:rPr>
            <a:t>Межі: тип та колір лінії</a:t>
          </a:r>
        </a:p>
      </dgm:t>
    </dgm:pt>
    <dgm:pt modelId="{A06ECBA0-1B29-48E9-B7AC-23CC01C9829E}" type="parTrans" cxnId="{05C1C6AC-FF30-4C01-A3B3-0001A5B2819F}">
      <dgm:prSet/>
      <dgm:spPr/>
      <dgm:t>
        <a:bodyPr/>
        <a:lstStyle/>
        <a:p>
          <a:endParaRPr lang="uk-UA" i="1" noProof="0" dirty="0"/>
        </a:p>
      </dgm:t>
    </dgm:pt>
    <dgm:pt modelId="{B93E3438-B0F7-4DDC-B452-A582783BCAED}" type="sibTrans" cxnId="{05C1C6AC-FF30-4C01-A3B3-0001A5B2819F}">
      <dgm:prSet/>
      <dgm:spPr/>
      <dgm:t>
        <a:bodyPr/>
        <a:lstStyle/>
        <a:p>
          <a:endParaRPr lang="uk-UA" i="1" noProof="0" dirty="0"/>
        </a:p>
      </dgm:t>
    </dgm:pt>
    <dgm:pt modelId="{8FB5FEED-6BFB-4537-8A1D-2181023ACCC7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b="0" i="1" noProof="0" dirty="0">
              <a:solidFill>
                <a:schemeClr val="bg1"/>
              </a:solidFill>
            </a:rPr>
            <a:t>Вигляд: заливка клітинки</a:t>
          </a:r>
        </a:p>
      </dgm:t>
    </dgm:pt>
    <dgm:pt modelId="{99CB747E-C568-468B-A677-E71B61AEC806}" type="parTrans" cxnId="{CDC3C3C0-9401-4F3F-ABBD-33670D4D4F34}">
      <dgm:prSet/>
      <dgm:spPr/>
      <dgm:t>
        <a:bodyPr/>
        <a:lstStyle/>
        <a:p>
          <a:endParaRPr lang="uk-UA" i="1" noProof="0" dirty="0"/>
        </a:p>
      </dgm:t>
    </dgm:pt>
    <dgm:pt modelId="{9F709002-9615-4160-9447-264951003652}" type="sibTrans" cxnId="{CDC3C3C0-9401-4F3F-ABBD-33670D4D4F34}">
      <dgm:prSet/>
      <dgm:spPr/>
      <dgm:t>
        <a:bodyPr/>
        <a:lstStyle/>
        <a:p>
          <a:endParaRPr lang="uk-UA" i="1" noProof="0" dirty="0"/>
        </a:p>
      </dgm:t>
    </dgm:pt>
    <dgm:pt modelId="{39D52B5A-9864-4F3A-93DD-A2678AA63D84}" type="pres">
      <dgm:prSet presAssocID="{C8FEC4D8-D67F-4864-9B0A-1185AE0F82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A589B3-2A86-4A53-B993-F7F7B05BE580}" type="pres">
      <dgm:prSet presAssocID="{281F2F7B-04DF-435C-9FA7-19F6A05EA641}" presName="root" presStyleCnt="0"/>
      <dgm:spPr/>
    </dgm:pt>
    <dgm:pt modelId="{E0E238E6-3D2B-412E-B054-2624B4F912CF}" type="pres">
      <dgm:prSet presAssocID="{281F2F7B-04DF-435C-9FA7-19F6A05EA641}" presName="rootComposite" presStyleCnt="0"/>
      <dgm:spPr/>
    </dgm:pt>
    <dgm:pt modelId="{96B95755-B128-4972-9DDD-E702F23FDC69}" type="pres">
      <dgm:prSet presAssocID="{281F2F7B-04DF-435C-9FA7-19F6A05EA641}" presName="rootText" presStyleLbl="node1" presStyleIdx="0" presStyleCnt="2" custScaleX="356852" custLinFactNeighborX="7617"/>
      <dgm:spPr/>
    </dgm:pt>
    <dgm:pt modelId="{147DDA5B-22A5-43BA-9F33-30CE516859F9}" type="pres">
      <dgm:prSet presAssocID="{281F2F7B-04DF-435C-9FA7-19F6A05EA641}" presName="rootConnector" presStyleLbl="node1" presStyleIdx="0" presStyleCnt="2"/>
      <dgm:spPr/>
    </dgm:pt>
    <dgm:pt modelId="{2A0BD894-41E0-44EC-A74C-60CE2F2ADDB7}" type="pres">
      <dgm:prSet presAssocID="{281F2F7B-04DF-435C-9FA7-19F6A05EA641}" presName="childShape" presStyleCnt="0"/>
      <dgm:spPr/>
    </dgm:pt>
    <dgm:pt modelId="{17F64FF9-C525-4DFD-96E7-41C8C096A001}" type="pres">
      <dgm:prSet presAssocID="{46E3B515-4805-4C46-86A0-1F9DDA762BDB}" presName="Name13" presStyleLbl="parChTrans1D2" presStyleIdx="0" presStyleCnt="6"/>
      <dgm:spPr/>
    </dgm:pt>
    <dgm:pt modelId="{26DC3664-AB26-4876-8C89-5F2329FC6110}" type="pres">
      <dgm:prSet presAssocID="{764EE867-69A1-45B2-A738-54F37D350480}" presName="childText" presStyleLbl="bgAcc1" presStyleIdx="0" presStyleCnt="6" custScaleX="679377" custScaleY="209253" custLinFactNeighborX="-10511">
        <dgm:presLayoutVars>
          <dgm:bulletEnabled val="1"/>
        </dgm:presLayoutVars>
      </dgm:prSet>
      <dgm:spPr/>
    </dgm:pt>
    <dgm:pt modelId="{54ACF299-414F-41F4-96D8-03D22B00DB97}" type="pres">
      <dgm:prSet presAssocID="{44F0FB5C-D4C0-4180-A9A5-1F72FE0D55E2}" presName="Name13" presStyleLbl="parChTrans1D2" presStyleIdx="1" presStyleCnt="6"/>
      <dgm:spPr/>
    </dgm:pt>
    <dgm:pt modelId="{A206F537-880A-4AEF-8AA6-9CA1447C4DA7}" type="pres">
      <dgm:prSet presAssocID="{16674210-CD32-42EB-BBAB-822BCD1D88CC}" presName="childText" presStyleLbl="bgAcc1" presStyleIdx="1" presStyleCnt="6" custScaleX="679377" custScaleY="143540" custLinFactNeighborX="-10511">
        <dgm:presLayoutVars>
          <dgm:bulletEnabled val="1"/>
        </dgm:presLayoutVars>
      </dgm:prSet>
      <dgm:spPr/>
    </dgm:pt>
    <dgm:pt modelId="{4739B4AD-72D4-4198-814C-49D47585168F}" type="pres">
      <dgm:prSet presAssocID="{4DC6E3C7-7A99-41ED-ADEC-B710524A56FB}" presName="Name13" presStyleLbl="parChTrans1D2" presStyleIdx="2" presStyleCnt="6"/>
      <dgm:spPr/>
    </dgm:pt>
    <dgm:pt modelId="{AFBCD65F-5A00-45CB-91CD-66B128CA9CDD}" type="pres">
      <dgm:prSet presAssocID="{F37E8465-2F16-4D3A-B4AB-51F5DAA7942B}" presName="childText" presStyleLbl="bgAcc1" presStyleIdx="2" presStyleCnt="6" custScaleX="679377" custScaleY="213939" custLinFactNeighborX="-10511">
        <dgm:presLayoutVars>
          <dgm:bulletEnabled val="1"/>
        </dgm:presLayoutVars>
      </dgm:prSet>
      <dgm:spPr/>
    </dgm:pt>
    <dgm:pt modelId="{F979691F-B941-43B8-ACC5-CED80EAAE0BA}" type="pres">
      <dgm:prSet presAssocID="{A06ECBA0-1B29-48E9-B7AC-23CC01C9829E}" presName="Name13" presStyleLbl="parChTrans1D2" presStyleIdx="3" presStyleCnt="6"/>
      <dgm:spPr/>
    </dgm:pt>
    <dgm:pt modelId="{797F9ED2-6C00-43BF-8118-03F051B61AD4}" type="pres">
      <dgm:prSet presAssocID="{5A638A23-EB25-4C45-BCF3-FE7B6E9D0B32}" presName="childText" presStyleLbl="bgAcc1" presStyleIdx="3" presStyleCnt="6" custScaleX="679377" custScaleY="51585" custLinFactNeighborX="-10511">
        <dgm:presLayoutVars>
          <dgm:bulletEnabled val="1"/>
        </dgm:presLayoutVars>
      </dgm:prSet>
      <dgm:spPr/>
    </dgm:pt>
    <dgm:pt modelId="{3C31AED9-1BF8-4544-BFDF-0674FC4ADF12}" type="pres">
      <dgm:prSet presAssocID="{99CB747E-C568-468B-A677-E71B61AEC806}" presName="Name13" presStyleLbl="parChTrans1D2" presStyleIdx="4" presStyleCnt="6"/>
      <dgm:spPr/>
    </dgm:pt>
    <dgm:pt modelId="{C5FC45B0-628F-4AFC-8BA7-F775C7C78CCA}" type="pres">
      <dgm:prSet presAssocID="{8FB5FEED-6BFB-4537-8A1D-2181023ACCC7}" presName="childText" presStyleLbl="bgAcc1" presStyleIdx="4" presStyleCnt="6" custScaleX="679377" custScaleY="51585" custLinFactNeighborX="-10511">
        <dgm:presLayoutVars>
          <dgm:bulletEnabled val="1"/>
        </dgm:presLayoutVars>
      </dgm:prSet>
      <dgm:spPr/>
    </dgm:pt>
    <dgm:pt modelId="{4BF79014-94CE-4078-BC43-9F33BEDB13FF}" type="pres">
      <dgm:prSet presAssocID="{0A57936B-8817-44F5-8511-51BCEFC02D7E}" presName="root" presStyleCnt="0"/>
      <dgm:spPr/>
    </dgm:pt>
    <dgm:pt modelId="{4CAB0412-4BD9-4F31-9EC8-D4F76BBC9089}" type="pres">
      <dgm:prSet presAssocID="{0A57936B-8817-44F5-8511-51BCEFC02D7E}" presName="rootComposite" presStyleCnt="0"/>
      <dgm:spPr/>
    </dgm:pt>
    <dgm:pt modelId="{77B338A7-AD9C-404E-8A37-4D0FF823021C}" type="pres">
      <dgm:prSet presAssocID="{0A57936B-8817-44F5-8511-51BCEFC02D7E}" presName="rootText" presStyleLbl="node1" presStyleIdx="1" presStyleCnt="2" custScaleX="356852" custLinFactNeighborX="31584"/>
      <dgm:spPr/>
    </dgm:pt>
    <dgm:pt modelId="{297FFCA3-C169-4FBB-A098-65F8ACF89271}" type="pres">
      <dgm:prSet presAssocID="{0A57936B-8817-44F5-8511-51BCEFC02D7E}" presName="rootConnector" presStyleLbl="node1" presStyleIdx="1" presStyleCnt="2"/>
      <dgm:spPr/>
    </dgm:pt>
    <dgm:pt modelId="{1A4A6F03-77FF-41B5-A89D-82CF6E2F2954}" type="pres">
      <dgm:prSet presAssocID="{0A57936B-8817-44F5-8511-51BCEFC02D7E}" presName="childShape" presStyleCnt="0"/>
      <dgm:spPr/>
    </dgm:pt>
    <dgm:pt modelId="{9BBFBA7B-C075-4212-8785-3D922554C0B0}" type="pres">
      <dgm:prSet presAssocID="{4C6EB233-1660-4D88-8067-540E6C5AED2D}" presName="Name13" presStyleLbl="parChTrans1D2" presStyleIdx="5" presStyleCnt="6"/>
      <dgm:spPr/>
    </dgm:pt>
    <dgm:pt modelId="{B0B9FA58-7B23-4346-BD9B-B19A8B409032}" type="pres">
      <dgm:prSet presAssocID="{84690636-7B25-4AEF-ADC7-96ED2DE24BBA}" presName="childText" presStyleLbl="bgAcc1" presStyleIdx="5" presStyleCnt="6" custScaleX="476409" custScaleY="252323" custLinFactNeighborX="93672">
        <dgm:presLayoutVars>
          <dgm:bulletEnabled val="1"/>
        </dgm:presLayoutVars>
      </dgm:prSet>
      <dgm:spPr/>
    </dgm:pt>
  </dgm:ptLst>
  <dgm:cxnLst>
    <dgm:cxn modelId="{AE5BAB04-06E2-4285-BB2E-FDD796B7A643}" type="presOf" srcId="{99CB747E-C568-468B-A677-E71B61AEC806}" destId="{3C31AED9-1BF8-4544-BFDF-0674FC4ADF12}" srcOrd="0" destOrd="0" presId="urn:microsoft.com/office/officeart/2005/8/layout/hierarchy3"/>
    <dgm:cxn modelId="{A1C01E0F-E5D2-4A03-A293-98B711DE2037}" srcId="{281F2F7B-04DF-435C-9FA7-19F6A05EA641}" destId="{764EE867-69A1-45B2-A738-54F37D350480}" srcOrd="0" destOrd="0" parTransId="{46E3B515-4805-4C46-86A0-1F9DDA762BDB}" sibTransId="{45EE18F5-79B1-4F4A-B5EF-D10EB6E55E83}"/>
    <dgm:cxn modelId="{4841380F-3097-49AA-BB50-F5AB658730DB}" type="presOf" srcId="{A06ECBA0-1B29-48E9-B7AC-23CC01C9829E}" destId="{F979691F-B941-43B8-ACC5-CED80EAAE0BA}" srcOrd="0" destOrd="0" presId="urn:microsoft.com/office/officeart/2005/8/layout/hierarchy3"/>
    <dgm:cxn modelId="{AEF55322-EB8A-4117-967F-F68841FC00C9}" srcId="{0A57936B-8817-44F5-8511-51BCEFC02D7E}" destId="{84690636-7B25-4AEF-ADC7-96ED2DE24BBA}" srcOrd="0" destOrd="0" parTransId="{4C6EB233-1660-4D88-8067-540E6C5AED2D}" sibTransId="{D50D64C3-1DF7-42C5-98AF-440739CAD47D}"/>
    <dgm:cxn modelId="{71C99A29-F890-4918-A8CB-AD179A4F23B4}" type="presOf" srcId="{84690636-7B25-4AEF-ADC7-96ED2DE24BBA}" destId="{B0B9FA58-7B23-4346-BD9B-B19A8B409032}" srcOrd="0" destOrd="0" presId="urn:microsoft.com/office/officeart/2005/8/layout/hierarchy3"/>
    <dgm:cxn modelId="{26444530-3FF6-4B6A-AE45-1CFB8DD109B1}" type="presOf" srcId="{C8FEC4D8-D67F-4864-9B0A-1185AE0F82F3}" destId="{39D52B5A-9864-4F3A-93DD-A2678AA63D84}" srcOrd="0" destOrd="0" presId="urn:microsoft.com/office/officeart/2005/8/layout/hierarchy3"/>
    <dgm:cxn modelId="{64A6C15E-5721-4B38-9071-C89CDC7F8BC7}" type="presOf" srcId="{5A638A23-EB25-4C45-BCF3-FE7B6E9D0B32}" destId="{797F9ED2-6C00-43BF-8118-03F051B61AD4}" srcOrd="0" destOrd="0" presId="urn:microsoft.com/office/officeart/2005/8/layout/hierarchy3"/>
    <dgm:cxn modelId="{D445F05E-8C74-4958-8B98-90639057E096}" type="presOf" srcId="{0A57936B-8817-44F5-8511-51BCEFC02D7E}" destId="{77B338A7-AD9C-404E-8A37-4D0FF823021C}" srcOrd="0" destOrd="0" presId="urn:microsoft.com/office/officeart/2005/8/layout/hierarchy3"/>
    <dgm:cxn modelId="{7D7B2D46-C920-467A-BE00-C086827765FE}" type="presOf" srcId="{281F2F7B-04DF-435C-9FA7-19F6A05EA641}" destId="{96B95755-B128-4972-9DDD-E702F23FDC69}" srcOrd="0" destOrd="0" presId="urn:microsoft.com/office/officeart/2005/8/layout/hierarchy3"/>
    <dgm:cxn modelId="{36E1DC46-E72E-4875-857C-47CA5707B5E0}" srcId="{C8FEC4D8-D67F-4864-9B0A-1185AE0F82F3}" destId="{281F2F7B-04DF-435C-9FA7-19F6A05EA641}" srcOrd="0" destOrd="0" parTransId="{905C797D-A268-4F40-839F-6676D0ECBF4D}" sibTransId="{894822C8-5A7F-4739-A89F-D07882E5A02F}"/>
    <dgm:cxn modelId="{96902967-E4A5-42E1-B28A-02EC16DBED61}" type="presOf" srcId="{16674210-CD32-42EB-BBAB-822BCD1D88CC}" destId="{A206F537-880A-4AEF-8AA6-9CA1447C4DA7}" srcOrd="0" destOrd="0" presId="urn:microsoft.com/office/officeart/2005/8/layout/hierarchy3"/>
    <dgm:cxn modelId="{5802D86A-3D1E-44E3-BB34-6814655F83F4}" type="presOf" srcId="{8FB5FEED-6BFB-4537-8A1D-2181023ACCC7}" destId="{C5FC45B0-628F-4AFC-8BA7-F775C7C78CCA}" srcOrd="0" destOrd="0" presId="urn:microsoft.com/office/officeart/2005/8/layout/hierarchy3"/>
    <dgm:cxn modelId="{910A3B54-4B3C-4E45-9EA2-D43C983F8DA8}" type="presOf" srcId="{4DC6E3C7-7A99-41ED-ADEC-B710524A56FB}" destId="{4739B4AD-72D4-4198-814C-49D47585168F}" srcOrd="0" destOrd="0" presId="urn:microsoft.com/office/officeart/2005/8/layout/hierarchy3"/>
    <dgm:cxn modelId="{52BC5688-6408-4B6B-8F20-8A74C905B542}" srcId="{281F2F7B-04DF-435C-9FA7-19F6A05EA641}" destId="{F37E8465-2F16-4D3A-B4AB-51F5DAA7942B}" srcOrd="2" destOrd="0" parTransId="{4DC6E3C7-7A99-41ED-ADEC-B710524A56FB}" sibTransId="{2A1D97FD-6E38-44C6-8E41-49EAB30D437D}"/>
    <dgm:cxn modelId="{ACD8C99A-CEFD-4157-B150-C05D8E629126}" type="presOf" srcId="{44F0FB5C-D4C0-4180-A9A5-1F72FE0D55E2}" destId="{54ACF299-414F-41F4-96D8-03D22B00DB97}" srcOrd="0" destOrd="0" presId="urn:microsoft.com/office/officeart/2005/8/layout/hierarchy3"/>
    <dgm:cxn modelId="{CD9ACCA1-4E8B-42A1-AE6F-2B7458EC9645}" type="presOf" srcId="{F37E8465-2F16-4D3A-B4AB-51F5DAA7942B}" destId="{AFBCD65F-5A00-45CB-91CD-66B128CA9CDD}" srcOrd="0" destOrd="0" presId="urn:microsoft.com/office/officeart/2005/8/layout/hierarchy3"/>
    <dgm:cxn modelId="{7A6738A5-17A0-4F86-A9D7-0AFF76728533}" type="presOf" srcId="{764EE867-69A1-45B2-A738-54F37D350480}" destId="{26DC3664-AB26-4876-8C89-5F2329FC6110}" srcOrd="0" destOrd="0" presId="urn:microsoft.com/office/officeart/2005/8/layout/hierarchy3"/>
    <dgm:cxn modelId="{05C1C6AC-FF30-4C01-A3B3-0001A5B2819F}" srcId="{281F2F7B-04DF-435C-9FA7-19F6A05EA641}" destId="{5A638A23-EB25-4C45-BCF3-FE7B6E9D0B32}" srcOrd="3" destOrd="0" parTransId="{A06ECBA0-1B29-48E9-B7AC-23CC01C9829E}" sibTransId="{B93E3438-B0F7-4DDC-B452-A582783BCAED}"/>
    <dgm:cxn modelId="{C95B9EB0-DB1A-4545-8610-CE3364FE936D}" type="presOf" srcId="{0A57936B-8817-44F5-8511-51BCEFC02D7E}" destId="{297FFCA3-C169-4FBB-A098-65F8ACF89271}" srcOrd="1" destOrd="0" presId="urn:microsoft.com/office/officeart/2005/8/layout/hierarchy3"/>
    <dgm:cxn modelId="{CDC3C3C0-9401-4F3F-ABBD-33670D4D4F34}" srcId="{281F2F7B-04DF-435C-9FA7-19F6A05EA641}" destId="{8FB5FEED-6BFB-4537-8A1D-2181023ACCC7}" srcOrd="4" destOrd="0" parTransId="{99CB747E-C568-468B-A677-E71B61AEC806}" sibTransId="{9F709002-9615-4160-9447-264951003652}"/>
    <dgm:cxn modelId="{8E6495D2-97A2-41DC-AE12-7963DA3D1CF6}" type="presOf" srcId="{281F2F7B-04DF-435C-9FA7-19F6A05EA641}" destId="{147DDA5B-22A5-43BA-9F33-30CE516859F9}" srcOrd="1" destOrd="0" presId="urn:microsoft.com/office/officeart/2005/8/layout/hierarchy3"/>
    <dgm:cxn modelId="{1130D8D6-30BA-427C-AEB2-B83669C6BB16}" srcId="{281F2F7B-04DF-435C-9FA7-19F6A05EA641}" destId="{16674210-CD32-42EB-BBAB-822BCD1D88CC}" srcOrd="1" destOrd="0" parTransId="{44F0FB5C-D4C0-4180-A9A5-1F72FE0D55E2}" sibTransId="{A4B3ECC4-3E3B-4C59-AE42-BBFDC24E077F}"/>
    <dgm:cxn modelId="{A23A86E4-B4D2-4A51-B73C-4C4A61F7902D}" srcId="{C8FEC4D8-D67F-4864-9B0A-1185AE0F82F3}" destId="{0A57936B-8817-44F5-8511-51BCEFC02D7E}" srcOrd="1" destOrd="0" parTransId="{B02A371D-6CB1-48A3-8E5F-B6D8FD245DE3}" sibTransId="{4612A002-95F5-4EF6-A7CC-17FB635A9C7F}"/>
    <dgm:cxn modelId="{5C13ECE6-0ACF-4345-975C-21918E9D1A39}" type="presOf" srcId="{4C6EB233-1660-4D88-8067-540E6C5AED2D}" destId="{9BBFBA7B-C075-4212-8785-3D922554C0B0}" srcOrd="0" destOrd="0" presId="urn:microsoft.com/office/officeart/2005/8/layout/hierarchy3"/>
    <dgm:cxn modelId="{3AFAA5F6-D383-4587-A3F1-CC2400075C45}" type="presOf" srcId="{46E3B515-4805-4C46-86A0-1F9DDA762BDB}" destId="{17F64FF9-C525-4DFD-96E7-41C8C096A001}" srcOrd="0" destOrd="0" presId="urn:microsoft.com/office/officeart/2005/8/layout/hierarchy3"/>
    <dgm:cxn modelId="{A587A15F-430D-4BB9-B798-49E9B60404AE}" type="presParOf" srcId="{39D52B5A-9864-4F3A-93DD-A2678AA63D84}" destId="{3BA589B3-2A86-4A53-B993-F7F7B05BE580}" srcOrd="0" destOrd="0" presId="urn:microsoft.com/office/officeart/2005/8/layout/hierarchy3"/>
    <dgm:cxn modelId="{593CE9F1-2CB5-48FE-91F3-A6CDDA90BB79}" type="presParOf" srcId="{3BA589B3-2A86-4A53-B993-F7F7B05BE580}" destId="{E0E238E6-3D2B-412E-B054-2624B4F912CF}" srcOrd="0" destOrd="0" presId="urn:microsoft.com/office/officeart/2005/8/layout/hierarchy3"/>
    <dgm:cxn modelId="{269D2DAD-895A-4A59-A256-485A856C7306}" type="presParOf" srcId="{E0E238E6-3D2B-412E-B054-2624B4F912CF}" destId="{96B95755-B128-4972-9DDD-E702F23FDC69}" srcOrd="0" destOrd="0" presId="urn:microsoft.com/office/officeart/2005/8/layout/hierarchy3"/>
    <dgm:cxn modelId="{77F85FDF-4F34-4F15-8CFC-C78D854A0B2E}" type="presParOf" srcId="{E0E238E6-3D2B-412E-B054-2624B4F912CF}" destId="{147DDA5B-22A5-43BA-9F33-30CE516859F9}" srcOrd="1" destOrd="0" presId="urn:microsoft.com/office/officeart/2005/8/layout/hierarchy3"/>
    <dgm:cxn modelId="{A360CA31-A995-4A5D-B833-34A54E96FB3C}" type="presParOf" srcId="{3BA589B3-2A86-4A53-B993-F7F7B05BE580}" destId="{2A0BD894-41E0-44EC-A74C-60CE2F2ADDB7}" srcOrd="1" destOrd="0" presId="urn:microsoft.com/office/officeart/2005/8/layout/hierarchy3"/>
    <dgm:cxn modelId="{A943F3F4-D5BF-475C-B215-7E34DE37EB3E}" type="presParOf" srcId="{2A0BD894-41E0-44EC-A74C-60CE2F2ADDB7}" destId="{17F64FF9-C525-4DFD-96E7-41C8C096A001}" srcOrd="0" destOrd="0" presId="urn:microsoft.com/office/officeart/2005/8/layout/hierarchy3"/>
    <dgm:cxn modelId="{CBCE7BDF-9F2C-40E3-946A-7A3F80F7DAB2}" type="presParOf" srcId="{2A0BD894-41E0-44EC-A74C-60CE2F2ADDB7}" destId="{26DC3664-AB26-4876-8C89-5F2329FC6110}" srcOrd="1" destOrd="0" presId="urn:microsoft.com/office/officeart/2005/8/layout/hierarchy3"/>
    <dgm:cxn modelId="{722040F0-29F1-40F5-8795-52490F68ACB8}" type="presParOf" srcId="{2A0BD894-41E0-44EC-A74C-60CE2F2ADDB7}" destId="{54ACF299-414F-41F4-96D8-03D22B00DB97}" srcOrd="2" destOrd="0" presId="urn:microsoft.com/office/officeart/2005/8/layout/hierarchy3"/>
    <dgm:cxn modelId="{4A9893B5-CEB2-4C04-A19C-88E0FEFEE100}" type="presParOf" srcId="{2A0BD894-41E0-44EC-A74C-60CE2F2ADDB7}" destId="{A206F537-880A-4AEF-8AA6-9CA1447C4DA7}" srcOrd="3" destOrd="0" presId="urn:microsoft.com/office/officeart/2005/8/layout/hierarchy3"/>
    <dgm:cxn modelId="{C0239EB9-41DA-42E3-B52E-8F78306849B5}" type="presParOf" srcId="{2A0BD894-41E0-44EC-A74C-60CE2F2ADDB7}" destId="{4739B4AD-72D4-4198-814C-49D47585168F}" srcOrd="4" destOrd="0" presId="urn:microsoft.com/office/officeart/2005/8/layout/hierarchy3"/>
    <dgm:cxn modelId="{437C25D8-00A5-4AB2-9629-EC40C7741D89}" type="presParOf" srcId="{2A0BD894-41E0-44EC-A74C-60CE2F2ADDB7}" destId="{AFBCD65F-5A00-45CB-91CD-66B128CA9CDD}" srcOrd="5" destOrd="0" presId="urn:microsoft.com/office/officeart/2005/8/layout/hierarchy3"/>
    <dgm:cxn modelId="{4CDE6A73-EA02-4794-8B69-B9D69DD843CB}" type="presParOf" srcId="{2A0BD894-41E0-44EC-A74C-60CE2F2ADDB7}" destId="{F979691F-B941-43B8-ACC5-CED80EAAE0BA}" srcOrd="6" destOrd="0" presId="urn:microsoft.com/office/officeart/2005/8/layout/hierarchy3"/>
    <dgm:cxn modelId="{F221E902-DDFC-4503-AAA3-0E72A9798799}" type="presParOf" srcId="{2A0BD894-41E0-44EC-A74C-60CE2F2ADDB7}" destId="{797F9ED2-6C00-43BF-8118-03F051B61AD4}" srcOrd="7" destOrd="0" presId="urn:microsoft.com/office/officeart/2005/8/layout/hierarchy3"/>
    <dgm:cxn modelId="{FBB7A030-9A3D-4709-ACB8-E4469C209825}" type="presParOf" srcId="{2A0BD894-41E0-44EC-A74C-60CE2F2ADDB7}" destId="{3C31AED9-1BF8-4544-BFDF-0674FC4ADF12}" srcOrd="8" destOrd="0" presId="urn:microsoft.com/office/officeart/2005/8/layout/hierarchy3"/>
    <dgm:cxn modelId="{633B3088-EFCF-418F-88FC-562B36A1E33E}" type="presParOf" srcId="{2A0BD894-41E0-44EC-A74C-60CE2F2ADDB7}" destId="{C5FC45B0-628F-4AFC-8BA7-F775C7C78CCA}" srcOrd="9" destOrd="0" presId="urn:microsoft.com/office/officeart/2005/8/layout/hierarchy3"/>
    <dgm:cxn modelId="{4181DD57-D009-4F0A-9D3D-C23F68C58B23}" type="presParOf" srcId="{39D52B5A-9864-4F3A-93DD-A2678AA63D84}" destId="{4BF79014-94CE-4078-BC43-9F33BEDB13FF}" srcOrd="1" destOrd="0" presId="urn:microsoft.com/office/officeart/2005/8/layout/hierarchy3"/>
    <dgm:cxn modelId="{41892663-69FB-45AD-9AF2-9A827B1AC615}" type="presParOf" srcId="{4BF79014-94CE-4078-BC43-9F33BEDB13FF}" destId="{4CAB0412-4BD9-4F31-9EC8-D4F76BBC9089}" srcOrd="0" destOrd="0" presId="urn:microsoft.com/office/officeart/2005/8/layout/hierarchy3"/>
    <dgm:cxn modelId="{06D5B220-85AE-447D-81A5-CA4D30EDB84F}" type="presParOf" srcId="{4CAB0412-4BD9-4F31-9EC8-D4F76BBC9089}" destId="{77B338A7-AD9C-404E-8A37-4D0FF823021C}" srcOrd="0" destOrd="0" presId="urn:microsoft.com/office/officeart/2005/8/layout/hierarchy3"/>
    <dgm:cxn modelId="{FB4E2385-2240-4AAA-99D0-59C7DE5D635B}" type="presParOf" srcId="{4CAB0412-4BD9-4F31-9EC8-D4F76BBC9089}" destId="{297FFCA3-C169-4FBB-A098-65F8ACF89271}" srcOrd="1" destOrd="0" presId="urn:microsoft.com/office/officeart/2005/8/layout/hierarchy3"/>
    <dgm:cxn modelId="{7EDED5B2-756F-4997-A8E9-903E544CB4FB}" type="presParOf" srcId="{4BF79014-94CE-4078-BC43-9F33BEDB13FF}" destId="{1A4A6F03-77FF-41B5-A89D-82CF6E2F2954}" srcOrd="1" destOrd="0" presId="urn:microsoft.com/office/officeart/2005/8/layout/hierarchy3"/>
    <dgm:cxn modelId="{19C0972F-129D-46AD-B4CE-9A533C6A9734}" type="presParOf" srcId="{1A4A6F03-77FF-41B5-A89D-82CF6E2F2954}" destId="{9BBFBA7B-C075-4212-8785-3D922554C0B0}" srcOrd="0" destOrd="0" presId="urn:microsoft.com/office/officeart/2005/8/layout/hierarchy3"/>
    <dgm:cxn modelId="{5BEFFEFC-B735-4286-946D-BAE76F07FBE7}" type="presParOf" srcId="{1A4A6F03-77FF-41B5-A89D-82CF6E2F2954}" destId="{B0B9FA58-7B23-4346-BD9B-B19A8B40903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95755-B128-4972-9DDD-E702F23FDC69}">
      <dsp:nvSpPr>
        <dsp:cNvPr id="0" name=""/>
        <dsp:cNvSpPr/>
      </dsp:nvSpPr>
      <dsp:spPr>
        <a:xfrm>
          <a:off x="232998" y="345"/>
          <a:ext cx="3079371" cy="431463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Вміст клітинок</a:t>
          </a:r>
        </a:p>
      </dsp:txBody>
      <dsp:txXfrm>
        <a:off x="245635" y="12982"/>
        <a:ext cx="3054097" cy="406189"/>
      </dsp:txXfrm>
    </dsp:sp>
    <dsp:sp modelId="{17F64FF9-C525-4DFD-96E7-41C8C096A001}">
      <dsp:nvSpPr>
        <dsp:cNvPr id="0" name=""/>
        <dsp:cNvSpPr/>
      </dsp:nvSpPr>
      <dsp:spPr>
        <a:xfrm>
          <a:off x="540935" y="431808"/>
          <a:ext cx="169646" cy="559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290"/>
              </a:lnTo>
              <a:lnTo>
                <a:pt x="169646" y="5592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C3664-AB26-4876-8C89-5F2329FC6110}">
      <dsp:nvSpPr>
        <dsp:cNvPr id="0" name=""/>
        <dsp:cNvSpPr/>
      </dsp:nvSpPr>
      <dsp:spPr>
        <a:xfrm>
          <a:off x="710582" y="539674"/>
          <a:ext cx="4690021" cy="902850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noProof="0" dirty="0">
              <a:solidFill>
                <a:schemeClr val="bg1"/>
              </a:solidFill>
            </a:rPr>
            <a:t>Формат даних: Загальний, Числовий, Грошовий, Фінансовий, Дата, Час, Відсотковий, Дробовий, Текстовий</a:t>
          </a:r>
        </a:p>
      </dsp:txBody>
      <dsp:txXfrm>
        <a:off x="737026" y="566118"/>
        <a:ext cx="4637133" cy="849962"/>
      </dsp:txXfrm>
    </dsp:sp>
    <dsp:sp modelId="{54ACF299-414F-41F4-96D8-03D22B00DB97}">
      <dsp:nvSpPr>
        <dsp:cNvPr id="0" name=""/>
        <dsp:cNvSpPr/>
      </dsp:nvSpPr>
      <dsp:spPr>
        <a:xfrm>
          <a:off x="540935" y="431808"/>
          <a:ext cx="169646" cy="1428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243"/>
              </a:lnTo>
              <a:lnTo>
                <a:pt x="169646" y="14282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6F537-880A-4AEF-8AA6-9CA1447C4DA7}">
      <dsp:nvSpPr>
        <dsp:cNvPr id="0" name=""/>
        <dsp:cNvSpPr/>
      </dsp:nvSpPr>
      <dsp:spPr>
        <a:xfrm>
          <a:off x="710582" y="1550390"/>
          <a:ext cx="4690021" cy="61932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noProof="0" dirty="0">
              <a:solidFill>
                <a:schemeClr val="bg1"/>
              </a:solidFill>
            </a:rPr>
            <a:t>Вирівнювання: вздовж горизонталі, вздовж вертикалі, відображення</a:t>
          </a:r>
        </a:p>
      </dsp:txBody>
      <dsp:txXfrm>
        <a:off x="728721" y="1568529"/>
        <a:ext cx="4653743" cy="583044"/>
      </dsp:txXfrm>
    </dsp:sp>
    <dsp:sp modelId="{4739B4AD-72D4-4198-814C-49D47585168F}">
      <dsp:nvSpPr>
        <dsp:cNvPr id="0" name=""/>
        <dsp:cNvSpPr/>
      </dsp:nvSpPr>
      <dsp:spPr>
        <a:xfrm>
          <a:off x="540935" y="431808"/>
          <a:ext cx="169646" cy="230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304"/>
              </a:lnTo>
              <a:lnTo>
                <a:pt x="169646" y="2307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D65F-5A00-45CB-91CD-66B128CA9CDD}">
      <dsp:nvSpPr>
        <dsp:cNvPr id="0" name=""/>
        <dsp:cNvSpPr/>
      </dsp:nvSpPr>
      <dsp:spPr>
        <a:xfrm>
          <a:off x="710582" y="2277579"/>
          <a:ext cx="4690021" cy="923068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noProof="0" dirty="0">
              <a:solidFill>
                <a:schemeClr val="bg1"/>
              </a:solidFill>
            </a:rPr>
            <a:t>Шрифт: шрифт, накреслення, розмір, підкреслення, колір, ефекти</a:t>
          </a:r>
        </a:p>
      </dsp:txBody>
      <dsp:txXfrm>
        <a:off x="737618" y="2304615"/>
        <a:ext cx="4635949" cy="868996"/>
      </dsp:txXfrm>
    </dsp:sp>
    <dsp:sp modelId="{F979691F-B941-43B8-ACC5-CED80EAAE0BA}">
      <dsp:nvSpPr>
        <dsp:cNvPr id="0" name=""/>
        <dsp:cNvSpPr/>
      </dsp:nvSpPr>
      <dsp:spPr>
        <a:xfrm>
          <a:off x="540935" y="431808"/>
          <a:ext cx="169646" cy="298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990"/>
              </a:lnTo>
              <a:lnTo>
                <a:pt x="169646" y="29879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F9ED2-6C00-43BF-8118-03F051B61AD4}">
      <dsp:nvSpPr>
        <dsp:cNvPr id="0" name=""/>
        <dsp:cNvSpPr/>
      </dsp:nvSpPr>
      <dsp:spPr>
        <a:xfrm>
          <a:off x="710582" y="3308513"/>
          <a:ext cx="4690021" cy="222570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1" kern="1200" noProof="0" dirty="0">
              <a:solidFill>
                <a:schemeClr val="bg1"/>
              </a:solidFill>
            </a:rPr>
            <a:t>Межі: тип та колір лінії</a:t>
          </a:r>
        </a:p>
      </dsp:txBody>
      <dsp:txXfrm>
        <a:off x="717101" y="3315032"/>
        <a:ext cx="4676983" cy="209532"/>
      </dsp:txXfrm>
    </dsp:sp>
    <dsp:sp modelId="{3C31AED9-1BF8-4544-BFDF-0674FC4ADF12}">
      <dsp:nvSpPr>
        <dsp:cNvPr id="0" name=""/>
        <dsp:cNvSpPr/>
      </dsp:nvSpPr>
      <dsp:spPr>
        <a:xfrm>
          <a:off x="540935" y="431808"/>
          <a:ext cx="169646" cy="331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426"/>
              </a:lnTo>
              <a:lnTo>
                <a:pt x="169646" y="33184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C45B0-628F-4AFC-8BA7-F775C7C78CCA}">
      <dsp:nvSpPr>
        <dsp:cNvPr id="0" name=""/>
        <dsp:cNvSpPr/>
      </dsp:nvSpPr>
      <dsp:spPr>
        <a:xfrm>
          <a:off x="710582" y="3638950"/>
          <a:ext cx="4690021" cy="222570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1" kern="1200" noProof="0" dirty="0">
              <a:solidFill>
                <a:schemeClr val="bg1"/>
              </a:solidFill>
            </a:rPr>
            <a:t>Вигляд: заливка клітинки</a:t>
          </a:r>
        </a:p>
      </dsp:txBody>
      <dsp:txXfrm>
        <a:off x="717101" y="3645469"/>
        <a:ext cx="4676983" cy="209532"/>
      </dsp:txXfrm>
    </dsp:sp>
    <dsp:sp modelId="{77B338A7-AD9C-404E-8A37-4D0FF823021C}">
      <dsp:nvSpPr>
        <dsp:cNvPr id="0" name=""/>
        <dsp:cNvSpPr/>
      </dsp:nvSpPr>
      <dsp:spPr>
        <a:xfrm>
          <a:off x="5345569" y="345"/>
          <a:ext cx="3079371" cy="431463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Структура</a:t>
          </a:r>
        </a:p>
      </dsp:txBody>
      <dsp:txXfrm>
        <a:off x="5358206" y="12982"/>
        <a:ext cx="3054097" cy="406189"/>
      </dsp:txXfrm>
    </dsp:sp>
    <dsp:sp modelId="{9BBFBA7B-C075-4212-8785-3D922554C0B0}">
      <dsp:nvSpPr>
        <dsp:cNvPr id="0" name=""/>
        <dsp:cNvSpPr/>
      </dsp:nvSpPr>
      <dsp:spPr>
        <a:xfrm>
          <a:off x="5653506" y="431808"/>
          <a:ext cx="202659" cy="652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206"/>
              </a:lnTo>
              <a:lnTo>
                <a:pt x="202659" y="65220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9FA58-7B23-4346-BD9B-B19A8B409032}">
      <dsp:nvSpPr>
        <dsp:cNvPr id="0" name=""/>
        <dsp:cNvSpPr/>
      </dsp:nvSpPr>
      <dsp:spPr>
        <a:xfrm>
          <a:off x="5856166" y="539674"/>
          <a:ext cx="3288849" cy="1088681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noProof="0" dirty="0">
              <a:solidFill>
                <a:schemeClr val="bg1"/>
              </a:solidFill>
            </a:rPr>
            <a:t>Рядок та стовпець: Висота, Ширина, </a:t>
          </a:r>
          <a:r>
            <a:rPr lang="uk-UA" sz="1600" i="1" kern="1200" noProof="0" dirty="0" err="1">
              <a:solidFill>
                <a:schemeClr val="bg1"/>
              </a:solidFill>
            </a:rPr>
            <a:t>Автодобір</a:t>
          </a:r>
          <a:r>
            <a:rPr lang="uk-UA" sz="1600" i="1" kern="1200" noProof="0" dirty="0">
              <a:solidFill>
                <a:schemeClr val="bg1"/>
              </a:solidFill>
            </a:rPr>
            <a:t> висоти (ширини)</a:t>
          </a:r>
        </a:p>
      </dsp:txBody>
      <dsp:txXfrm>
        <a:off x="5888052" y="571560"/>
        <a:ext cx="3225077" cy="1024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827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78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39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/>
          <a:stretch/>
        </p:blipFill>
        <p:spPr>
          <a:xfrm>
            <a:off x="-1" y="-15080"/>
            <a:ext cx="4336767" cy="6297878"/>
          </a:xfrm>
          <a:prstGeom prst="rect">
            <a:avLst/>
          </a:prstGeom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gradFill>
            <a:gsLst>
              <a:gs pos="0">
                <a:srgbClr val="60A1D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6766" y="-1725"/>
            <a:ext cx="4807234" cy="3529150"/>
          </a:xfrm>
        </p:spPr>
        <p:txBody>
          <a:bodyPr/>
          <a:lstStyle>
            <a:lvl1pPr algn="ctr">
              <a:defRPr sz="4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  <p:grpSp>
        <p:nvGrpSpPr>
          <p:cNvPr id="19" name="Группа 18"/>
          <p:cNvGrpSpPr/>
          <p:nvPr userDrawn="1"/>
        </p:nvGrpSpPr>
        <p:grpSpPr>
          <a:xfrm>
            <a:off x="19039" y="2660566"/>
            <a:ext cx="4560070" cy="4224422"/>
            <a:chOff x="1127" y="2608455"/>
            <a:chExt cx="4560070" cy="4224422"/>
          </a:xfrm>
        </p:grpSpPr>
        <p:sp>
          <p:nvSpPr>
            <p:cNvPr id="22" name="Oval 25"/>
            <p:cNvSpPr>
              <a:spLocks noChangeArrowheads="1"/>
            </p:cNvSpPr>
            <p:nvPr userDrawn="1"/>
          </p:nvSpPr>
          <p:spPr bwMode="ltGray">
            <a:xfrm>
              <a:off x="912427" y="5032652"/>
              <a:ext cx="3648770" cy="1800225"/>
            </a:xfrm>
            <a:prstGeom prst="ellipse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uk-UA"/>
            </a:p>
          </p:txBody>
        </p:sp>
        <p:grpSp>
          <p:nvGrpSpPr>
            <p:cNvPr id="23" name="Группа 22"/>
            <p:cNvGrpSpPr/>
            <p:nvPr userDrawn="1"/>
          </p:nvGrpSpPr>
          <p:grpSpPr>
            <a:xfrm>
              <a:off x="1127" y="2608455"/>
              <a:ext cx="4240548" cy="4156510"/>
              <a:chOff x="333977" y="1637511"/>
              <a:chExt cx="4860000" cy="4860000"/>
            </a:xfrm>
          </p:grpSpPr>
          <p:sp>
            <p:nvSpPr>
              <p:cNvPr id="30" name="Oval 18"/>
              <p:cNvSpPr>
                <a:spLocks noChangeArrowheads="1"/>
              </p:cNvSpPr>
              <p:nvPr userDrawn="1"/>
            </p:nvSpPr>
            <p:spPr bwMode="gray">
              <a:xfrm>
                <a:off x="333977" y="1637511"/>
                <a:ext cx="4860000" cy="486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72739" dir="3238358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uk-UA"/>
              </a:p>
            </p:txBody>
          </p:sp>
          <p:pic>
            <p:nvPicPr>
              <p:cNvPr id="31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5" r="4165"/>
              <a:stretch/>
            </p:blipFill>
            <p:spPr bwMode="auto">
              <a:xfrm>
                <a:off x="661898" y="1898278"/>
                <a:ext cx="4392000" cy="4391999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0"/>
              <p:cNvPicPr>
                <a:picLocks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977" y="1930432"/>
                <a:ext cx="4392000" cy="4392000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819" y="1768930"/>
                <a:ext cx="4392000" cy="4392000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6" descr="https://encrypted-tbn2.gstatic.com/images?q=tbn:ANd9GcSTr2RJNHMbwRpbx4iFjqSryYMYMYNpzMIaTVE57QxauFE-04Xkaw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26" y="2795851"/>
              <a:ext cx="3832199" cy="3675148"/>
            </a:xfrm>
            <a:prstGeom prst="pie">
              <a:avLst>
                <a:gd name="adj1" fmla="val 8147114"/>
                <a:gd name="adj2" fmla="val 13511842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037" y="4002370"/>
              <a:ext cx="1444625" cy="141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Группа 26"/>
            <p:cNvGrpSpPr/>
            <p:nvPr userDrawn="1"/>
          </p:nvGrpSpPr>
          <p:grpSpPr>
            <a:xfrm>
              <a:off x="1481037" y="3699553"/>
              <a:ext cx="1444721" cy="1938990"/>
              <a:chOff x="5746039" y="3241067"/>
              <a:chExt cx="1655763" cy="2267166"/>
            </a:xfrm>
          </p:grpSpPr>
          <p:sp>
            <p:nvSpPr>
              <p:cNvPr id="28" name="Oval 23"/>
              <p:cNvSpPr>
                <a:spLocks noChangeArrowheads="1"/>
              </p:cNvSpPr>
              <p:nvPr userDrawn="1"/>
            </p:nvSpPr>
            <p:spPr bwMode="gray">
              <a:xfrm>
                <a:off x="5746039" y="36217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uk-UA"/>
              </a:p>
            </p:txBody>
          </p:sp>
          <p:sp>
            <p:nvSpPr>
              <p:cNvPr id="29" name="TextBox 1"/>
              <p:cNvSpPr txBox="1"/>
              <p:nvPr userDrawn="1"/>
            </p:nvSpPr>
            <p:spPr>
              <a:xfrm>
                <a:off x="5909439" y="3241067"/>
                <a:ext cx="1410619" cy="226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uk-UA" sz="12000" b="1" i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7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lang="uk-UA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uk-UA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78072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D709-F3B8-488A-AAC8-6BF360827BDE}" type="datetime1">
              <a:rPr lang="uk-UA" smtClean="0"/>
              <a:pPr>
                <a:defRPr/>
              </a:pPr>
              <a:t>09.12.2021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2492-B806-48B6-B4BC-271A15C58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>
            <a:lvl1pPr>
              <a:defRPr sz="2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652534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n-lt"/>
              </a:rPr>
              <a:t>© </a:t>
            </a:r>
            <a:r>
              <a:rPr lang="uk-UA" sz="1400" i="1" dirty="0">
                <a:latin typeface="+mn-lt"/>
              </a:rPr>
              <a:t>На допомогу вчителю інформатики</a:t>
            </a:r>
            <a:endParaRPr lang="ru-RU" sz="1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69FFAD"/>
          </a:solidFill>
          <a:ln>
            <a:noFill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488" y="8091"/>
            <a:ext cx="9144000" cy="836613"/>
          </a:xfrm>
          <a:prstGeom prst="rect">
            <a:avLst/>
          </a:prstGeom>
          <a:solidFill>
            <a:srgbClr val="00B451">
              <a:alpha val="9254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81908" y="70212"/>
            <a:ext cx="7391400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/>
              <a:t>Зразок заголовка</a:t>
            </a:r>
            <a:endParaRPr lang="en-US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956376" y="70211"/>
            <a:ext cx="1165072" cy="1198549"/>
            <a:chOff x="6804248" y="1609133"/>
            <a:chExt cx="1584176" cy="1456604"/>
          </a:xfrm>
        </p:grpSpPr>
        <p:sp>
          <p:nvSpPr>
            <p:cNvPr id="17" name="Freeform 22" descr="55282"/>
            <p:cNvSpPr>
              <a:spLocks/>
            </p:cNvSpPr>
            <p:nvPr/>
          </p:nvSpPr>
          <p:spPr bwMode="gray">
            <a:xfrm>
              <a:off x="7099216" y="2337435"/>
              <a:ext cx="950891" cy="635453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endParaRPr lang="uk-UA"/>
            </a:p>
          </p:txBody>
        </p:sp>
        <p:pic>
          <p:nvPicPr>
            <p:cNvPr id="18" name="Picture 2" descr="http://inspitech.ru/wp-content/uploads/2013/11/111111-634x325.jpg"/>
            <p:cNvPicPr>
              <a:picLocks noChangeAspect="1" noChangeArrowheads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71" t="4259" r="2871" b="-4259"/>
            <a:stretch/>
          </p:blipFill>
          <p:spPr bwMode="auto">
            <a:xfrm>
              <a:off x="6923854" y="1609133"/>
              <a:ext cx="1226837" cy="1456604"/>
            </a:xfrm>
            <a:prstGeom prst="pie">
              <a:avLst>
                <a:gd name="adj1" fmla="val 8137350"/>
                <a:gd name="adj2" fmla="val 1362067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1" r="4541"/>
            <a:stretch/>
          </p:blipFill>
          <p:spPr bwMode="auto">
            <a:xfrm>
              <a:off x="6874967" y="1724849"/>
              <a:ext cx="1396164" cy="1192900"/>
            </a:xfrm>
            <a:prstGeom prst="pie">
              <a:avLst>
                <a:gd name="adj1" fmla="val 8137671"/>
                <a:gd name="adj2" fmla="val 1354566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 descr="http://sostav.ua/app/public/images/news/2013/09/26/ftech_04.jpg?rand=0.23995255399495363"/>
            <p:cNvPicPr>
              <a:picLocks noChangeAspect="1" noChangeArrowheads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5" r="4165"/>
            <a:stretch/>
          </p:blipFill>
          <p:spPr bwMode="auto">
            <a:xfrm>
              <a:off x="6959601" y="1745501"/>
              <a:ext cx="1337850" cy="1160945"/>
            </a:xfrm>
            <a:prstGeom prst="pie">
              <a:avLst>
                <a:gd name="adj1" fmla="val 18689472"/>
                <a:gd name="adj2" fmla="val 2838853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729" y="1687068"/>
              <a:ext cx="1355119" cy="1298678"/>
            </a:xfrm>
            <a:prstGeom prst="pie">
              <a:avLst>
                <a:gd name="adj1" fmla="val 2773342"/>
                <a:gd name="adj2" fmla="val 802804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2" descr="http://static1.repo.aif.ru/1/2c/271241/7e6dd6328aed1f24eda9283e4253632c.jpg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590" y="1703610"/>
              <a:ext cx="1397023" cy="1230501"/>
            </a:xfrm>
            <a:prstGeom prst="pie">
              <a:avLst>
                <a:gd name="adj1" fmla="val 13533095"/>
                <a:gd name="adj2" fmla="val 1875296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7303982" y="2127365"/>
              <a:ext cx="531500" cy="474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7261042" y="1959370"/>
              <a:ext cx="452808" cy="7854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BottomRigh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uk-UA" sz="3600" b="1" i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  <a:lumOff val="2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  <a:endParaRPr lang="uk-UA" sz="4400" b="1" i="1" cap="none" spc="0" dirty="0">
                <a:ln w="1143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" name="Овал 1"/>
            <p:cNvSpPr/>
            <p:nvPr userDrawn="1"/>
          </p:nvSpPr>
          <p:spPr bwMode="auto">
            <a:xfrm>
              <a:off x="6804248" y="1609133"/>
              <a:ext cx="1584176" cy="1456604"/>
            </a:xfrm>
            <a:prstGeom prst="ellipse">
              <a:avLst/>
            </a:prstGeom>
            <a:noFill/>
            <a:ln w="50800">
              <a:solidFill>
                <a:srgbClr val="00B050"/>
              </a:solidFill>
              <a:miter lim="800000"/>
              <a:headEnd/>
              <a:tailEnd/>
            </a:ln>
            <a:effectLst>
              <a:glow rad="25400">
                <a:srgbClr val="75EBA5">
                  <a:alpha val="40000"/>
                </a:srgbClr>
              </a:glow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01600" prst="riblet"/>
              <a:bevelB prst="angle"/>
            </a:sp3d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/>
          <a:stretch/>
        </p:blipFill>
        <p:spPr bwMode="auto">
          <a:xfrm>
            <a:off x="0" y="98285"/>
            <a:ext cx="97212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5.wdp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5976" y="476672"/>
            <a:ext cx="4809210" cy="2808312"/>
          </a:xfrm>
        </p:spPr>
        <p:txBody>
          <a:bodyPr/>
          <a:lstStyle/>
          <a:p>
            <a:r>
              <a:rPr lang="uk-UA" sz="2400" dirty="0">
                <a:effectLst/>
              </a:rPr>
              <a:t>Типи даних: числові, грошові, дати, текст, відсотки. Введення, редагування й форматування даних основних типів</a:t>
            </a:r>
            <a:r>
              <a:rPr lang="ru-RU" sz="2400" dirty="0">
                <a:effectLst/>
              </a:rPr>
              <a:t>.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Практична робота № 2</a:t>
            </a:r>
          </a:p>
        </p:txBody>
      </p:sp>
      <p:sp>
        <p:nvSpPr>
          <p:cNvPr id="2" name="Округлена прямокутна виноска 1"/>
          <p:cNvSpPr/>
          <p:nvPr/>
        </p:nvSpPr>
        <p:spPr>
          <a:xfrm>
            <a:off x="0" y="6277325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Урок 10</a:t>
            </a: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5508104" y="6319664"/>
            <a:ext cx="2304256" cy="53833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b="1" i="0" u="none" strike="noStrike" kern="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§ </a:t>
            </a:r>
            <a:r>
              <a:rPr lang="uk-UA" b="1" kern="0" cap="all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4</a:t>
            </a:r>
            <a:r>
              <a:rPr lang="uk-UA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.3</a:t>
            </a:r>
            <a:endParaRPr kumimoji="0" lang="en-US" b="1" i="0" u="none" strike="noStrike" kern="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Verdana" pitchFamily="34" charset="0"/>
            </a:endParaRPr>
          </a:p>
        </p:txBody>
      </p:sp>
      <p:pic>
        <p:nvPicPr>
          <p:cNvPr id="9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42" y="3819540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95" y="4223992"/>
            <a:ext cx="86404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3679686"/>
          </a:xfrm>
          <a:prstGeom prst="roundRect">
            <a:avLst>
              <a:gd name="adj" fmla="val 9500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>
                <a:solidFill>
                  <a:schemeClr val="bg1"/>
                </a:solidFill>
              </a:rPr>
              <a:t>Усі дати в </a:t>
            </a:r>
            <a:r>
              <a:rPr lang="uk-UA" sz="2000" b="1" i="1" dirty="0">
                <a:solidFill>
                  <a:srgbClr val="FFFF00"/>
                </a:solidFill>
              </a:rPr>
              <a:t>Excel</a:t>
            </a:r>
            <a:r>
              <a:rPr lang="uk-UA" sz="2000" b="1" i="1" dirty="0">
                <a:solidFill>
                  <a:schemeClr val="bg1"/>
                </a:solidFill>
              </a:rPr>
              <a:t> зберігаються як натуральні числа. Відлік часу починається з 01.01.1900, і цій даті відповідає число 1. Кожній наступній даті відповідає наступне натуральне число. Таке подання дат дає змогу виконувати обчислення з датами Так, кількість днів між двома датами визначається різницею чисел, що виповідають цим датам. Наприклад, різниця:</a:t>
            </a:r>
          </a:p>
          <a:p>
            <a:pPr indent="457200" algn="just"/>
            <a:r>
              <a:rPr lang="uk-UA" sz="2000" b="1" i="1" dirty="0">
                <a:solidFill>
                  <a:schemeClr val="bg1"/>
                </a:solidFill>
              </a:rPr>
              <a:t>01.09.2015 - 01.01.2015 = 42 248 - 42 005 = 243</a:t>
            </a:r>
          </a:p>
          <a:p>
            <a:pPr indent="457200" algn="just"/>
            <a:r>
              <a:rPr lang="uk-UA" sz="2000" b="1" i="1" dirty="0">
                <a:solidFill>
                  <a:schemeClr val="bg1"/>
                </a:solidFill>
              </a:rPr>
              <a:t>Для визначення числа, яке виповідає деякій даті, потрібно встановити для клітинки з датою числовий формат.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838" y="4941168"/>
            <a:ext cx="5080434" cy="172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2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Установлення формату числових даних для поточної клітинки або для виділеного діапазону клітинок здійснюється з використанням елементів керування групи </a:t>
            </a:r>
            <a:r>
              <a:rPr lang="uk-UA" sz="2400" b="1" i="1" dirty="0">
                <a:solidFill>
                  <a:srgbClr val="FFFF00"/>
                </a:solidFill>
              </a:rPr>
              <a:t>Число</a:t>
            </a:r>
            <a:r>
              <a:rPr lang="uk-UA" sz="2400" b="1" i="1" dirty="0">
                <a:solidFill>
                  <a:schemeClr val="bg1"/>
                </a:solidFill>
              </a:rPr>
              <a:t> на вкладці </a:t>
            </a:r>
            <a:r>
              <a:rPr lang="uk-UA" sz="2400" b="1" i="1" dirty="0">
                <a:solidFill>
                  <a:srgbClr val="FFFF00"/>
                </a:solidFill>
              </a:rPr>
              <a:t>Основне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1058"/>
          <a:stretch/>
        </p:blipFill>
        <p:spPr>
          <a:xfrm>
            <a:off x="247190" y="3573016"/>
            <a:ext cx="857328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6"/>
          <p:cNvSpPr/>
          <p:nvPr/>
        </p:nvSpPr>
        <p:spPr>
          <a:xfrm>
            <a:off x="6821068" y="4293096"/>
            <a:ext cx="1927395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ліво 7"/>
          <p:cNvSpPr/>
          <p:nvPr/>
        </p:nvSpPr>
        <p:spPr>
          <a:xfrm rot="13631304">
            <a:off x="6425333" y="3516891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098717" y="3861048"/>
            <a:ext cx="1241035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3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28590"/>
            <a:ext cx="3371497" cy="230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265" y="1979945"/>
            <a:ext cx="2499674" cy="280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1435336" y="2189339"/>
            <a:ext cx="3195793" cy="6586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72008" y="1124744"/>
            <a:ext cx="4644008" cy="783193"/>
          </a:xfrm>
          <a:prstGeom prst="wedgeRoundRectCallout">
            <a:avLst>
              <a:gd name="adj1" fmla="val -1946"/>
              <a:gd name="adj2" fmla="val 9585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Список для вибору формату даних з наведеного переліку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6148266" y="1979944"/>
            <a:ext cx="2508260" cy="2807121"/>
          </a:xfrm>
          <a:prstGeom prst="roundRect">
            <a:avLst>
              <a:gd name="adj" fmla="val 625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791658" y="1124744"/>
            <a:ext cx="2948694" cy="783193"/>
          </a:xfrm>
          <a:prstGeom prst="wedgeRoundRectCallout">
            <a:avLst>
              <a:gd name="adj1" fmla="val -1946"/>
              <a:gd name="adj2" fmla="val 9585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Відкритий список форматів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211959" y="3789040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6372200" y="5085184"/>
            <a:ext cx="2664296" cy="1634490"/>
          </a:xfrm>
          <a:prstGeom prst="wedgeRoundRectCallout">
            <a:avLst>
              <a:gd name="adj1" fmla="val -122520"/>
              <a:gd name="adj2" fmla="val -11589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Кнопка відкриття діалогового вікна </a:t>
            </a:r>
            <a:r>
              <a:rPr lang="uk-UA" b="1" i="1" dirty="0">
                <a:solidFill>
                  <a:srgbClr val="FFFF00"/>
                </a:solidFill>
              </a:rPr>
              <a:t>Формат</a:t>
            </a:r>
            <a:r>
              <a:rPr lang="uk-UA" b="1" i="1" dirty="0">
                <a:solidFill>
                  <a:schemeClr val="bg1"/>
                </a:solidFill>
              </a:rPr>
              <a:t> </a:t>
            </a:r>
            <a:r>
              <a:rPr lang="uk-UA" b="1" i="1" dirty="0">
                <a:solidFill>
                  <a:srgbClr val="FFFF00"/>
                </a:solidFill>
              </a:rPr>
              <a:t>клітинок</a:t>
            </a:r>
            <a:r>
              <a:rPr lang="uk-UA" b="1" i="1" dirty="0">
                <a:solidFill>
                  <a:schemeClr val="bg1"/>
                </a:solidFill>
              </a:rPr>
              <a:t> вкладки </a:t>
            </a:r>
            <a:r>
              <a:rPr lang="uk-UA" b="1" i="1" dirty="0">
                <a:solidFill>
                  <a:srgbClr val="FFFF00"/>
                </a:solidFill>
              </a:rPr>
              <a:t>Число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4039342" y="3037693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4736887" y="2719492"/>
            <a:ext cx="2138239" cy="1328023"/>
          </a:xfrm>
          <a:prstGeom prst="wedgeRoundRectCallout">
            <a:avLst>
              <a:gd name="adj1" fmla="val -69915"/>
              <a:gd name="adj2" fmla="val -817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Кнопка для зменшення розрядності чисел</a:t>
            </a: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3491879" y="3033272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3347864" y="4408318"/>
            <a:ext cx="2808312" cy="1021556"/>
          </a:xfrm>
          <a:prstGeom prst="wedgeRoundRectCallout">
            <a:avLst>
              <a:gd name="adj1" fmla="val -35656"/>
              <a:gd name="adj2" fmla="val -14539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Кнопка для збільшення розрядності чисел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2779201" y="3041890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2411760" y="3425150"/>
            <a:ext cx="3607802" cy="3416320"/>
          </a:xfrm>
          <a:custGeom>
            <a:avLst/>
            <a:gdLst>
              <a:gd name="connsiteX0" fmla="*/ 0 w 3607802"/>
              <a:gd name="connsiteY0" fmla="*/ 221342 h 1328023"/>
              <a:gd name="connsiteX1" fmla="*/ 221342 w 3607802"/>
              <a:gd name="connsiteY1" fmla="*/ 0 h 1328023"/>
              <a:gd name="connsiteX2" fmla="*/ 601300 w 3607802"/>
              <a:gd name="connsiteY2" fmla="*/ 0 h 1328023"/>
              <a:gd name="connsiteX3" fmla="*/ 590056 w 3607802"/>
              <a:gd name="connsiteY3" fmla="*/ -2050627 h 1328023"/>
              <a:gd name="connsiteX4" fmla="*/ 1503251 w 3607802"/>
              <a:gd name="connsiteY4" fmla="*/ 0 h 1328023"/>
              <a:gd name="connsiteX5" fmla="*/ 3386460 w 3607802"/>
              <a:gd name="connsiteY5" fmla="*/ 0 h 1328023"/>
              <a:gd name="connsiteX6" fmla="*/ 3607802 w 3607802"/>
              <a:gd name="connsiteY6" fmla="*/ 221342 h 1328023"/>
              <a:gd name="connsiteX7" fmla="*/ 3607802 w 3607802"/>
              <a:gd name="connsiteY7" fmla="*/ 221337 h 1328023"/>
              <a:gd name="connsiteX8" fmla="*/ 3607802 w 3607802"/>
              <a:gd name="connsiteY8" fmla="*/ 221337 h 1328023"/>
              <a:gd name="connsiteX9" fmla="*/ 3607802 w 3607802"/>
              <a:gd name="connsiteY9" fmla="*/ 553343 h 1328023"/>
              <a:gd name="connsiteX10" fmla="*/ 3607802 w 3607802"/>
              <a:gd name="connsiteY10" fmla="*/ 1106681 h 1328023"/>
              <a:gd name="connsiteX11" fmla="*/ 3386460 w 3607802"/>
              <a:gd name="connsiteY11" fmla="*/ 1328023 h 1328023"/>
              <a:gd name="connsiteX12" fmla="*/ 1503251 w 3607802"/>
              <a:gd name="connsiteY12" fmla="*/ 1328023 h 1328023"/>
              <a:gd name="connsiteX13" fmla="*/ 601300 w 3607802"/>
              <a:gd name="connsiteY13" fmla="*/ 1328023 h 1328023"/>
              <a:gd name="connsiteX14" fmla="*/ 601300 w 3607802"/>
              <a:gd name="connsiteY14" fmla="*/ 1328023 h 1328023"/>
              <a:gd name="connsiteX15" fmla="*/ 221342 w 3607802"/>
              <a:gd name="connsiteY15" fmla="*/ 1328023 h 1328023"/>
              <a:gd name="connsiteX16" fmla="*/ 0 w 3607802"/>
              <a:gd name="connsiteY16" fmla="*/ 1106681 h 1328023"/>
              <a:gd name="connsiteX17" fmla="*/ 0 w 3607802"/>
              <a:gd name="connsiteY17" fmla="*/ 553343 h 1328023"/>
              <a:gd name="connsiteX18" fmla="*/ 0 w 3607802"/>
              <a:gd name="connsiteY18" fmla="*/ 221337 h 1328023"/>
              <a:gd name="connsiteX19" fmla="*/ 0 w 3607802"/>
              <a:gd name="connsiteY19" fmla="*/ 221337 h 1328023"/>
              <a:gd name="connsiteX20" fmla="*/ 0 w 3607802"/>
              <a:gd name="connsiteY20" fmla="*/ 221342 h 1328023"/>
              <a:gd name="connsiteX0" fmla="*/ 0 w 3607802"/>
              <a:gd name="connsiteY0" fmla="*/ 2271969 h 3378650"/>
              <a:gd name="connsiteX1" fmla="*/ 221342 w 3607802"/>
              <a:gd name="connsiteY1" fmla="*/ 2050627 h 3378650"/>
              <a:gd name="connsiteX2" fmla="*/ 601300 w 3607802"/>
              <a:gd name="connsiteY2" fmla="*/ 2050627 h 3378650"/>
              <a:gd name="connsiteX3" fmla="*/ 590056 w 3607802"/>
              <a:gd name="connsiteY3" fmla="*/ 0 h 3378650"/>
              <a:gd name="connsiteX4" fmla="*/ 966223 w 3607802"/>
              <a:gd name="connsiteY4" fmla="*/ 2007084 h 3378650"/>
              <a:gd name="connsiteX5" fmla="*/ 3386460 w 3607802"/>
              <a:gd name="connsiteY5" fmla="*/ 2050627 h 3378650"/>
              <a:gd name="connsiteX6" fmla="*/ 3607802 w 3607802"/>
              <a:gd name="connsiteY6" fmla="*/ 2271969 h 3378650"/>
              <a:gd name="connsiteX7" fmla="*/ 3607802 w 3607802"/>
              <a:gd name="connsiteY7" fmla="*/ 2271964 h 3378650"/>
              <a:gd name="connsiteX8" fmla="*/ 3607802 w 3607802"/>
              <a:gd name="connsiteY8" fmla="*/ 2271964 h 3378650"/>
              <a:gd name="connsiteX9" fmla="*/ 3607802 w 3607802"/>
              <a:gd name="connsiteY9" fmla="*/ 2603970 h 3378650"/>
              <a:gd name="connsiteX10" fmla="*/ 3607802 w 3607802"/>
              <a:gd name="connsiteY10" fmla="*/ 3157308 h 3378650"/>
              <a:gd name="connsiteX11" fmla="*/ 3386460 w 3607802"/>
              <a:gd name="connsiteY11" fmla="*/ 3378650 h 3378650"/>
              <a:gd name="connsiteX12" fmla="*/ 1503251 w 3607802"/>
              <a:gd name="connsiteY12" fmla="*/ 3378650 h 3378650"/>
              <a:gd name="connsiteX13" fmla="*/ 601300 w 3607802"/>
              <a:gd name="connsiteY13" fmla="*/ 3378650 h 3378650"/>
              <a:gd name="connsiteX14" fmla="*/ 601300 w 3607802"/>
              <a:gd name="connsiteY14" fmla="*/ 3378650 h 3378650"/>
              <a:gd name="connsiteX15" fmla="*/ 221342 w 3607802"/>
              <a:gd name="connsiteY15" fmla="*/ 3378650 h 3378650"/>
              <a:gd name="connsiteX16" fmla="*/ 0 w 3607802"/>
              <a:gd name="connsiteY16" fmla="*/ 3157308 h 3378650"/>
              <a:gd name="connsiteX17" fmla="*/ 0 w 3607802"/>
              <a:gd name="connsiteY17" fmla="*/ 2603970 h 3378650"/>
              <a:gd name="connsiteX18" fmla="*/ 0 w 3607802"/>
              <a:gd name="connsiteY18" fmla="*/ 2271964 h 3378650"/>
              <a:gd name="connsiteX19" fmla="*/ 0 w 3607802"/>
              <a:gd name="connsiteY19" fmla="*/ 2271964 h 3378650"/>
              <a:gd name="connsiteX20" fmla="*/ 0 w 3607802"/>
              <a:gd name="connsiteY20" fmla="*/ 2271969 h 3378650"/>
              <a:gd name="connsiteX0" fmla="*/ 0 w 3607802"/>
              <a:gd name="connsiteY0" fmla="*/ 2271969 h 3378650"/>
              <a:gd name="connsiteX1" fmla="*/ 221342 w 3607802"/>
              <a:gd name="connsiteY1" fmla="*/ 2050627 h 3378650"/>
              <a:gd name="connsiteX2" fmla="*/ 441643 w 3607802"/>
              <a:gd name="connsiteY2" fmla="*/ 2050627 h 3378650"/>
              <a:gd name="connsiteX3" fmla="*/ 590056 w 3607802"/>
              <a:gd name="connsiteY3" fmla="*/ 0 h 3378650"/>
              <a:gd name="connsiteX4" fmla="*/ 966223 w 3607802"/>
              <a:gd name="connsiteY4" fmla="*/ 2007084 h 3378650"/>
              <a:gd name="connsiteX5" fmla="*/ 3386460 w 3607802"/>
              <a:gd name="connsiteY5" fmla="*/ 2050627 h 3378650"/>
              <a:gd name="connsiteX6" fmla="*/ 3607802 w 3607802"/>
              <a:gd name="connsiteY6" fmla="*/ 2271969 h 3378650"/>
              <a:gd name="connsiteX7" fmla="*/ 3607802 w 3607802"/>
              <a:gd name="connsiteY7" fmla="*/ 2271964 h 3378650"/>
              <a:gd name="connsiteX8" fmla="*/ 3607802 w 3607802"/>
              <a:gd name="connsiteY8" fmla="*/ 2271964 h 3378650"/>
              <a:gd name="connsiteX9" fmla="*/ 3607802 w 3607802"/>
              <a:gd name="connsiteY9" fmla="*/ 2603970 h 3378650"/>
              <a:gd name="connsiteX10" fmla="*/ 3607802 w 3607802"/>
              <a:gd name="connsiteY10" fmla="*/ 3157308 h 3378650"/>
              <a:gd name="connsiteX11" fmla="*/ 3386460 w 3607802"/>
              <a:gd name="connsiteY11" fmla="*/ 3378650 h 3378650"/>
              <a:gd name="connsiteX12" fmla="*/ 1503251 w 3607802"/>
              <a:gd name="connsiteY12" fmla="*/ 3378650 h 3378650"/>
              <a:gd name="connsiteX13" fmla="*/ 601300 w 3607802"/>
              <a:gd name="connsiteY13" fmla="*/ 3378650 h 3378650"/>
              <a:gd name="connsiteX14" fmla="*/ 601300 w 3607802"/>
              <a:gd name="connsiteY14" fmla="*/ 3378650 h 3378650"/>
              <a:gd name="connsiteX15" fmla="*/ 221342 w 3607802"/>
              <a:gd name="connsiteY15" fmla="*/ 3378650 h 3378650"/>
              <a:gd name="connsiteX16" fmla="*/ 0 w 3607802"/>
              <a:gd name="connsiteY16" fmla="*/ 3157308 h 3378650"/>
              <a:gd name="connsiteX17" fmla="*/ 0 w 3607802"/>
              <a:gd name="connsiteY17" fmla="*/ 2603970 h 3378650"/>
              <a:gd name="connsiteX18" fmla="*/ 0 w 3607802"/>
              <a:gd name="connsiteY18" fmla="*/ 2271964 h 3378650"/>
              <a:gd name="connsiteX19" fmla="*/ 0 w 3607802"/>
              <a:gd name="connsiteY19" fmla="*/ 2271964 h 3378650"/>
              <a:gd name="connsiteX20" fmla="*/ 0 w 3607802"/>
              <a:gd name="connsiteY20" fmla="*/ 2271969 h 3378650"/>
              <a:gd name="connsiteX0" fmla="*/ 0 w 3607802"/>
              <a:gd name="connsiteY0" fmla="*/ 2271969 h 3378650"/>
              <a:gd name="connsiteX1" fmla="*/ 221342 w 3607802"/>
              <a:gd name="connsiteY1" fmla="*/ 2050627 h 3378650"/>
              <a:gd name="connsiteX2" fmla="*/ 441643 w 3607802"/>
              <a:gd name="connsiteY2" fmla="*/ 2050627 h 3378650"/>
              <a:gd name="connsiteX3" fmla="*/ 590056 w 3607802"/>
              <a:gd name="connsiteY3" fmla="*/ 0 h 3378650"/>
              <a:gd name="connsiteX4" fmla="*/ 690452 w 3607802"/>
              <a:gd name="connsiteY4" fmla="*/ 2035793 h 3378650"/>
              <a:gd name="connsiteX5" fmla="*/ 3386460 w 3607802"/>
              <a:gd name="connsiteY5" fmla="*/ 2050627 h 3378650"/>
              <a:gd name="connsiteX6" fmla="*/ 3607802 w 3607802"/>
              <a:gd name="connsiteY6" fmla="*/ 2271969 h 3378650"/>
              <a:gd name="connsiteX7" fmla="*/ 3607802 w 3607802"/>
              <a:gd name="connsiteY7" fmla="*/ 2271964 h 3378650"/>
              <a:gd name="connsiteX8" fmla="*/ 3607802 w 3607802"/>
              <a:gd name="connsiteY8" fmla="*/ 2271964 h 3378650"/>
              <a:gd name="connsiteX9" fmla="*/ 3607802 w 3607802"/>
              <a:gd name="connsiteY9" fmla="*/ 2603970 h 3378650"/>
              <a:gd name="connsiteX10" fmla="*/ 3607802 w 3607802"/>
              <a:gd name="connsiteY10" fmla="*/ 3157308 h 3378650"/>
              <a:gd name="connsiteX11" fmla="*/ 3386460 w 3607802"/>
              <a:gd name="connsiteY11" fmla="*/ 3378650 h 3378650"/>
              <a:gd name="connsiteX12" fmla="*/ 1503251 w 3607802"/>
              <a:gd name="connsiteY12" fmla="*/ 3378650 h 3378650"/>
              <a:gd name="connsiteX13" fmla="*/ 601300 w 3607802"/>
              <a:gd name="connsiteY13" fmla="*/ 3378650 h 3378650"/>
              <a:gd name="connsiteX14" fmla="*/ 601300 w 3607802"/>
              <a:gd name="connsiteY14" fmla="*/ 3378650 h 3378650"/>
              <a:gd name="connsiteX15" fmla="*/ 221342 w 3607802"/>
              <a:gd name="connsiteY15" fmla="*/ 3378650 h 3378650"/>
              <a:gd name="connsiteX16" fmla="*/ 0 w 3607802"/>
              <a:gd name="connsiteY16" fmla="*/ 3157308 h 3378650"/>
              <a:gd name="connsiteX17" fmla="*/ 0 w 3607802"/>
              <a:gd name="connsiteY17" fmla="*/ 2603970 h 3378650"/>
              <a:gd name="connsiteX18" fmla="*/ 0 w 3607802"/>
              <a:gd name="connsiteY18" fmla="*/ 2271964 h 3378650"/>
              <a:gd name="connsiteX19" fmla="*/ 0 w 3607802"/>
              <a:gd name="connsiteY19" fmla="*/ 2271964 h 3378650"/>
              <a:gd name="connsiteX20" fmla="*/ 0 w 3607802"/>
              <a:gd name="connsiteY20" fmla="*/ 2271969 h 337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07802" h="3378650">
                <a:moveTo>
                  <a:pt x="0" y="2271969"/>
                </a:moveTo>
                <a:cubicBezTo>
                  <a:pt x="0" y="2149725"/>
                  <a:pt x="99098" y="2050627"/>
                  <a:pt x="221342" y="2050627"/>
                </a:cubicBezTo>
                <a:lnTo>
                  <a:pt x="441643" y="2050627"/>
                </a:lnTo>
                <a:lnTo>
                  <a:pt x="590056" y="0"/>
                </a:lnTo>
                <a:lnTo>
                  <a:pt x="690452" y="2035793"/>
                </a:lnTo>
                <a:lnTo>
                  <a:pt x="3386460" y="2050627"/>
                </a:lnTo>
                <a:cubicBezTo>
                  <a:pt x="3508704" y="2050627"/>
                  <a:pt x="3607802" y="2149725"/>
                  <a:pt x="3607802" y="2271969"/>
                </a:cubicBezTo>
                <a:lnTo>
                  <a:pt x="3607802" y="2271964"/>
                </a:lnTo>
                <a:lnTo>
                  <a:pt x="3607802" y="2271964"/>
                </a:lnTo>
                <a:lnTo>
                  <a:pt x="3607802" y="2603970"/>
                </a:lnTo>
                <a:lnTo>
                  <a:pt x="3607802" y="3157308"/>
                </a:lnTo>
                <a:cubicBezTo>
                  <a:pt x="3607802" y="3279552"/>
                  <a:pt x="3508704" y="3378650"/>
                  <a:pt x="3386460" y="3378650"/>
                </a:cubicBezTo>
                <a:lnTo>
                  <a:pt x="1503251" y="3378650"/>
                </a:lnTo>
                <a:lnTo>
                  <a:pt x="601300" y="3378650"/>
                </a:lnTo>
                <a:lnTo>
                  <a:pt x="601300" y="3378650"/>
                </a:lnTo>
                <a:lnTo>
                  <a:pt x="221342" y="3378650"/>
                </a:lnTo>
                <a:cubicBezTo>
                  <a:pt x="99098" y="3378650"/>
                  <a:pt x="0" y="3279552"/>
                  <a:pt x="0" y="3157308"/>
                </a:cubicBezTo>
                <a:lnTo>
                  <a:pt x="0" y="2603970"/>
                </a:lnTo>
                <a:lnTo>
                  <a:pt x="0" y="2271964"/>
                </a:lnTo>
                <a:lnTo>
                  <a:pt x="0" y="2271964"/>
                </a:lnTo>
                <a:lnTo>
                  <a:pt x="0" y="2271969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r>
              <a:rPr lang="uk-UA" b="1" i="1" dirty="0">
                <a:solidFill>
                  <a:schemeClr val="bg1"/>
                </a:solidFill>
              </a:rPr>
              <a:t>Кнопка для встановлення числового формату з розділювачем розрядів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2231328" y="3046388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297833" y="5755870"/>
            <a:ext cx="2023711" cy="715089"/>
          </a:xfrm>
          <a:prstGeom prst="wedgeRoundRectCallout">
            <a:avLst>
              <a:gd name="adj1" fmla="val 59183"/>
              <a:gd name="adj2" fmla="val -38773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Відсотковий формат</a:t>
            </a: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1418603" y="3040813"/>
            <a:ext cx="706967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72009" y="4406057"/>
            <a:ext cx="1907704" cy="1021556"/>
          </a:xfrm>
          <a:prstGeom prst="wedgeRoundRectCallout">
            <a:avLst>
              <a:gd name="adj1" fmla="val 35515"/>
              <a:gd name="adj2" fmla="val -15045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Фінансовий формат чисел</a:t>
            </a:r>
          </a:p>
        </p:txBody>
      </p:sp>
    </p:spTree>
    <p:extLst>
      <p:ext uri="{BB962C8B-B14F-4D97-AF65-F5344CB8AC3E}">
        <p14:creationId xmlns:p14="http://schemas.microsoft.com/office/powerpoint/2010/main" val="36770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Для зовнішнього оформлення електронної таблиці змінюють її </a:t>
            </a:r>
            <a:r>
              <a:rPr lang="uk-UA" sz="2400" b="1" i="1" dirty="0">
                <a:solidFill>
                  <a:srgbClr val="FFFF00"/>
                </a:solidFill>
              </a:rPr>
              <a:t>форматування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2303557"/>
            <a:ext cx="7632848" cy="234957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rgbClr val="FFFF00"/>
                </a:solidFill>
              </a:rPr>
              <a:t>Форматування електронної таблиці</a:t>
            </a:r>
            <a:r>
              <a:rPr lang="ru-RU" sz="2200" dirty="0"/>
              <a:t> </a:t>
            </a:r>
            <a:r>
              <a:rPr lang="uk-UA" sz="2200" b="1" i="1" dirty="0"/>
              <a:t>— зміна зовнішнього вигляду таблиці чи окремих її клітинок: шрифту, кольору, накреслення символів; вирівнювання; кольору заливки, розмірів і меж клітинок тощо.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3418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r="28693"/>
          <a:stretch/>
        </p:blipFill>
        <p:spPr>
          <a:xfrm>
            <a:off x="289159" y="4782838"/>
            <a:ext cx="8603321" cy="13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72415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Для текстових і числових даних у клітинках можна встановлювати шрифт символів, їх розмір, накреслення, колір тощо. Цей вид форматування здійснюється аналогічно до форматування символів у текстовому процесорі </a:t>
            </a:r>
            <a:r>
              <a:rPr lang="en-US" sz="2200" b="1" i="1" dirty="0">
                <a:solidFill>
                  <a:srgbClr val="FFFF00"/>
                </a:solidFill>
              </a:rPr>
              <a:t>Word</a:t>
            </a:r>
            <a:r>
              <a:rPr lang="en-US" sz="2200" b="1" i="1" dirty="0">
                <a:solidFill>
                  <a:schemeClr val="bg1"/>
                </a:solidFill>
              </a:rPr>
              <a:t>, </a:t>
            </a:r>
            <a:r>
              <a:rPr lang="uk-UA" sz="2200" b="1" i="1" dirty="0">
                <a:solidFill>
                  <a:schemeClr val="bg1"/>
                </a:solidFill>
              </a:rPr>
              <a:t>використовуючи елементи керування групи </a:t>
            </a:r>
            <a:r>
              <a:rPr lang="uk-UA" sz="2200" b="1" i="1" dirty="0">
                <a:solidFill>
                  <a:srgbClr val="FFFF00"/>
                </a:solidFill>
              </a:rPr>
              <a:t>Шрифт</a:t>
            </a:r>
            <a:r>
              <a:rPr lang="uk-UA" sz="2200" b="1" i="1" dirty="0">
                <a:solidFill>
                  <a:schemeClr val="bg1"/>
                </a:solidFill>
              </a:rPr>
              <a:t> вкладки </a:t>
            </a:r>
            <a:r>
              <a:rPr lang="uk-UA" sz="2200" b="1" i="1" dirty="0">
                <a:solidFill>
                  <a:srgbClr val="FFFF00"/>
                </a:solidFill>
              </a:rPr>
              <a:t>Основне</a:t>
            </a:r>
            <a:r>
              <a:rPr lang="uk-UA" sz="22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052599"/>
            <a:ext cx="5328592" cy="247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3635897" y="4906855"/>
            <a:ext cx="3600400" cy="1602127"/>
          </a:xfrm>
          <a:prstGeom prst="roundRect">
            <a:avLst>
              <a:gd name="adj" fmla="val 1032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18692127">
            <a:off x="6303668" y="4256939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994180" y="4436170"/>
            <a:ext cx="1505812" cy="4706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3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196752"/>
            <a:ext cx="7237312" cy="1191816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Відформатований фрагмент електронної таблиці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13782"/>
            <a:ext cx="8846837" cy="316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1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60043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Використовуючи елементи керування групи </a:t>
            </a:r>
            <a:r>
              <a:rPr lang="uk-UA" sz="2200" b="1" i="1" dirty="0">
                <a:solidFill>
                  <a:srgbClr val="FFFF00"/>
                </a:solidFill>
              </a:rPr>
              <a:t>Шрифт</a:t>
            </a:r>
            <a:r>
              <a:rPr lang="uk-UA" sz="2200" b="1" i="1" dirty="0">
                <a:solidFill>
                  <a:schemeClr val="bg1"/>
                </a:solidFill>
              </a:rPr>
              <a:t>,  можна вибрити </a:t>
            </a:r>
            <a:r>
              <a:rPr lang="uk-UA" sz="2200" b="1" i="1" dirty="0">
                <a:solidFill>
                  <a:srgbClr val="FFFF00"/>
                </a:solidFill>
              </a:rPr>
              <a:t>колір заливки </a:t>
            </a:r>
            <a:r>
              <a:rPr lang="uk-UA" sz="2200" b="1" i="1" dirty="0">
                <a:solidFill>
                  <a:schemeClr val="bg1"/>
                </a:solidFill>
              </a:rPr>
              <a:t>клітинок            і встановити значення властивостей </a:t>
            </a:r>
            <a:r>
              <a:rPr lang="uk-UA" sz="2200" b="1" i="1" dirty="0">
                <a:solidFill>
                  <a:srgbClr val="FFFF00"/>
                </a:solidFill>
              </a:rPr>
              <a:t>меж</a:t>
            </a:r>
            <a:r>
              <a:rPr lang="uk-UA" sz="2200" b="1" i="1" dirty="0">
                <a:solidFill>
                  <a:schemeClr val="bg1"/>
                </a:solidFill>
              </a:rPr>
              <a:t> — колір ліній, їх товщину, стиль тощо.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88" y="2996952"/>
            <a:ext cx="6120680" cy="284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5796136" y="4797152"/>
            <a:ext cx="827225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511879" y="3436397"/>
            <a:ext cx="1772089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027312" y="6060672"/>
            <a:ext cx="2808312" cy="510778"/>
          </a:xfrm>
          <a:prstGeom prst="wedgeRoundRectCallout">
            <a:avLst>
              <a:gd name="adj1" fmla="val -39439"/>
              <a:gd name="adj2" fmla="val -20846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Колір Заливки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968911" y="4797152"/>
            <a:ext cx="827225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3995936" y="6060672"/>
            <a:ext cx="1570988" cy="510778"/>
          </a:xfrm>
          <a:prstGeom prst="wedgeRoundRectCallout">
            <a:avLst>
              <a:gd name="adj1" fmla="val 30777"/>
              <a:gd name="adj2" fmla="val -22673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Межі</a:t>
            </a:r>
          </a:p>
        </p:txBody>
      </p:sp>
    </p:spTree>
    <p:extLst>
      <p:ext uri="{BB962C8B-B14F-4D97-AF65-F5344CB8AC3E}">
        <p14:creationId xmlns:p14="http://schemas.microsoft.com/office/powerpoint/2010/main" val="7443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97500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За замовчуванням дані в текстовому форматі вирівнюються в клітинці ліворуч, в усіх інших форматах — праворуч. Для зміненим цих значень можна використати елементи керування групи </a:t>
            </a:r>
            <a:r>
              <a:rPr lang="uk-UA" sz="2200" b="1" i="1" dirty="0">
                <a:solidFill>
                  <a:srgbClr val="FFFF00"/>
                </a:solidFill>
              </a:rPr>
              <a:t>Вирівнювання</a:t>
            </a:r>
            <a:r>
              <a:rPr lang="uk-UA" sz="2200" b="1" i="1" dirty="0">
                <a:solidFill>
                  <a:schemeClr val="bg1"/>
                </a:solidFill>
              </a:rPr>
              <a:t> вкладки </a:t>
            </a:r>
            <a:r>
              <a:rPr lang="uk-UA" sz="2200" b="1" i="1" dirty="0">
                <a:solidFill>
                  <a:srgbClr val="FFFF00"/>
                </a:solidFill>
              </a:rPr>
              <a:t>Основне</a:t>
            </a:r>
            <a:r>
              <a:rPr lang="uk-UA" sz="22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77" y="3468008"/>
            <a:ext cx="8659803" cy="262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6"/>
          <p:cNvSpPr/>
          <p:nvPr/>
        </p:nvSpPr>
        <p:spPr>
          <a:xfrm>
            <a:off x="5868144" y="4368513"/>
            <a:ext cx="3024336" cy="1713200"/>
          </a:xfrm>
          <a:prstGeom prst="roundRect">
            <a:avLst>
              <a:gd name="adj" fmla="val 988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331640" y="3861047"/>
            <a:ext cx="1584176" cy="5074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ліво 9"/>
          <p:cNvSpPr/>
          <p:nvPr/>
        </p:nvSpPr>
        <p:spPr>
          <a:xfrm rot="13631304">
            <a:off x="5633246" y="3594474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71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12179"/>
            <a:ext cx="4176464" cy="2289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круглений прямокутник 5"/>
          <p:cNvSpPr/>
          <p:nvPr/>
        </p:nvSpPr>
        <p:spPr>
          <a:xfrm>
            <a:off x="2483768" y="2928203"/>
            <a:ext cx="504056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47190" y="2186073"/>
            <a:ext cx="1804529" cy="1123712"/>
          </a:xfrm>
          <a:prstGeom prst="wedgeRoundRectCallout">
            <a:avLst>
              <a:gd name="adj1" fmla="val 77428"/>
              <a:gd name="adj2" fmla="val 4063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За верхнім краєм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3023829" y="2923639"/>
            <a:ext cx="504056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2085559" y="1247948"/>
            <a:ext cx="2486441" cy="1464231"/>
          </a:xfrm>
          <a:prstGeom prst="wedgeRoundRectCallout">
            <a:avLst>
              <a:gd name="adj1" fmla="val -5463"/>
              <a:gd name="adj2" fmla="val 65416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Вирівнювання тексту по вертикалі по центру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3563890" y="2923639"/>
            <a:ext cx="504056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1247948"/>
            <a:ext cx="1872208" cy="783193"/>
          </a:xfrm>
          <a:prstGeom prst="wedgeRoundRectCallout">
            <a:avLst>
              <a:gd name="adj1" fmla="val -89190"/>
              <a:gd name="adj2" fmla="val 19328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За нижнім  краєм</a:t>
            </a: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4213666" y="2923639"/>
            <a:ext cx="646365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5443903" y="2870694"/>
            <a:ext cx="646365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6686296" y="2944036"/>
            <a:ext cx="2285999" cy="1464231"/>
          </a:xfrm>
          <a:prstGeom prst="wedgeRoundRectCallout">
            <a:avLst>
              <a:gd name="adj1" fmla="val -79140"/>
              <a:gd name="adj2" fmla="val -2970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Перенесення тексту в клітинці по словах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89052" y="2073002"/>
            <a:ext cx="2988331" cy="783193"/>
          </a:xfrm>
          <a:prstGeom prst="wedgeRoundRectCallout">
            <a:avLst>
              <a:gd name="adj1" fmla="val -78505"/>
              <a:gd name="adj2" fmla="val 9321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Орієнтація тексту  в клітинці</a:t>
            </a: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6012160" y="4512379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6686296" y="4512379"/>
            <a:ext cx="2358007" cy="1940957"/>
          </a:xfrm>
          <a:prstGeom prst="wedgeRoundRectCallout">
            <a:avLst>
              <a:gd name="adj1" fmla="val -63136"/>
              <a:gd name="adj2" fmla="val -2970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Відкриття діалогового вікна Формат клітинок вкладки Вирівнювання</a:t>
            </a:r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5508104" y="3788178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5207120"/>
            <a:ext cx="2016224" cy="1328023"/>
          </a:xfrm>
          <a:prstGeom prst="wedgeRoundRectCallout">
            <a:avLst>
              <a:gd name="adj1" fmla="val 6692"/>
              <a:gd name="adj2" fmla="val -12806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Об’єднання та </a:t>
            </a:r>
            <a:r>
              <a:rPr lang="uk-UA" b="1" i="1" dirty="0" err="1">
                <a:solidFill>
                  <a:schemeClr val="bg1"/>
                </a:solidFill>
              </a:rPr>
              <a:t>розташу-вання</a:t>
            </a:r>
            <a:r>
              <a:rPr lang="uk-UA" b="1" i="1" dirty="0">
                <a:solidFill>
                  <a:schemeClr val="bg1"/>
                </a:solidFill>
              </a:rPr>
              <a:t> в центрі</a:t>
            </a: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4788024" y="3787004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TextBox 27"/>
          <p:cNvSpPr txBox="1"/>
          <p:nvPr/>
        </p:nvSpPr>
        <p:spPr>
          <a:xfrm>
            <a:off x="2748830" y="4206300"/>
            <a:ext cx="2312069" cy="2308324"/>
          </a:xfrm>
          <a:custGeom>
            <a:avLst/>
            <a:gdLst>
              <a:gd name="connsiteX0" fmla="*/ 0 w 1774134"/>
              <a:gd name="connsiteY0" fmla="*/ 119184 h 715089"/>
              <a:gd name="connsiteX1" fmla="*/ 119184 w 1774134"/>
              <a:gd name="connsiteY1" fmla="*/ 0 h 715089"/>
              <a:gd name="connsiteX2" fmla="*/ 1034912 w 1774134"/>
              <a:gd name="connsiteY2" fmla="*/ 0 h 715089"/>
              <a:gd name="connsiteX3" fmla="*/ 2312069 w 1774134"/>
              <a:gd name="connsiteY3" fmla="*/ -1603265 h 715089"/>
              <a:gd name="connsiteX4" fmla="*/ 1478445 w 1774134"/>
              <a:gd name="connsiteY4" fmla="*/ 0 h 715089"/>
              <a:gd name="connsiteX5" fmla="*/ 1654950 w 1774134"/>
              <a:gd name="connsiteY5" fmla="*/ 0 h 715089"/>
              <a:gd name="connsiteX6" fmla="*/ 1774134 w 1774134"/>
              <a:gd name="connsiteY6" fmla="*/ 119184 h 715089"/>
              <a:gd name="connsiteX7" fmla="*/ 1774134 w 1774134"/>
              <a:gd name="connsiteY7" fmla="*/ 119182 h 715089"/>
              <a:gd name="connsiteX8" fmla="*/ 1774134 w 1774134"/>
              <a:gd name="connsiteY8" fmla="*/ 119182 h 715089"/>
              <a:gd name="connsiteX9" fmla="*/ 1774134 w 1774134"/>
              <a:gd name="connsiteY9" fmla="*/ 297954 h 715089"/>
              <a:gd name="connsiteX10" fmla="*/ 1774134 w 1774134"/>
              <a:gd name="connsiteY10" fmla="*/ 595905 h 715089"/>
              <a:gd name="connsiteX11" fmla="*/ 1654950 w 1774134"/>
              <a:gd name="connsiteY11" fmla="*/ 715089 h 715089"/>
              <a:gd name="connsiteX12" fmla="*/ 1478445 w 1774134"/>
              <a:gd name="connsiteY12" fmla="*/ 715089 h 715089"/>
              <a:gd name="connsiteX13" fmla="*/ 1034912 w 1774134"/>
              <a:gd name="connsiteY13" fmla="*/ 715089 h 715089"/>
              <a:gd name="connsiteX14" fmla="*/ 1034912 w 1774134"/>
              <a:gd name="connsiteY14" fmla="*/ 715089 h 715089"/>
              <a:gd name="connsiteX15" fmla="*/ 119184 w 1774134"/>
              <a:gd name="connsiteY15" fmla="*/ 715089 h 715089"/>
              <a:gd name="connsiteX16" fmla="*/ 0 w 1774134"/>
              <a:gd name="connsiteY16" fmla="*/ 595905 h 715089"/>
              <a:gd name="connsiteX17" fmla="*/ 0 w 1774134"/>
              <a:gd name="connsiteY17" fmla="*/ 297954 h 715089"/>
              <a:gd name="connsiteX18" fmla="*/ 0 w 1774134"/>
              <a:gd name="connsiteY18" fmla="*/ 119182 h 715089"/>
              <a:gd name="connsiteX19" fmla="*/ 0 w 1774134"/>
              <a:gd name="connsiteY19" fmla="*/ 119182 h 715089"/>
              <a:gd name="connsiteX20" fmla="*/ 0 w 1774134"/>
              <a:gd name="connsiteY20" fmla="*/ 119184 h 715089"/>
              <a:gd name="connsiteX0" fmla="*/ 0 w 2312069"/>
              <a:gd name="connsiteY0" fmla="*/ 1722449 h 2318354"/>
              <a:gd name="connsiteX1" fmla="*/ 119184 w 2312069"/>
              <a:gd name="connsiteY1" fmla="*/ 1603265 h 2318354"/>
              <a:gd name="connsiteX2" fmla="*/ 1034912 w 2312069"/>
              <a:gd name="connsiteY2" fmla="*/ 1603265 h 2318354"/>
              <a:gd name="connsiteX3" fmla="*/ 2312069 w 2312069"/>
              <a:gd name="connsiteY3" fmla="*/ 0 h 2318354"/>
              <a:gd name="connsiteX4" fmla="*/ 1547025 w 2312069"/>
              <a:gd name="connsiteY4" fmla="*/ 1618505 h 2318354"/>
              <a:gd name="connsiteX5" fmla="*/ 1654950 w 2312069"/>
              <a:gd name="connsiteY5" fmla="*/ 1603265 h 2318354"/>
              <a:gd name="connsiteX6" fmla="*/ 1774134 w 2312069"/>
              <a:gd name="connsiteY6" fmla="*/ 1722449 h 2318354"/>
              <a:gd name="connsiteX7" fmla="*/ 1774134 w 2312069"/>
              <a:gd name="connsiteY7" fmla="*/ 1722447 h 2318354"/>
              <a:gd name="connsiteX8" fmla="*/ 1774134 w 2312069"/>
              <a:gd name="connsiteY8" fmla="*/ 1722447 h 2318354"/>
              <a:gd name="connsiteX9" fmla="*/ 1774134 w 2312069"/>
              <a:gd name="connsiteY9" fmla="*/ 1901219 h 2318354"/>
              <a:gd name="connsiteX10" fmla="*/ 1774134 w 2312069"/>
              <a:gd name="connsiteY10" fmla="*/ 2199170 h 2318354"/>
              <a:gd name="connsiteX11" fmla="*/ 1654950 w 2312069"/>
              <a:gd name="connsiteY11" fmla="*/ 2318354 h 2318354"/>
              <a:gd name="connsiteX12" fmla="*/ 1478445 w 2312069"/>
              <a:gd name="connsiteY12" fmla="*/ 2318354 h 2318354"/>
              <a:gd name="connsiteX13" fmla="*/ 1034912 w 2312069"/>
              <a:gd name="connsiteY13" fmla="*/ 2318354 h 2318354"/>
              <a:gd name="connsiteX14" fmla="*/ 1034912 w 2312069"/>
              <a:gd name="connsiteY14" fmla="*/ 2318354 h 2318354"/>
              <a:gd name="connsiteX15" fmla="*/ 119184 w 2312069"/>
              <a:gd name="connsiteY15" fmla="*/ 2318354 h 2318354"/>
              <a:gd name="connsiteX16" fmla="*/ 0 w 2312069"/>
              <a:gd name="connsiteY16" fmla="*/ 2199170 h 2318354"/>
              <a:gd name="connsiteX17" fmla="*/ 0 w 2312069"/>
              <a:gd name="connsiteY17" fmla="*/ 1901219 h 2318354"/>
              <a:gd name="connsiteX18" fmla="*/ 0 w 2312069"/>
              <a:gd name="connsiteY18" fmla="*/ 1722447 h 2318354"/>
              <a:gd name="connsiteX19" fmla="*/ 0 w 2312069"/>
              <a:gd name="connsiteY19" fmla="*/ 1722447 h 2318354"/>
              <a:gd name="connsiteX20" fmla="*/ 0 w 2312069"/>
              <a:gd name="connsiteY20" fmla="*/ 1722449 h 2318354"/>
              <a:gd name="connsiteX0" fmla="*/ 0 w 2312069"/>
              <a:gd name="connsiteY0" fmla="*/ 1722449 h 2318354"/>
              <a:gd name="connsiteX1" fmla="*/ 119184 w 2312069"/>
              <a:gd name="connsiteY1" fmla="*/ 1603265 h 2318354"/>
              <a:gd name="connsiteX2" fmla="*/ 1400672 w 2312069"/>
              <a:gd name="connsiteY2" fmla="*/ 1618571 h 2318354"/>
              <a:gd name="connsiteX3" fmla="*/ 2312069 w 2312069"/>
              <a:gd name="connsiteY3" fmla="*/ 0 h 2318354"/>
              <a:gd name="connsiteX4" fmla="*/ 1547025 w 2312069"/>
              <a:gd name="connsiteY4" fmla="*/ 1618505 h 2318354"/>
              <a:gd name="connsiteX5" fmla="*/ 1654950 w 2312069"/>
              <a:gd name="connsiteY5" fmla="*/ 1603265 h 2318354"/>
              <a:gd name="connsiteX6" fmla="*/ 1774134 w 2312069"/>
              <a:gd name="connsiteY6" fmla="*/ 1722449 h 2318354"/>
              <a:gd name="connsiteX7" fmla="*/ 1774134 w 2312069"/>
              <a:gd name="connsiteY7" fmla="*/ 1722447 h 2318354"/>
              <a:gd name="connsiteX8" fmla="*/ 1774134 w 2312069"/>
              <a:gd name="connsiteY8" fmla="*/ 1722447 h 2318354"/>
              <a:gd name="connsiteX9" fmla="*/ 1774134 w 2312069"/>
              <a:gd name="connsiteY9" fmla="*/ 1901219 h 2318354"/>
              <a:gd name="connsiteX10" fmla="*/ 1774134 w 2312069"/>
              <a:gd name="connsiteY10" fmla="*/ 2199170 h 2318354"/>
              <a:gd name="connsiteX11" fmla="*/ 1654950 w 2312069"/>
              <a:gd name="connsiteY11" fmla="*/ 2318354 h 2318354"/>
              <a:gd name="connsiteX12" fmla="*/ 1478445 w 2312069"/>
              <a:gd name="connsiteY12" fmla="*/ 2318354 h 2318354"/>
              <a:gd name="connsiteX13" fmla="*/ 1034912 w 2312069"/>
              <a:gd name="connsiteY13" fmla="*/ 2318354 h 2318354"/>
              <a:gd name="connsiteX14" fmla="*/ 1034912 w 2312069"/>
              <a:gd name="connsiteY14" fmla="*/ 2318354 h 2318354"/>
              <a:gd name="connsiteX15" fmla="*/ 119184 w 2312069"/>
              <a:gd name="connsiteY15" fmla="*/ 2318354 h 2318354"/>
              <a:gd name="connsiteX16" fmla="*/ 0 w 2312069"/>
              <a:gd name="connsiteY16" fmla="*/ 2199170 h 2318354"/>
              <a:gd name="connsiteX17" fmla="*/ 0 w 2312069"/>
              <a:gd name="connsiteY17" fmla="*/ 1901219 h 2318354"/>
              <a:gd name="connsiteX18" fmla="*/ 0 w 2312069"/>
              <a:gd name="connsiteY18" fmla="*/ 1722447 h 2318354"/>
              <a:gd name="connsiteX19" fmla="*/ 0 w 2312069"/>
              <a:gd name="connsiteY19" fmla="*/ 1722447 h 2318354"/>
              <a:gd name="connsiteX20" fmla="*/ 0 w 2312069"/>
              <a:gd name="connsiteY20" fmla="*/ 1722449 h 231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12069" h="2318354">
                <a:moveTo>
                  <a:pt x="0" y="1722449"/>
                </a:moveTo>
                <a:cubicBezTo>
                  <a:pt x="0" y="1656625"/>
                  <a:pt x="53360" y="1603265"/>
                  <a:pt x="119184" y="1603265"/>
                </a:cubicBezTo>
                <a:lnTo>
                  <a:pt x="1400672" y="1618571"/>
                </a:lnTo>
                <a:lnTo>
                  <a:pt x="2312069" y="0"/>
                </a:lnTo>
                <a:lnTo>
                  <a:pt x="1547025" y="1618505"/>
                </a:lnTo>
                <a:cubicBezTo>
                  <a:pt x="1605860" y="1618505"/>
                  <a:pt x="1596115" y="1603265"/>
                  <a:pt x="1654950" y="1603265"/>
                </a:cubicBezTo>
                <a:cubicBezTo>
                  <a:pt x="1720774" y="1603265"/>
                  <a:pt x="1774134" y="1656625"/>
                  <a:pt x="1774134" y="1722449"/>
                </a:cubicBezTo>
                <a:lnTo>
                  <a:pt x="1774134" y="1722447"/>
                </a:lnTo>
                <a:lnTo>
                  <a:pt x="1774134" y="1722447"/>
                </a:lnTo>
                <a:lnTo>
                  <a:pt x="1774134" y="1901219"/>
                </a:lnTo>
                <a:lnTo>
                  <a:pt x="1774134" y="2199170"/>
                </a:lnTo>
                <a:cubicBezTo>
                  <a:pt x="1774134" y="2264994"/>
                  <a:pt x="1720774" y="2318354"/>
                  <a:pt x="1654950" y="2318354"/>
                </a:cubicBezTo>
                <a:lnTo>
                  <a:pt x="1478445" y="2318354"/>
                </a:lnTo>
                <a:lnTo>
                  <a:pt x="1034912" y="2318354"/>
                </a:lnTo>
                <a:lnTo>
                  <a:pt x="1034912" y="2318354"/>
                </a:lnTo>
                <a:lnTo>
                  <a:pt x="119184" y="2318354"/>
                </a:lnTo>
                <a:cubicBezTo>
                  <a:pt x="53360" y="2318354"/>
                  <a:pt x="0" y="2264994"/>
                  <a:pt x="0" y="2199170"/>
                </a:cubicBezTo>
                <a:lnTo>
                  <a:pt x="0" y="1901219"/>
                </a:lnTo>
                <a:lnTo>
                  <a:pt x="0" y="1722447"/>
                </a:lnTo>
                <a:lnTo>
                  <a:pt x="0" y="1722447"/>
                </a:lnTo>
                <a:lnTo>
                  <a:pt x="0" y="1722449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r>
              <a:rPr lang="uk-UA" b="1" i="1" dirty="0">
                <a:solidFill>
                  <a:schemeClr val="bg1"/>
                </a:solidFill>
              </a:rPr>
              <a:t>Збільшити    відступ</a:t>
            </a:r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4234930" y="3789040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Округлений прямокутник 31"/>
          <p:cNvSpPr/>
          <p:nvPr/>
        </p:nvSpPr>
        <p:spPr>
          <a:xfrm>
            <a:off x="3575857" y="3787004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TextBox 32"/>
          <p:cNvSpPr txBox="1"/>
          <p:nvPr/>
        </p:nvSpPr>
        <p:spPr>
          <a:xfrm>
            <a:off x="1032582" y="5820054"/>
            <a:ext cx="1667212" cy="715089"/>
          </a:xfrm>
          <a:prstGeom prst="wedgeRoundRectCallout">
            <a:avLst>
              <a:gd name="adj1" fmla="val 112987"/>
              <a:gd name="adj2" fmla="val -28390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За правим краєм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3327" y="5070480"/>
            <a:ext cx="1774134" cy="715089"/>
          </a:xfrm>
          <a:prstGeom prst="wedgeRoundRectCallout">
            <a:avLst>
              <a:gd name="adj1" fmla="val 54142"/>
              <a:gd name="adj2" fmla="val -17068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Зменшити відступ</a:t>
            </a:r>
          </a:p>
        </p:txBody>
      </p:sp>
      <p:sp>
        <p:nvSpPr>
          <p:cNvPr id="34" name="Округлений прямокутник 33"/>
          <p:cNvSpPr/>
          <p:nvPr/>
        </p:nvSpPr>
        <p:spPr>
          <a:xfrm>
            <a:off x="3023829" y="3791247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TextBox 34"/>
          <p:cNvSpPr txBox="1"/>
          <p:nvPr/>
        </p:nvSpPr>
        <p:spPr>
          <a:xfrm>
            <a:off x="361079" y="4943536"/>
            <a:ext cx="1774134" cy="715089"/>
          </a:xfrm>
          <a:prstGeom prst="wedgeRoundRectCallout">
            <a:avLst>
              <a:gd name="adj1" fmla="val 115705"/>
              <a:gd name="adj2" fmla="val -16352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За серединою</a:t>
            </a:r>
          </a:p>
        </p:txBody>
      </p:sp>
      <p:sp>
        <p:nvSpPr>
          <p:cNvPr id="37" name="Округлений прямокутник 36"/>
          <p:cNvSpPr/>
          <p:nvPr/>
        </p:nvSpPr>
        <p:spPr>
          <a:xfrm>
            <a:off x="2472910" y="3796267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TextBox 37"/>
          <p:cNvSpPr txBox="1"/>
          <p:nvPr/>
        </p:nvSpPr>
        <p:spPr>
          <a:xfrm>
            <a:off x="145515" y="3705886"/>
            <a:ext cx="1774134" cy="715089"/>
          </a:xfrm>
          <a:prstGeom prst="wedgeRoundRectCallout">
            <a:avLst>
              <a:gd name="adj1" fmla="val 90343"/>
              <a:gd name="adj2" fmla="val -520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За лівим краєм</a:t>
            </a:r>
          </a:p>
        </p:txBody>
      </p:sp>
    </p:spTree>
    <p:extLst>
      <p:ext uri="{BB962C8B-B14F-4D97-AF65-F5344CB8AC3E}">
        <p14:creationId xmlns:p14="http://schemas.microsoft.com/office/powerpoint/2010/main" val="191725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0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97500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Наприклад, вибором кнопки </a:t>
            </a:r>
            <a:r>
              <a:rPr lang="uk-UA" sz="2200" b="1" i="1" dirty="0">
                <a:solidFill>
                  <a:srgbClr val="FFFF00"/>
                </a:solidFill>
              </a:rPr>
              <a:t>Орієнтація</a:t>
            </a:r>
            <a:r>
              <a:rPr lang="uk-UA" sz="2200" b="1" i="1" dirty="0">
                <a:solidFill>
                  <a:schemeClr val="bg1"/>
                </a:solidFill>
              </a:rPr>
              <a:t> можна змінити спосіб розміщеним тексту в клітинні: під кутом, вертикально тощо. На рисунку наведено список кнопки </a:t>
            </a:r>
            <a:r>
              <a:rPr lang="uk-UA" sz="2200" b="1" i="1" dirty="0">
                <a:solidFill>
                  <a:srgbClr val="FFFF00"/>
                </a:solidFill>
              </a:rPr>
              <a:t>Орієнтацій</a:t>
            </a:r>
            <a:r>
              <a:rPr lang="uk-UA" sz="2200" b="1" i="1" dirty="0">
                <a:solidFill>
                  <a:schemeClr val="bg1"/>
                </a:solidFill>
              </a:rPr>
              <a:t> та приклади розміщення тексту в клітинці 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56992"/>
            <a:ext cx="4104456" cy="296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260" y="3908085"/>
            <a:ext cx="961241" cy="1974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356992"/>
            <a:ext cx="992249" cy="3295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07" y="4196117"/>
            <a:ext cx="2191532" cy="13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Запитання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08" y="2204864"/>
            <a:ext cx="9036496" cy="919401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uk-UA" sz="2400" b="1" i="1" dirty="0">
                <a:solidFill>
                  <a:srgbClr val="002060"/>
                </a:solidFill>
              </a:rPr>
              <a:t>Які властивості символів і абзаців ви знаєте? Яких значень вони можуть побувати?</a:t>
            </a:r>
          </a:p>
        </p:txBody>
      </p:sp>
      <p:pic>
        <p:nvPicPr>
          <p:cNvPr id="6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50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3208748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400" b="1" i="1" dirty="0">
                <a:solidFill>
                  <a:schemeClr val="bg1"/>
                </a:solidFill>
              </a:rPr>
              <a:t>Які засоби для форматування символів та абзаців існують у текстовому процесорі Word?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400" b="1" i="1" dirty="0">
                <a:solidFill>
                  <a:schemeClr val="bg1"/>
                </a:solidFill>
              </a:rPr>
              <a:t>Що таке формат? У чому полягає операція форматування об'єктів?</a:t>
            </a:r>
          </a:p>
        </p:txBody>
      </p:sp>
      <p:pic>
        <p:nvPicPr>
          <p:cNvPr id="12" name="Picture 4" descr="15, word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4844549" y="4642774"/>
            <a:ext cx="1944216" cy="186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ugnoma.net/images/html/tehtteh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3"/>
          <a:stretch/>
        </p:blipFill>
        <p:spPr bwMode="auto">
          <a:xfrm>
            <a:off x="1147304" y="4635651"/>
            <a:ext cx="3041060" cy="185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4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1196752"/>
            <a:ext cx="9036496" cy="12258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За вибору кнопки </a:t>
            </a:r>
            <a:r>
              <a:rPr lang="uk-UA" sz="2200" b="1" i="1" dirty="0">
                <a:solidFill>
                  <a:srgbClr val="FFFF00"/>
                </a:solidFill>
              </a:rPr>
              <a:t>Перенесення тексту </a:t>
            </a:r>
            <a:r>
              <a:rPr lang="uk-UA" sz="2200" b="1" i="1" dirty="0">
                <a:solidFill>
                  <a:schemeClr val="bg1"/>
                </a:solidFill>
              </a:rPr>
              <a:t>текст у клітинці відображатиметься в кілька рядків, уміщуючись у задану ширину стовпця.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4069"/>
          <a:stretch/>
        </p:blipFill>
        <p:spPr>
          <a:xfrm>
            <a:off x="323528" y="5156984"/>
            <a:ext cx="3600400" cy="109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6858" y="5156984"/>
            <a:ext cx="3384376" cy="159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трілка вліво 12"/>
          <p:cNvSpPr/>
          <p:nvPr/>
        </p:nvSpPr>
        <p:spPr>
          <a:xfrm rot="10800000">
            <a:off x="3994730" y="5687985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28" y="2524713"/>
            <a:ext cx="7992888" cy="241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Округлений прямокутник 14"/>
          <p:cNvSpPr/>
          <p:nvPr/>
        </p:nvSpPr>
        <p:spPr>
          <a:xfrm>
            <a:off x="7769123" y="3441353"/>
            <a:ext cx="619302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ілка вліво 15"/>
          <p:cNvSpPr/>
          <p:nvPr/>
        </p:nvSpPr>
        <p:spPr>
          <a:xfrm rot="13631304">
            <a:off x="6991986" y="2733316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641715" y="2895345"/>
            <a:ext cx="1490125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57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64197"/>
          <a:stretch/>
        </p:blipFill>
        <p:spPr>
          <a:xfrm>
            <a:off x="360060" y="5208367"/>
            <a:ext cx="8460412" cy="124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увати 7"/>
          <p:cNvGrpSpPr/>
          <p:nvPr/>
        </p:nvGrpSpPr>
        <p:grpSpPr>
          <a:xfrm>
            <a:off x="72008" y="1196752"/>
            <a:ext cx="9036496" cy="4005322"/>
            <a:chOff x="72008" y="1196752"/>
            <a:chExt cx="9036496" cy="4005322"/>
          </a:xfrm>
        </p:grpSpPr>
        <p:sp>
          <p:nvSpPr>
            <p:cNvPr id="6" name="TextBox 5"/>
            <p:cNvSpPr txBox="1"/>
            <p:nvPr/>
          </p:nvSpPr>
          <p:spPr>
            <a:xfrm>
              <a:off x="72008" y="1196752"/>
              <a:ext cx="9036496" cy="4005322"/>
            </a:xfrm>
            <a:prstGeom prst="roundRect">
              <a:avLst>
                <a:gd name="adj" fmla="val 10828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indent="457200" algn="just"/>
              <a:r>
                <a:rPr lang="uk-UA" sz="2000" b="1" i="1" dirty="0">
                  <a:solidFill>
                    <a:schemeClr val="bg1"/>
                  </a:solidFill>
                </a:rPr>
                <a:t>Інколи необхідно кілька сусідніх клітинок об'єднати а одну. </a:t>
              </a:r>
              <a:r>
                <a:rPr lang="ru-RU" sz="2000" b="1" i="1" dirty="0">
                  <a:solidFill>
                    <a:schemeClr val="bg1"/>
                  </a:solidFill>
                </a:rPr>
                <a:t>В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uk-UA" sz="2000" b="1" i="1" dirty="0">
                  <a:solidFill>
                    <a:schemeClr val="bg1"/>
                  </a:solidFill>
                </a:rPr>
                <a:t>таку об'єднану клітинку, наприклад, можна ввести текст заголовка таблиці або кількох стовпців. Для цього клітинки потрібно виділити та вибрати на </a:t>
              </a:r>
              <a:r>
                <a:rPr lang="uk-UA" sz="2000" b="1" i="1" dirty="0">
                  <a:solidFill>
                    <a:srgbClr val="FFFF00"/>
                  </a:solidFill>
                </a:rPr>
                <a:t>Стрічці  </a:t>
              </a:r>
              <a:r>
                <a:rPr lang="uk-UA" sz="2000" b="1" i="1" dirty="0">
                  <a:solidFill>
                    <a:schemeClr val="bg1"/>
                  </a:solidFill>
                </a:rPr>
                <a:t>кнопку </a:t>
              </a:r>
              <a:r>
                <a:rPr lang="uk-UA" sz="2000" b="1" i="1" dirty="0">
                  <a:solidFill>
                    <a:srgbClr val="FFFF00"/>
                  </a:solidFill>
                </a:rPr>
                <a:t>Об'єднати  і  розмістити  в центрі</a:t>
              </a:r>
              <a:r>
                <a:rPr lang="uk-UA" sz="2000" b="1" i="1" dirty="0">
                  <a:solidFill>
                    <a:schemeClr val="bg1"/>
                  </a:solidFill>
                </a:rPr>
                <a:t>  </a:t>
              </a:r>
              <a:r>
                <a:rPr lang="en-US" sz="2000" b="1" i="1" dirty="0">
                  <a:solidFill>
                    <a:schemeClr val="bg1"/>
                  </a:solidFill>
                </a:rPr>
                <a:t> . </a:t>
              </a:r>
              <a:r>
                <a:rPr lang="uk-UA" sz="2000" b="1" i="1" dirty="0">
                  <a:solidFill>
                    <a:schemeClr val="bg1"/>
                  </a:solidFill>
                </a:rPr>
                <a:t>Після такого об'єднання всі ці клітинки розглядатимуться як одна клітинка, адресою якої є адреса верхньої лівої з них. Дані, які містилися в клітинках до об'єднання, крім верхньої лівої, буде втрачено. Тому доцільно клітинки спочатку об'єднати, а потім уводити дані. Відмінити об'єднання клітинок можна повторним вибором кнопки </a:t>
              </a:r>
              <a:r>
                <a:rPr lang="uk-UA" sz="2000" b="1" i="1" dirty="0">
                  <a:solidFill>
                    <a:srgbClr val="FFFF00"/>
                  </a:solidFill>
                </a:rPr>
                <a:t>Об'єднати  і  розмістити  в центрі</a:t>
              </a:r>
              <a:r>
                <a:rPr lang="uk-UA" sz="2000" b="1" i="1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216" y="2564904"/>
              <a:ext cx="288032" cy="306034"/>
            </a:xfrm>
            <a:prstGeom prst="rect">
              <a:avLst/>
            </a:prstGeom>
          </p:spPr>
        </p:pic>
      </p:grpSp>
      <p:sp>
        <p:nvSpPr>
          <p:cNvPr id="9" name="Округлений прямокутник 8"/>
          <p:cNvSpPr/>
          <p:nvPr/>
        </p:nvSpPr>
        <p:spPr>
          <a:xfrm>
            <a:off x="670296" y="5543521"/>
            <a:ext cx="8150175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6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</a:t>
            </a:r>
            <a:br>
              <a:rPr lang="uk-UA" dirty="0"/>
            </a:br>
            <a:r>
              <a:rPr lang="uk-UA" dirty="0"/>
              <a:t>електронної таблиці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337113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Електронна таблиця як об'єкт табличного процесора має такі властивості: ширина стовпців, висота рядків, стилі таблиці, відображення стовпців і рядків тощо. Для встановлення значень цих властивостей використовують список кнопки </a:t>
            </a:r>
            <a:r>
              <a:rPr lang="uk-UA" sz="2400" b="1" i="1" dirty="0">
                <a:solidFill>
                  <a:srgbClr val="FFFF00"/>
                </a:solidFill>
              </a:rPr>
              <a:t>Форматувати</a:t>
            </a:r>
            <a:r>
              <a:rPr lang="uk-UA" sz="2400" b="1" i="1" dirty="0">
                <a:solidFill>
                  <a:schemeClr val="bg1"/>
                </a:solidFill>
              </a:rPr>
              <a:t>, який відкриваються такою послідовністю команд </a:t>
            </a:r>
            <a:r>
              <a:rPr lang="uk-UA" sz="2400" b="1" i="1" dirty="0">
                <a:solidFill>
                  <a:srgbClr val="FFFF00"/>
                </a:solidFill>
              </a:rPr>
              <a:t>Основне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Клітинки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Форматувати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76751"/>
            <a:ext cx="8856984" cy="133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6"/>
          <p:cNvSpPr/>
          <p:nvPr/>
        </p:nvSpPr>
        <p:spPr>
          <a:xfrm>
            <a:off x="7847925" y="5661248"/>
            <a:ext cx="1044555" cy="2897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ліво 7"/>
          <p:cNvSpPr/>
          <p:nvPr/>
        </p:nvSpPr>
        <p:spPr>
          <a:xfrm rot="13631304">
            <a:off x="7199854" y="4921683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683568" y="4960516"/>
            <a:ext cx="792088" cy="3009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9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93" y="1085875"/>
            <a:ext cx="51530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4576" y="1196752"/>
            <a:ext cx="3779912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Список кнопки </a:t>
            </a:r>
            <a:r>
              <a:rPr lang="uk-UA" sz="2400" b="1" i="1" dirty="0">
                <a:solidFill>
                  <a:srgbClr val="FFFF00"/>
                </a:solidFill>
              </a:rPr>
              <a:t>Форматувати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9502" y="3212976"/>
            <a:ext cx="2415500" cy="286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 зі стрілкою 10"/>
          <p:cNvCxnSpPr>
            <a:endCxn id="8" idx="1"/>
          </p:cNvCxnSpPr>
          <p:nvPr/>
        </p:nvCxnSpPr>
        <p:spPr>
          <a:xfrm flipV="1">
            <a:off x="5023639" y="4646738"/>
            <a:ext cx="1035863" cy="7984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Якщо ширина стовпця чи висота рядка замалі для відображення даних, то змінити ширину стовпця чи висоту рядка можна так: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605033"/>
            <a:ext cx="9036496" cy="1328023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перетягнути в рядку номерів стовпців праву межу стовпця або виділеного діапазону стовпців вліво або вправо;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075857"/>
            <a:ext cx="1625776" cy="27375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16216" y="3933056"/>
            <a:ext cx="2592288" cy="1328023"/>
          </a:xfrm>
          <a:prstGeom prst="wedgeRoundRectCallout">
            <a:avLst>
              <a:gd name="adj1" fmla="val -82065"/>
              <a:gd name="adj2" fmla="val -13149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Натиснути та протягувати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4293096"/>
            <a:ext cx="4824536" cy="162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ursor, split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4834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круглений прямокутник 16"/>
          <p:cNvSpPr/>
          <p:nvPr/>
        </p:nvSpPr>
        <p:spPr>
          <a:xfrm>
            <a:off x="1489928" y="4406537"/>
            <a:ext cx="1137855" cy="11219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перетягнути у стовпці номерів рядків нижню межу рядка або виділеного діапазону рядків уверх чи вниз;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29683"/>
          <a:stretch/>
        </p:blipFill>
        <p:spPr>
          <a:xfrm>
            <a:off x="201136" y="2637744"/>
            <a:ext cx="4514880" cy="374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ursor, spli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7545" y="404687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круглений прямокутник 8"/>
          <p:cNvSpPr/>
          <p:nvPr/>
        </p:nvSpPr>
        <p:spPr>
          <a:xfrm>
            <a:off x="481817" y="4005064"/>
            <a:ext cx="1137855" cy="11219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4075857"/>
            <a:ext cx="1625776" cy="27375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6216" y="3933056"/>
            <a:ext cx="2592288" cy="1328023"/>
          </a:xfrm>
          <a:prstGeom prst="wedgeRoundRectCallout">
            <a:avLst>
              <a:gd name="adj1" fmla="val -82065"/>
              <a:gd name="adj2" fmla="val -13149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Натиснути та протягувати</a:t>
            </a:r>
          </a:p>
        </p:txBody>
      </p:sp>
    </p:spTree>
    <p:extLst>
      <p:ext uri="{BB962C8B-B14F-4D97-AF65-F5344CB8AC3E}">
        <p14:creationId xmlns:p14="http://schemas.microsoft.com/office/powerpoint/2010/main" val="37203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двічі клацнути в рядку номерів стовпців на правій межі стовпця — </a:t>
            </a:r>
            <a:r>
              <a:rPr lang="uk-UA" sz="2400" b="1" i="1" dirty="0" err="1">
                <a:solidFill>
                  <a:schemeClr val="bg1"/>
                </a:solidFill>
              </a:rPr>
              <a:t>автодобір</a:t>
            </a:r>
            <a:r>
              <a:rPr lang="uk-UA" sz="2400" b="1" i="1" dirty="0">
                <a:solidFill>
                  <a:schemeClr val="bg1"/>
                </a:solidFill>
              </a:rPr>
              <a:t> ширини стовпця;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812169"/>
            <a:ext cx="2376264" cy="4001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2725623"/>
            <a:ext cx="2592288" cy="919401"/>
          </a:xfrm>
          <a:prstGeom prst="wedgeRoundRectCallout">
            <a:avLst>
              <a:gd name="adj1" fmla="val 106062"/>
              <a:gd name="adj2" fmla="val 1059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Двічі</a:t>
            </a:r>
          </a:p>
          <a:p>
            <a:pPr algn="ctr"/>
            <a:r>
              <a:rPr lang="uk-UA" sz="2400" b="1" i="1" dirty="0"/>
              <a:t>клацнути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4293096"/>
            <a:ext cx="4824536" cy="162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ursor, split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4834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круглений прямокутник 10"/>
          <p:cNvSpPr/>
          <p:nvPr/>
        </p:nvSpPr>
        <p:spPr>
          <a:xfrm>
            <a:off x="1489928" y="4406537"/>
            <a:ext cx="1137855" cy="11219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48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двічі клацнути у стовпці номерів рядків на нижній межі рядка - </a:t>
            </a:r>
            <a:r>
              <a:rPr lang="uk-UA" sz="2400" b="1" i="1" dirty="0" err="1">
                <a:solidFill>
                  <a:schemeClr val="bg1"/>
                </a:solidFill>
              </a:rPr>
              <a:t>автодобір</a:t>
            </a:r>
            <a:r>
              <a:rPr lang="uk-UA" sz="2400" b="1" i="1" dirty="0">
                <a:solidFill>
                  <a:schemeClr val="bg1"/>
                </a:solidFill>
              </a:rPr>
              <a:t> висоти рядка.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29683"/>
          <a:stretch/>
        </p:blipFill>
        <p:spPr>
          <a:xfrm>
            <a:off x="201136" y="2637744"/>
            <a:ext cx="4514880" cy="374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ursor, spli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7545" y="404687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круглений прямокутник 8"/>
          <p:cNvSpPr/>
          <p:nvPr/>
        </p:nvSpPr>
        <p:spPr>
          <a:xfrm>
            <a:off x="481817" y="4005064"/>
            <a:ext cx="1137855" cy="11219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812169"/>
            <a:ext cx="2376264" cy="4001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6216" y="2178043"/>
            <a:ext cx="2592288" cy="919401"/>
          </a:xfrm>
          <a:prstGeom prst="wedgeRoundRectCallout">
            <a:avLst>
              <a:gd name="adj1" fmla="val -75906"/>
              <a:gd name="adj2" fmla="val 67363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Двічі</a:t>
            </a:r>
          </a:p>
          <a:p>
            <a:pPr algn="ctr"/>
            <a:r>
              <a:rPr lang="uk-UA" sz="2400" b="1" i="1" dirty="0"/>
              <a:t>клацнути</a:t>
            </a:r>
          </a:p>
        </p:txBody>
      </p:sp>
    </p:spTree>
    <p:extLst>
      <p:ext uri="{BB962C8B-B14F-4D97-AF65-F5344CB8AC3E}">
        <p14:creationId xmlns:p14="http://schemas.microsoft.com/office/powerpoint/2010/main" val="5371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80474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>
                <a:solidFill>
                  <a:schemeClr val="bg1"/>
                </a:solidFill>
              </a:rPr>
              <a:t>У разі, коли заповнена частина таблиці досить велика і деякі стовпці (рядки) тимчасово не потрібні для роботи, то їх можна приховати, виділивши їх і виконавши </a:t>
            </a:r>
            <a:r>
              <a:rPr lang="uk-UA" sz="2000" b="1" i="1" dirty="0">
                <a:solidFill>
                  <a:srgbClr val="FFFF00"/>
                </a:solidFill>
              </a:rPr>
              <a:t>Основне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Клітинки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Форматувати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Приховати або відобразити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Приховати стовпці (рядки)</a:t>
            </a:r>
            <a:r>
              <a:rPr lang="uk-UA" sz="20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45" y="3168352"/>
            <a:ext cx="3403943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3068960"/>
            <a:ext cx="5364088" cy="316682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>
                <a:solidFill>
                  <a:schemeClr val="bg1"/>
                </a:solidFill>
              </a:rPr>
              <a:t>Для відновлення відображення прихованих стовпців (рядків) потрібно виділити стовпці (рядки), між якими розміщено приховані, і виконати </a:t>
            </a:r>
            <a:r>
              <a:rPr lang="uk-UA" sz="2000" b="1" i="1" dirty="0">
                <a:solidFill>
                  <a:srgbClr val="FFFF00"/>
                </a:solidFill>
              </a:rPr>
              <a:t>Основне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Клітинки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Форматувати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Приховати або відобразити </a:t>
            </a:r>
            <a:r>
              <a:rPr lang="uk-UA" sz="20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uk-UA" sz="2000" b="1" i="1" dirty="0">
                <a:solidFill>
                  <a:srgbClr val="FFFF00"/>
                </a:solidFill>
              </a:rPr>
              <a:t>Відобразити стовпці (рядки)</a:t>
            </a:r>
            <a:r>
              <a:rPr lang="uk-UA" sz="20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27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96251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Для швидкого форматування таблиць та окремих діапазонів клітинок табличний процесор </a:t>
            </a:r>
            <a:r>
              <a:rPr lang="en-US" sz="2400" b="1" i="1" dirty="0">
                <a:solidFill>
                  <a:srgbClr val="FFFF00"/>
                </a:solidFill>
              </a:rPr>
              <a:t>Excel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</a:rPr>
              <a:t>має певний стандартний набір стилів. Для застосування стилю потрібно виділити діапазон клітинок, виконати </a:t>
            </a:r>
            <a:r>
              <a:rPr lang="uk-UA" sz="2400" b="1" i="1" dirty="0">
                <a:solidFill>
                  <a:srgbClr val="FFFF00"/>
                </a:solidFill>
              </a:rPr>
              <a:t>Основне</a:t>
            </a:r>
            <a:r>
              <a:rPr lang="ru-RU" sz="2400" dirty="0"/>
              <a:t> </a:t>
            </a:r>
            <a:r>
              <a:rPr lang="uk-UA" sz="24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Стилі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Стилі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клітинок</a:t>
            </a:r>
            <a:r>
              <a:rPr lang="uk-UA" sz="2400" b="1" i="1" dirty="0">
                <a:solidFill>
                  <a:schemeClr val="bg1"/>
                </a:solidFill>
              </a:rPr>
              <a:t> і вибрати один зі стилів списку.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365104"/>
            <a:ext cx="8166552" cy="207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4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Подання чисел і текстів у клітинках електронної таблиці може бути різним. Наприклад, на рисунку наведено подання одного й того самого числа та однієї й тієї самої дати в різних форматах.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888" y="3501007"/>
            <a:ext cx="5184576" cy="249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3501007"/>
            <a:ext cx="3100673" cy="292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1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78" y="3264916"/>
            <a:ext cx="3335578" cy="318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Для очищення всіх установлених форматів, тобто для повернення до формату за замовчуванням, слід виділити потрібні клітинки та виконати: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5365633" y="4022562"/>
            <a:ext cx="585021" cy="4231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6587122" y="4260363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72008" y="3420546"/>
            <a:ext cx="4932040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uk-UA" sz="2400" b="1" i="1" dirty="0">
                <a:solidFill>
                  <a:srgbClr val="FFFF00"/>
                </a:solidFill>
              </a:rPr>
              <a:t>Основне </a:t>
            </a:r>
            <a:r>
              <a:rPr lang="uk-UA" sz="2400" b="1" i="1" dirty="0">
                <a:solidFill>
                  <a:schemeClr val="bg1"/>
                </a:solidFill>
                <a:sym typeface="Symbol" panose="05050102010706020507" pitchFamily="18" charset="2"/>
              </a:rPr>
              <a:t> </a:t>
            </a:r>
            <a:r>
              <a:rPr lang="uk-UA" sz="2400" b="1" i="1" dirty="0">
                <a:solidFill>
                  <a:srgbClr val="FFFF00"/>
                </a:solidFill>
              </a:rPr>
              <a:t>Редагування </a:t>
            </a:r>
            <a:r>
              <a:rPr lang="uk-UA" sz="24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Очистити</a:t>
            </a:r>
            <a:r>
              <a:rPr lang="ru-RU" sz="2400" dirty="0"/>
              <a:t> </a:t>
            </a:r>
            <a:r>
              <a:rPr lang="uk-UA" sz="2400" b="1" i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Очистити формати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340878" y="4838166"/>
            <a:ext cx="3302177" cy="4231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5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Повторюємо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213455"/>
            <a:ext cx="9036496" cy="85129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Розглянь схему та поясни зв'язок між вказаними поняттями: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-36512" y="2623022"/>
          <a:ext cx="9145016" cy="386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7544" y="2105524"/>
            <a:ext cx="8236948" cy="510778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Форматування електронної таблиці</a:t>
            </a:r>
          </a:p>
        </p:txBody>
      </p:sp>
      <p:pic>
        <p:nvPicPr>
          <p:cNvPr id="24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10" y="4221088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B95755-B128-4972-9DDD-E702F23FD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96B95755-B128-4972-9DDD-E702F23FD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F64FF9-C525-4DFD-96E7-41C8C096A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17F64FF9-C525-4DFD-96E7-41C8C096A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DC3664-AB26-4876-8C89-5F2329FC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26DC3664-AB26-4876-8C89-5F2329FC6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ACF299-414F-41F4-96D8-03D22B00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54ACF299-414F-41F4-96D8-03D22B00D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06F537-880A-4AEF-8AA6-9CA1447C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A206F537-880A-4AEF-8AA6-9CA1447C4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9B4AD-72D4-4198-814C-49D4758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4739B4AD-72D4-4198-814C-49D475851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BCD65F-5A00-45CB-91CD-66B128CA9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AFBCD65F-5A00-45CB-91CD-66B128CA9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79691F-B941-43B8-ACC5-CED80EAAE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979691F-B941-43B8-ACC5-CED80EAAE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7F9ED2-6C00-43BF-8118-03F051B61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797F9ED2-6C00-43BF-8118-03F051B61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31AED9-1BF8-4544-BFDF-0674FC4AD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3C31AED9-1BF8-4544-BFDF-0674FC4AD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C45B0-628F-4AFC-8BA7-F775C7C78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C5FC45B0-628F-4AFC-8BA7-F775C7C78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B338A7-AD9C-404E-8A37-4D0FF8230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dgm id="{77B338A7-AD9C-404E-8A37-4D0FF8230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FBA7B-C075-4212-8785-3D922554C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9BBFBA7B-C075-4212-8785-3D922554C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B9FA58-7B23-4346-BD9B-B19A8B409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B0B9FA58-7B23-4346-BD9B-B19A8B409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3" grpId="0">
        <p:bldSub>
          <a:bldDgm bld="one"/>
        </p:bldSub>
      </p:bldGraphic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21" y="1272160"/>
            <a:ext cx="4662947" cy="53478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0032" y="2133942"/>
            <a:ext cx="4104456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/>
              <a:t>Проаналізувати</a:t>
            </a:r>
          </a:p>
          <a:p>
            <a:r>
              <a:rPr lang="uk-UA" sz="3200" i="1" dirty="0"/>
              <a:t>§ 4.3, ст. 115-123</a:t>
            </a:r>
          </a:p>
        </p:txBody>
      </p:sp>
    </p:spTree>
    <p:extLst>
      <p:ext uri="{BB962C8B-B14F-4D97-AF65-F5344CB8AC3E}">
        <p14:creationId xmlns:p14="http://schemas.microsoft.com/office/powerpoint/2010/main" val="28215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11266" name="Picture 2" descr="http://i.ytimg.com/vi/8tK4IbBhd-Q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 b="3401"/>
          <a:stretch/>
        </p:blipFill>
        <p:spPr bwMode="auto">
          <a:xfrm>
            <a:off x="1259632" y="1700808"/>
            <a:ext cx="6686077" cy="47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5976" y="476672"/>
            <a:ext cx="4809210" cy="2808312"/>
          </a:xfrm>
        </p:spPr>
        <p:txBody>
          <a:bodyPr/>
          <a:lstStyle/>
          <a:p>
            <a:r>
              <a:rPr lang="uk-UA" sz="6000" dirty="0">
                <a:effectLst/>
              </a:rPr>
              <a:t>Дякую</a:t>
            </a:r>
            <a:br>
              <a:rPr lang="uk-UA" sz="6000" dirty="0">
                <a:effectLst/>
              </a:rPr>
            </a:br>
            <a:r>
              <a:rPr lang="uk-UA" sz="6000" dirty="0">
                <a:effectLst/>
              </a:rPr>
              <a:t>за увагу!</a:t>
            </a:r>
            <a:endParaRPr lang="uk-UA" sz="6000" dirty="0"/>
          </a:p>
        </p:txBody>
      </p:sp>
      <p:sp>
        <p:nvSpPr>
          <p:cNvPr id="2" name="Округлена прямокутна виноска 1"/>
          <p:cNvSpPr/>
          <p:nvPr/>
        </p:nvSpPr>
        <p:spPr>
          <a:xfrm>
            <a:off x="0" y="6277325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Урок 10</a:t>
            </a: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5508104" y="6319664"/>
            <a:ext cx="2304256" cy="53833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b="1" i="0" u="none" strike="noStrike" kern="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§ </a:t>
            </a:r>
            <a:r>
              <a:rPr lang="uk-UA" b="1" kern="0" cap="all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4</a:t>
            </a:r>
            <a:r>
              <a:rPr lang="uk-UA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.3</a:t>
            </a:r>
            <a:endParaRPr kumimoji="0" lang="en-US" b="1" i="0" u="none" strike="noStrike" kern="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Verdana" pitchFamily="34" charset="0"/>
            </a:endParaRPr>
          </a:p>
        </p:txBody>
      </p:sp>
      <p:pic>
        <p:nvPicPr>
          <p:cNvPr id="10" name="Picture 2" descr="excel, statistic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86" y="353291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64" y="3796534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5538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Числові дані можна подати в кількох форматах. Формат </a:t>
            </a:r>
            <a:r>
              <a:rPr lang="uk-UA" sz="2400" b="1" i="1" dirty="0">
                <a:solidFill>
                  <a:srgbClr val="FFFF00"/>
                </a:solidFill>
              </a:rPr>
              <a:t>Числовий</a:t>
            </a:r>
            <a:r>
              <a:rPr lang="uk-UA" sz="2400" b="1" i="1" dirty="0">
                <a:solidFill>
                  <a:schemeClr val="bg1"/>
                </a:solidFill>
              </a:rPr>
              <a:t> (клітинка В4) використовується для подання числа у вигляді десяткового дробу із заданою кількістю десяткових розрядів, до якої буде округлено число.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9799" y="3815733"/>
            <a:ext cx="3100673" cy="292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2008" y="3863182"/>
            <a:ext cx="5224401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цьому форматі також можна встановити розділювач розрядів у вигляді пропуску.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308304" y="5373216"/>
            <a:ext cx="144016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5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форматі </a:t>
            </a:r>
            <a:r>
              <a:rPr lang="uk-UA" sz="2400" b="1" i="1" dirty="0">
                <a:solidFill>
                  <a:srgbClr val="FFFF00"/>
                </a:solidFill>
              </a:rPr>
              <a:t>Грошовий </a:t>
            </a:r>
            <a:r>
              <a:rPr lang="uk-UA" sz="2400" b="1" i="1" dirty="0">
                <a:solidFill>
                  <a:schemeClr val="bg1"/>
                </a:solidFill>
              </a:rPr>
              <a:t>(клітинка В5) до числа додається позначення грошових одиниць</a:t>
            </a:r>
            <a:br>
              <a:rPr lang="uk-UA" sz="2400" b="1" i="1" dirty="0">
                <a:solidFill>
                  <a:schemeClr val="bg1"/>
                </a:solidFill>
              </a:rPr>
            </a:br>
            <a:r>
              <a:rPr lang="uk-UA" sz="2400" b="1" i="1" dirty="0">
                <a:solidFill>
                  <a:schemeClr val="bg1"/>
                </a:solidFill>
              </a:rPr>
              <a:t>(грн, €, $, £ тощо). Розділення розрядів установлюється автоматично.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0033" y="3004501"/>
            <a:ext cx="3960440" cy="373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ий прямокутник 10"/>
          <p:cNvSpPr/>
          <p:nvPr/>
        </p:nvSpPr>
        <p:spPr>
          <a:xfrm>
            <a:off x="6948264" y="5373216"/>
            <a:ext cx="180020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http://3.bp.blogspot.com/-eW-m-1mgyWs/UhNyKRgU81I/AAAAAAAAAvI/vVzYQEbUYbM/s1600/13115295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8565"/>
            <a:ext cx="3574735" cy="357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форматі </a:t>
            </a:r>
            <a:r>
              <a:rPr lang="uk-UA" sz="2400" b="1" i="1" dirty="0">
                <a:solidFill>
                  <a:srgbClr val="FFFF00"/>
                </a:solidFill>
              </a:rPr>
              <a:t>Відсотковий </a:t>
            </a:r>
            <a:r>
              <a:rPr lang="uk-UA" sz="2400" b="1" i="1" dirty="0">
                <a:solidFill>
                  <a:schemeClr val="bg1"/>
                </a:solidFill>
              </a:rPr>
              <a:t>(клітинка В6) дані подаються у вигляді числа, яке отримане множенням вмісту клітинки на 100, зі знаком % вкінці.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0033" y="3004501"/>
            <a:ext cx="3960440" cy="373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ий прямокутник 10"/>
          <p:cNvSpPr/>
          <p:nvPr/>
        </p:nvSpPr>
        <p:spPr>
          <a:xfrm>
            <a:off x="6948264" y="5661248"/>
            <a:ext cx="1800200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6" name="Picture 2" descr="http://www.megabank.net/data/image/news/2015/03_2015/news_27_03_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6" y="3140968"/>
            <a:ext cx="4412084" cy="33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0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форматі </a:t>
            </a:r>
            <a:r>
              <a:rPr lang="uk-UA" sz="2400" b="1" i="1" dirty="0">
                <a:solidFill>
                  <a:srgbClr val="FFFF00"/>
                </a:solidFill>
              </a:rPr>
              <a:t>Дробовий</a:t>
            </a:r>
            <a:r>
              <a:rPr lang="uk-UA" sz="2400" b="1" i="1" dirty="0">
                <a:solidFill>
                  <a:schemeClr val="bg1"/>
                </a:solidFill>
              </a:rPr>
              <a:t> (клітинка В7) дробова частина числа подається у вигляді звичайного дробу, який найменше відрізняється від даного десяткового дробу.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1" y="3072445"/>
            <a:ext cx="3888432" cy="366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ий прямокутник 10"/>
          <p:cNvSpPr/>
          <p:nvPr/>
        </p:nvSpPr>
        <p:spPr>
          <a:xfrm>
            <a:off x="6948264" y="5949280"/>
            <a:ext cx="180020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7" y="3717032"/>
            <a:ext cx="3409282" cy="131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6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Формат </a:t>
            </a:r>
            <a:r>
              <a:rPr lang="uk-UA" sz="2400" b="1" i="1" dirty="0">
                <a:solidFill>
                  <a:srgbClr val="FFFF00"/>
                </a:solidFill>
              </a:rPr>
              <a:t>Текстовий </a:t>
            </a:r>
            <a:r>
              <a:rPr lang="uk-UA" sz="2400" b="1" i="1" dirty="0">
                <a:solidFill>
                  <a:schemeClr val="bg1"/>
                </a:solidFill>
              </a:rPr>
              <a:t>використовують для подання числових даних у клітинках як текст (клітинка В8). Наприклад, цей формат зручно використовувати для запису номерів мобільних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0033" y="3004503"/>
            <a:ext cx="3960440" cy="373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ий прямокутник 10"/>
          <p:cNvSpPr/>
          <p:nvPr/>
        </p:nvSpPr>
        <p:spPr>
          <a:xfrm>
            <a:off x="6876256" y="6309320"/>
            <a:ext cx="1872208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72008" y="2998565"/>
            <a:ext cx="4644008" cy="25538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телефонів, які є послідовністю цифр і виглядають як число, але над ними не виконують ніяких математичних дій.</a:t>
            </a:r>
          </a:p>
        </p:txBody>
      </p:sp>
    </p:spTree>
    <p:extLst>
      <p:ext uri="{BB962C8B-B14F-4D97-AF65-F5344CB8AC3E}">
        <p14:creationId xmlns:p14="http://schemas.microsoft.com/office/powerpoint/2010/main" val="16509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Форматування клітинок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5538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u="sng" dirty="0">
                <a:solidFill>
                  <a:schemeClr val="bg1"/>
                </a:solidFill>
              </a:rPr>
              <a:t>Звертаю вашу увагу</a:t>
            </a:r>
            <a:r>
              <a:rPr lang="uk-UA" sz="2400" b="1" i="1" dirty="0">
                <a:solidFill>
                  <a:schemeClr val="bg1"/>
                </a:solidFill>
              </a:rPr>
              <a:t>, що зміна формату подання даних не змінює дані в пам'яті комп'ютера, а лише визначає певний їх вигляд у клітинці. Реальне значення даних можна побачити в </a:t>
            </a:r>
            <a:r>
              <a:rPr lang="uk-UA" sz="2400" b="1" i="1" dirty="0">
                <a:solidFill>
                  <a:srgbClr val="FFFF00"/>
                </a:solidFill>
              </a:rPr>
              <a:t>Рядку формул</a:t>
            </a:r>
            <a:r>
              <a:rPr lang="uk-UA" sz="2400" b="1" i="1" dirty="0">
                <a:solidFill>
                  <a:schemeClr val="bg1"/>
                </a:solidFill>
              </a:rPr>
              <a:t>, зробивши відповідну клітинку поточною.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63" y="3880594"/>
            <a:ext cx="7331137" cy="239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6"/>
          <p:cNvSpPr/>
          <p:nvPr/>
        </p:nvSpPr>
        <p:spPr>
          <a:xfrm>
            <a:off x="2699792" y="5589239"/>
            <a:ext cx="1800200" cy="6851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156176" y="4075856"/>
            <a:ext cx="2016224" cy="5772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8972080">
            <a:off x="4410371" y="4878344"/>
            <a:ext cx="199290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22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7-ryvk">
  <a:themeElements>
    <a:clrScheme name="Другая 30">
      <a:dk1>
        <a:srgbClr val="00843C"/>
      </a:dk1>
      <a:lt1>
        <a:srgbClr val="FFFFFF"/>
      </a:lt1>
      <a:dk2>
        <a:srgbClr val="B2B2B2"/>
      </a:dk2>
      <a:lt2>
        <a:srgbClr val="B2B2B2"/>
      </a:lt2>
      <a:accent1>
        <a:srgbClr val="35C9C2"/>
      </a:accent1>
      <a:accent2>
        <a:srgbClr val="398AC7"/>
      </a:accent2>
      <a:accent3>
        <a:srgbClr val="091B2D"/>
      </a:accent3>
      <a:accent4>
        <a:srgbClr val="4D6900"/>
      </a:accent4>
      <a:accent5>
        <a:srgbClr val="7030A0"/>
      </a:accent5>
      <a:accent6>
        <a:srgbClr val="00B050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7-ryvk</Template>
  <TotalTime>919591</TotalTime>
  <Words>1269</Words>
  <Application>Microsoft Office PowerPoint</Application>
  <PresentationFormat>Экран (4:3)</PresentationFormat>
  <Paragraphs>132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</vt:lpstr>
      <vt:lpstr>Courier New</vt:lpstr>
      <vt:lpstr>Libre Baskerville</vt:lpstr>
      <vt:lpstr>Source Sans Pro</vt:lpstr>
      <vt:lpstr>Times New Roman</vt:lpstr>
      <vt:lpstr>Verdana</vt:lpstr>
      <vt:lpstr>Wingdings</vt:lpstr>
      <vt:lpstr>7-ryvk</vt:lpstr>
      <vt:lpstr>Типи даних: числові, грошові, дати, текст, відсотки. Введення, редагування й форматування даних основних типів. Практична робота № 2</vt:lpstr>
      <vt:lpstr>Запитання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Для тих, хто хоче знати більше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електронної таблиці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Форматування клітинок</vt:lpstr>
      <vt:lpstr>Повторюємо</vt:lpstr>
      <vt:lpstr>Домашнє завдання</vt:lpstr>
      <vt:lpstr>Фізкультхвилинка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prezentacion</dc:title>
  <dc:creator>vchytel-inf</dc:creator>
  <cp:lastModifiedBy>Zoe</cp:lastModifiedBy>
  <cp:revision>2393</cp:revision>
  <dcterms:created xsi:type="dcterms:W3CDTF">2013-09-01T18:00:33Z</dcterms:created>
  <dcterms:modified xsi:type="dcterms:W3CDTF">2021-12-09T07:09:49Z</dcterms:modified>
</cp:coreProperties>
</file>