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0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354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147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2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21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7518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79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09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8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16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97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51142472-EC25-4404-A0B9-ADD54A997A9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7CCA1F-2A44-4354-B5FE-43D294B133C1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7" Type="http://schemas.openxmlformats.org/officeDocument/2006/relationships/image" Target="../media/image49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microsoft.com/office/2007/relationships/hdphoto" Target="../media/hdphoto2.wdp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523" y="471055"/>
            <a:ext cx="8836151" cy="59435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2520" y="1478121"/>
            <a:ext cx="9966960" cy="2926080"/>
          </a:xfrm>
        </p:spPr>
        <p:txBody>
          <a:bodyPr>
            <a:normAutofit/>
          </a:bodyPr>
          <a:lstStyle/>
          <a:p>
            <a:r>
              <a:rPr lang="ru-RU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Порядок </a:t>
            </a:r>
            <a:r>
              <a:rPr lang="ru-RU" cap="none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дій</a:t>
            </a:r>
            <a:r>
              <a:rPr lang="ru-RU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в </a:t>
            </a:r>
            <a:r>
              <a:rPr lang="ru-RU" cap="none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умовах</a:t>
            </a:r>
            <a:r>
              <a:rPr lang="ru-RU" cap="none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особливого </a:t>
            </a:r>
            <a:r>
              <a:rPr lang="ru-RU" cap="none" dirty="0" err="1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періоду</a:t>
            </a:r>
            <a:endParaRPr lang="ru-RU" cap="none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1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799" y="381000"/>
            <a:ext cx="663632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Якщо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покинути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зону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ведення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бойових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дій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неможливо</a:t>
            </a:r>
            <a:r>
              <a:rPr lang="ru-RU" sz="2200" b="1" i="1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, то </a:t>
            </a:r>
            <a:r>
              <a:rPr lang="ru-RU" sz="2200" b="1" i="1" dirty="0" err="1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потрібно</a:t>
            </a:r>
            <a:r>
              <a:rPr lang="ru-RU" sz="2200" b="1" i="1" dirty="0" smtClean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NewRomanPS-ItalicMT"/>
              </a:rPr>
              <a:t>:</a:t>
            </a:r>
            <a:r>
              <a:rPr lang="ru-RU" sz="22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NewRomanPS-ItalicMT"/>
              </a:rPr>
              <a:t/>
            </a:r>
            <a:br>
              <a:rPr lang="ru-RU" sz="2200" b="1" i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NewRomanPS-ItalicMT"/>
              </a:rPr>
            </a:br>
            <a:r>
              <a:rPr lang="ru-RU" sz="2200" b="1" i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NewRomanPS-ItalicMT"/>
              </a:rPr>
              <a:t>                          </a:t>
            </a:r>
            <a:r>
              <a:rPr lang="ru-RU" dirty="0" smtClean="0">
                <a:solidFill>
                  <a:srgbClr val="0070C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вивісити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будинку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плакат «Тут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живуть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мирні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люди»;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 smtClean="0">
                <a:solidFill>
                  <a:srgbClr val="0070C0"/>
                </a:solidFill>
                <a:latin typeface="TimesNewRomanPSMT"/>
              </a:rPr>
              <a:t>                 •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зробити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запас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продуктів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харчування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і води;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за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можливості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обладнати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укриття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підвалі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захистити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його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мішками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з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піском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передбачити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наявність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аварійного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виходу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за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наявності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земельної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ділянки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обладнати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укриття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такій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відстані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від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будинку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smtClean="0">
                <a:solidFill>
                  <a:srgbClr val="0070C0"/>
                </a:solidFill>
                <a:latin typeface="TimesNewRomanPSMT"/>
              </a:rPr>
              <a:t>яка </a:t>
            </a:r>
            <a:r>
              <a:rPr lang="ru-RU" dirty="0" err="1" smtClean="0">
                <a:solidFill>
                  <a:srgbClr val="0070C0"/>
                </a:solidFill>
                <a:latin typeface="TimesNewRomanPSMT"/>
              </a:rPr>
              <a:t>більша</a:t>
            </a:r>
            <a:r>
              <a:rPr lang="ru-RU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за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його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висоту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уточнити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місце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де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може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бути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надана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медична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допомога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якщо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розпочалася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перестрілка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лягти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підлогу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під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вікно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у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ванній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кімнаті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• по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квартирі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пересуватися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повзком</a:t>
            </a:r>
            <a:r>
              <a:rPr lang="ru-RU" dirty="0" smtClean="0">
                <a:solidFill>
                  <a:srgbClr val="0070C0"/>
                </a:solidFill>
                <a:latin typeface="TimesNewRomanPSMT"/>
              </a:rPr>
              <a:t>.</a:t>
            </a:r>
          </a:p>
          <a:p>
            <a:pPr algn="ctr"/>
            <a:r>
              <a:rPr lang="ru-RU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b="1" i="1" dirty="0">
                <a:solidFill>
                  <a:srgbClr val="C00000"/>
                </a:solidFill>
                <a:latin typeface="TimesNewRomanPS-ItalicMT"/>
              </a:rPr>
              <a:t>Не </a:t>
            </a:r>
            <a:r>
              <a:rPr lang="ru-RU" b="1" i="1" dirty="0" err="1">
                <a:solidFill>
                  <a:srgbClr val="C00000"/>
                </a:solidFill>
                <a:latin typeface="TimesNewRomanPS-ItalicMT"/>
              </a:rPr>
              <a:t>можна</a:t>
            </a:r>
            <a:r>
              <a:rPr lang="ru-RU" b="1" i="1" dirty="0">
                <a:solidFill>
                  <a:srgbClr val="C00000"/>
                </a:solidFill>
                <a:latin typeface="TimesNewRomanPS-ItalicMT"/>
              </a:rPr>
              <a:t>: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підходити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вікон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лунають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постріли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  <a:endParaRPr lang="ru-RU" dirty="0" smtClean="0">
              <a:solidFill>
                <a:srgbClr val="7030A0"/>
              </a:solidFill>
              <a:latin typeface="TimesNewRomanPSM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спостерігати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за 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ходом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бойових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  <a:endParaRPr lang="ru-RU" dirty="0" smtClean="0">
              <a:solidFill>
                <a:srgbClr val="7030A0"/>
              </a:solidFill>
              <a:latin typeface="TimesNewRomanPSM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стояти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чи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перебігати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обстрілом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;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конфліктувати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озброєними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людьми;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dirty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носити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армійську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форму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камуфльований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одяг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  <a:endParaRPr lang="ru-RU" dirty="0" smtClean="0">
              <a:solidFill>
                <a:srgbClr val="7030A0"/>
              </a:solidFill>
              <a:latin typeface="TimesNewRomanPSM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демонструвати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зброю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предмети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схожі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  <a:endParaRPr lang="ru-RU" dirty="0" smtClean="0">
              <a:solidFill>
                <a:srgbClr val="7030A0"/>
              </a:solidFill>
              <a:latin typeface="TimesNewRomanPSMT"/>
            </a:endParaRP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підбирати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покинуті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зброю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боєприпаси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8" b="5050"/>
          <a:stretch/>
        </p:blipFill>
        <p:spPr>
          <a:xfrm>
            <a:off x="7024775" y="270164"/>
            <a:ext cx="4903470" cy="63176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" t="5859" r="26701" b="54747"/>
          <a:stretch/>
        </p:blipFill>
        <p:spPr>
          <a:xfrm>
            <a:off x="443344" y="1080656"/>
            <a:ext cx="1911929" cy="70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99" b="1819"/>
          <a:stretch/>
        </p:blipFill>
        <p:spPr>
          <a:xfrm>
            <a:off x="302114" y="499534"/>
            <a:ext cx="4771336" cy="605443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89" b="95166"/>
          <a:stretch/>
        </p:blipFill>
        <p:spPr>
          <a:xfrm>
            <a:off x="302114" y="277089"/>
            <a:ext cx="4771336" cy="222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8889"/>
          <a:stretch/>
        </p:blipFill>
        <p:spPr>
          <a:xfrm>
            <a:off x="7569472" y="277089"/>
            <a:ext cx="4332115" cy="62708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56" b="86869"/>
          <a:stretch/>
        </p:blipFill>
        <p:spPr>
          <a:xfrm>
            <a:off x="5191093" y="638080"/>
            <a:ext cx="2260733" cy="1440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9" r="10168" b="4412"/>
          <a:stretch/>
        </p:blipFill>
        <p:spPr>
          <a:xfrm>
            <a:off x="5191093" y="2346865"/>
            <a:ext cx="2260733" cy="17014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r="14000"/>
          <a:stretch/>
        </p:blipFill>
        <p:spPr>
          <a:xfrm>
            <a:off x="5190849" y="4316247"/>
            <a:ext cx="2260977" cy="196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6666" r="3119" b="8081"/>
          <a:stretch/>
        </p:blipFill>
        <p:spPr>
          <a:xfrm>
            <a:off x="305402" y="368633"/>
            <a:ext cx="4696690" cy="61937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297325" y="274369"/>
            <a:ext cx="803564" cy="8451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6657109" y="368633"/>
            <a:ext cx="900545" cy="6566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10668000" y="368632"/>
            <a:ext cx="841326" cy="6566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t="4007"/>
          <a:stretch/>
        </p:blipFill>
        <p:spPr>
          <a:xfrm>
            <a:off x="5444836" y="1149927"/>
            <a:ext cx="6398202" cy="4832927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6036468" y="379765"/>
            <a:ext cx="5214937" cy="781295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 smtClean="0"/>
          </a:p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На </a:t>
            </a:r>
            <a:r>
              <a:rPr lang="ru-RU" b="1" i="1" dirty="0" err="1">
                <a:solidFill>
                  <a:srgbClr val="0070C0"/>
                </a:solidFill>
              </a:rPr>
              <a:t>випадок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бойових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дій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варто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підготувати</a:t>
            </a:r>
            <a:r>
              <a:rPr lang="ru-RU" b="1" i="1" dirty="0">
                <a:solidFill>
                  <a:srgbClr val="0070C0"/>
                </a:solidFill>
              </a:rPr>
              <a:t> </a:t>
            </a:r>
            <a:r>
              <a:rPr lang="ru-RU" b="1" i="1" dirty="0" err="1">
                <a:solidFill>
                  <a:srgbClr val="0070C0"/>
                </a:solidFill>
              </a:rPr>
              <a:t>оселю</a:t>
            </a:r>
            <a:r>
              <a:rPr lang="ru-RU" b="1" i="1" dirty="0">
                <a:solidFill>
                  <a:srgbClr val="0070C0"/>
                </a:solidFill>
              </a:rPr>
              <a:t>, а </a:t>
            </a:r>
            <a:r>
              <a:rPr lang="ru-RU" b="1" i="1" dirty="0" err="1">
                <a:solidFill>
                  <a:srgbClr val="0070C0"/>
                </a:solidFill>
              </a:rPr>
              <a:t>саме</a:t>
            </a:r>
            <a:r>
              <a:rPr lang="ru-RU" b="1" i="1" dirty="0">
                <a:solidFill>
                  <a:srgbClr val="0070C0"/>
                </a:solidFill>
              </a:rPr>
              <a:t>: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br>
              <a:rPr lang="ru-RU" b="1" dirty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218" y="560185"/>
            <a:ext cx="8908472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В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умовах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надзвичайних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ситуації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воєнного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характеру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необхідно</a:t>
            </a:r>
            <a:r>
              <a:rPr lang="ru-RU" sz="2200" b="1" i="1" dirty="0" smtClean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BoldItalicMT"/>
              </a:rPr>
              <a:t>:</a:t>
            </a:r>
          </a:p>
          <a:p>
            <a:pPr algn="ctr"/>
            <a:r>
              <a:rPr lang="ru-RU" b="1" i="1" dirty="0">
                <a:solidFill>
                  <a:srgbClr val="242021"/>
                </a:solidFill>
                <a:latin typeface="TimesNewRomanPS-BoldItalicMT"/>
              </a:rPr>
              <a:t/>
            </a:r>
            <a:br>
              <a:rPr lang="ru-RU" b="1" i="1" dirty="0">
                <a:solidFill>
                  <a:srgbClr val="242021"/>
                </a:solidFill>
                <a:latin typeface="TimesNewRomanPS-BoldItalic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зберігати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особистий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спокій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не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реагувати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провокації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не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розповідати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майбутні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плани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малознайомим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людям, 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також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знайомим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із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ненадійною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репутацією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завжди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собі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документ (паспорт),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засвідчує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особу,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дані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групу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крові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можливі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проблеми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здоров’ям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алергію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медичні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препарати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знати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розташування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захисних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споруд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цивільного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захисту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поблизу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проживання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об’єктів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частого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відвідування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магазини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базар, дорога до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медичні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заклади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). Без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необхідності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старатися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якнайменше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перебувати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поза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місцем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проживання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в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малознайомих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місцях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виходячи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приміщень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пересуваючись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сходинами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багатоповерхівок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споруди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цивільного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захисту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сховища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дотримувати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правила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правої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руки (як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час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руху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автомобільного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транспорту) з метою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уникнення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тисняви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.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Пропускати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вперед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слабших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і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надавати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допомогу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жінкам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дітям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людям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похилого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інвалідам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значно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скоротить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терміни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зайняття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укриття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уникати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скупчення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людей;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не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вступати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в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суперечки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незнайомими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людьми,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уникати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можливих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провокацій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;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691" t="4434" r="4053" b="7650"/>
          <a:stretch/>
        </p:blipFill>
        <p:spPr>
          <a:xfrm>
            <a:off x="9268689" y="706098"/>
            <a:ext cx="2549236" cy="17468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42" y="4765866"/>
            <a:ext cx="2545484" cy="1272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7" t="28283" r="4393" b="6061"/>
          <a:stretch/>
        </p:blipFill>
        <p:spPr>
          <a:xfrm>
            <a:off x="9606399" y="2584160"/>
            <a:ext cx="1873817" cy="20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4909" y="1341854"/>
            <a:ext cx="852054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отримання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будь-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інформації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від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органів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державної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влади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можливу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небезпеку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заходи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щодо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підвищення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безпеки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передати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її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іншим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людям (за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проживання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появи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озброєних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людей,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військової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техніки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заворушень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негайно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покидати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цей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район;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посилювати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увагу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і, за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можливості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також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залишити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цей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район 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появи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засобів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масової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інформації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сторони-агресора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про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осіб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проводять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орієнтування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на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місцевості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розмовляють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з акцентом,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мають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нехарактерну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зовнішність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виконують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незрозумілі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роботи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протиправні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провокативні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дії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негайно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інформувати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органи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правопорядку,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місцевої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влади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військових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надавати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домедичну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допомогу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іншим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людям 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їх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поранення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викликати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екстрену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швидку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медичну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допомогу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представників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ДСНС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України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органів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правопорядку, 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за </a:t>
            </a:r>
            <a:r>
              <a:rPr lang="ru-RU" dirty="0" err="1" smtClean="0">
                <a:solidFill>
                  <a:srgbClr val="7030A0"/>
                </a:solidFill>
                <a:latin typeface="TimesNewRomanPSMT"/>
              </a:rPr>
              <a:t>необхідності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військових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;</a:t>
            </a:r>
            <a:br>
              <a:rPr lang="ru-RU" dirty="0">
                <a:solidFill>
                  <a:srgbClr val="7030A0"/>
                </a:solidFill>
                <a:latin typeface="TimesNewRomanPSMT"/>
              </a:rPr>
            </a:br>
            <a:r>
              <a:rPr lang="ru-RU" b="1" dirty="0">
                <a:solidFill>
                  <a:srgbClr val="7030A0"/>
                </a:solidFill>
                <a:latin typeface="TimesNewRomanPS-BoldMT"/>
              </a:rPr>
              <a:t>• 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у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стали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свідком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поранення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смерті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людей,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протиправних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дій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(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арешт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викрадення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побиття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),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намагатися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з’ясувати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зберегти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якнайбільше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інформації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про </a:t>
            </a:r>
            <a:r>
              <a:rPr lang="ru-RU" dirty="0" smtClean="0">
                <a:solidFill>
                  <a:srgbClr val="7030A0"/>
                </a:solidFill>
                <a:latin typeface="TimesNewRomanPSMT"/>
              </a:rPr>
              <a:t>них та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обставини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події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для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надання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допомоги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пошуку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встановлення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 особи </a:t>
            </a:r>
            <a:r>
              <a:rPr lang="ru-RU" dirty="0" err="1">
                <a:solidFill>
                  <a:srgbClr val="7030A0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7030A0"/>
                </a:solidFill>
                <a:latin typeface="TimesNewRomanPSMT"/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> 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2391" y="447723"/>
            <a:ext cx="794558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В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умовах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надзвичайних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ситуації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воєнного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 характеру </a:t>
            </a:r>
            <a:r>
              <a:rPr lang="ru-RU" sz="2200" b="1" i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ItalicMT"/>
              </a:rPr>
              <a:t>необхідно</a:t>
            </a:r>
            <a:r>
              <a:rPr lang="ru-RU" sz="2200" b="1" i="1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NewRomanPS-BoldItalicMT"/>
              </a:rPr>
              <a:t>: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81" y="2685702"/>
            <a:ext cx="2770901" cy="1559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55" y="996589"/>
            <a:ext cx="2774222" cy="15589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181" y="4375471"/>
            <a:ext cx="2770901" cy="192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0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491" y="321256"/>
            <a:ext cx="1057101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70C0"/>
                </a:solidFill>
                <a:latin typeface="TimesNewRomanPSMT"/>
              </a:rPr>
              <a:t>У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разі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виникнення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реальної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загрози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життю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здоров’ю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людей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унаслідок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НС в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особливий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період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здійснюється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latin typeface="TimesNewRomanPS-BoldMT"/>
              </a:rPr>
              <a:t>дистанційне</a:t>
            </a:r>
            <a:r>
              <a:rPr lang="ru-RU" sz="2200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latin typeface="TimesNewRomanPS-BoldMT"/>
              </a:rPr>
              <a:t>оповіщення</a:t>
            </a:r>
            <a:r>
              <a:rPr lang="ru-RU" sz="2200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b="1" dirty="0" err="1">
                <a:solidFill>
                  <a:srgbClr val="1274BA"/>
                </a:solidFill>
                <a:latin typeface="TimesNewRomanPS-BoldMT"/>
              </a:rPr>
              <a:t>населення</a:t>
            </a:r>
            <a:r>
              <a:rPr lang="ru-RU" sz="2200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за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допомогою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електричних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сирен,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мережі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радіомовлення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всіх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діапазонів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частот та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телебачення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15" y="1972085"/>
            <a:ext cx="4410940" cy="43768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47" y="1427019"/>
            <a:ext cx="3974912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32" y="274023"/>
            <a:ext cx="8939832" cy="63207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252" y="1405803"/>
            <a:ext cx="2598378" cy="180845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Порядок 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дій</a:t>
            </a: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під</a:t>
            </a: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 час </a:t>
            </a:r>
            <a:r>
              <a:rPr lang="ru-RU" b="1" dirty="0" err="1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артилерійського</a:t>
            </a:r>
            <a:r>
              <a:rPr lang="ru-RU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обстрілу</a:t>
            </a:r>
            <a:r>
              <a:rPr lang="ru-RU" b="1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 (</a:t>
            </a:r>
            <a:r>
              <a:rPr lang="ru-RU" b="1" dirty="0" err="1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бомбардування</a:t>
            </a:r>
            <a:r>
              <a:rPr lang="ru-RU" b="1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1274BA"/>
                </a:solidFill>
                <a:latin typeface="TimesNewRomanPS-BoldMT"/>
              </a:rPr>
              <a:t>)</a:t>
            </a:r>
            <a:endParaRPr lang="ru-RU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2" y="3805253"/>
            <a:ext cx="2598378" cy="166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78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" t="4646" r="4093" b="6869"/>
          <a:stretch/>
        </p:blipFill>
        <p:spPr>
          <a:xfrm>
            <a:off x="983674" y="304800"/>
            <a:ext cx="4503677" cy="62622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872842" y="304799"/>
            <a:ext cx="803564" cy="6927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4794619" y="304800"/>
            <a:ext cx="803564" cy="6927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" t="4646" r="4062" b="4646"/>
          <a:stretch/>
        </p:blipFill>
        <p:spPr>
          <a:xfrm>
            <a:off x="6870403" y="304800"/>
            <a:ext cx="4393342" cy="62622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6788731" y="304798"/>
            <a:ext cx="803564" cy="692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10541853" y="304798"/>
            <a:ext cx="803564" cy="6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4452" r="5140" b="7677"/>
          <a:stretch/>
        </p:blipFill>
        <p:spPr>
          <a:xfrm>
            <a:off x="6761019" y="263235"/>
            <a:ext cx="4547418" cy="62991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6573981" y="276595"/>
            <a:ext cx="900545" cy="6566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6" t="52929" r="29141" b="40808"/>
          <a:stretch/>
        </p:blipFill>
        <p:spPr>
          <a:xfrm>
            <a:off x="10654145" y="276595"/>
            <a:ext cx="654292" cy="6566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111825" y="604897"/>
            <a:ext cx="41286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solidFill>
                  <a:srgbClr val="1274BA"/>
                </a:solidFill>
                <a:latin typeface="TimesNewRomanPS-BoldMT"/>
              </a:rPr>
              <a:t>Виявлення</a:t>
            </a:r>
            <a:r>
              <a:rPr lang="ru-RU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b="1" dirty="0" err="1">
                <a:solidFill>
                  <a:srgbClr val="1274BA"/>
                </a:solidFill>
                <a:latin typeface="TimesNewRomanPS-BoldMT"/>
              </a:rPr>
              <a:t>підозрілого</a:t>
            </a:r>
            <a:r>
              <a:rPr lang="ru-RU" b="1" dirty="0">
                <a:solidFill>
                  <a:srgbClr val="1274BA"/>
                </a:solidFill>
                <a:latin typeface="TimesNewRomanPS-BoldMT"/>
              </a:rPr>
              <a:t> предмета.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8708" y="1202930"/>
            <a:ext cx="5534891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242021"/>
                </a:solidFill>
                <a:latin typeface="TimesNewRomanPSMT"/>
              </a:rPr>
              <a:t>Підозрілі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242021"/>
                </a:solidFill>
                <a:latin typeface="TimesNewRomanPSMT"/>
              </a:rPr>
              <a:t>предмети</a:t>
            </a:r>
            <a:r>
              <a:rPr lang="ru-RU" dirty="0" smtClean="0">
                <a:solidFill>
                  <a:srgbClr val="242021"/>
                </a:solidFill>
                <a:latin typeface="TimesNewRomanPSMT"/>
              </a:rPr>
              <a:t> та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речі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>
                <a:solidFill>
                  <a:srgbClr val="242021"/>
                </a:solidFill>
                <a:latin typeface="SymbolMT"/>
              </a:rPr>
              <a:t>⎯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це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сумки,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пакети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згортки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портфелі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картонні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коробки, упаковки цигарок,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приймачі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мобільні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телефони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іграшки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тощо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, у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яких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можуть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бути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замасковані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вибухові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 smtClean="0">
                <a:solidFill>
                  <a:srgbClr val="242021"/>
                </a:solidFill>
                <a:latin typeface="TimesNewRomanPSMT"/>
              </a:rPr>
              <a:t>пристроїабо</a:t>
            </a:r>
            <a:r>
              <a:rPr lang="ru-RU" dirty="0" smtClean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в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які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може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бути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закладена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242021"/>
                </a:solidFill>
                <a:latin typeface="TimesNewRomanPSMT"/>
              </a:rPr>
              <a:t>вибухівка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" r="4723" b="14341"/>
          <a:stretch/>
        </p:blipFill>
        <p:spPr>
          <a:xfrm>
            <a:off x="621071" y="2908959"/>
            <a:ext cx="5110162" cy="35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4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9200" y="794723"/>
            <a:ext cx="9753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70C0"/>
                </a:solidFill>
                <a:latin typeface="TimesNewRomanPSMT"/>
              </a:rPr>
              <a:t>Якщо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знайдено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підозрілий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предмет,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який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може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виявитися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вибуховим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пристроєм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</a:t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 err="1">
                <a:solidFill>
                  <a:srgbClr val="0070C0"/>
                </a:solidFill>
                <a:latin typeface="TimesNewRomanPSMT"/>
              </a:rPr>
              <a:t>або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боєприпаси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безпечними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відстанями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слід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вважати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такі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рекомендовані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зони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TimesNewRomanPSMT"/>
              </a:rPr>
              <a:t>евакуації</a:t>
            </a:r>
            <a:r>
              <a:rPr lang="ru-RU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dirty="0">
                <a:solidFill>
                  <a:srgbClr val="0070C0"/>
                </a:solidFill>
                <a:latin typeface="TimesNewRomanPSMT"/>
              </a:rPr>
            </a:br>
            <a:r>
              <a:rPr lang="ru-RU" dirty="0">
                <a:solidFill>
                  <a:srgbClr val="0070C0"/>
                </a:solidFill>
                <a:latin typeface="TimesNewRomanPSMT"/>
              </a:rPr>
              <a:t>та </a:t>
            </a:r>
            <a:r>
              <a:rPr lang="ru-RU" dirty="0" err="1" smtClean="0">
                <a:solidFill>
                  <a:srgbClr val="0070C0"/>
                </a:solidFill>
                <a:latin typeface="TimesNewRomanPSMT"/>
              </a:rPr>
              <a:t>оточення</a:t>
            </a:r>
            <a:r>
              <a:rPr lang="ru-RU" dirty="0" smtClean="0">
                <a:solidFill>
                  <a:srgbClr val="0070C0"/>
                </a:solidFill>
                <a:latin typeface="TimesNewRomanPSMT"/>
              </a:rPr>
              <a:t>:</a:t>
            </a:r>
          </a:p>
          <a:p>
            <a:pPr algn="just"/>
            <a:r>
              <a:rPr lang="ru-RU" dirty="0" smtClean="0">
                <a:solidFill>
                  <a:srgbClr val="242021"/>
                </a:solidFill>
                <a:latin typeface="TimesNewRomanPSMT"/>
              </a:rPr>
              <a:t>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1306"/>
          <a:stretch/>
        </p:blipFill>
        <p:spPr>
          <a:xfrm>
            <a:off x="1231621" y="1995052"/>
            <a:ext cx="9741179" cy="404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83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45" y="609600"/>
            <a:ext cx="7135091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ln>
                  <a:solidFill>
                    <a:srgbClr val="C00000"/>
                  </a:solidFill>
                </a:ln>
                <a:solidFill>
                  <a:srgbClr val="1274BA"/>
                </a:solidFill>
                <a:latin typeface="TimesNewRomanPS-BoldMT"/>
              </a:rPr>
              <a:t>Особливий</a:t>
            </a:r>
            <a:r>
              <a:rPr lang="ru-RU" sz="2200" b="1" dirty="0">
                <a:ln>
                  <a:solidFill>
                    <a:srgbClr val="C00000"/>
                  </a:solidFill>
                </a:ln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b="1" dirty="0" err="1">
                <a:ln>
                  <a:solidFill>
                    <a:srgbClr val="C00000"/>
                  </a:solidFill>
                </a:ln>
                <a:solidFill>
                  <a:srgbClr val="1274BA"/>
                </a:solidFill>
                <a:latin typeface="TimesNewRomanPS-BoldMT"/>
              </a:rPr>
              <a:t>період</a:t>
            </a:r>
            <a:r>
              <a:rPr lang="ru-RU" sz="2200" b="1" dirty="0">
                <a:solidFill>
                  <a:srgbClr val="1274BA"/>
                </a:solidFill>
                <a:latin typeface="TimesNewRomanPS-BoldMT"/>
              </a:rPr>
              <a:t> </a:t>
            </a:r>
            <a:r>
              <a:rPr lang="ru-RU" sz="2200" dirty="0" smtClean="0">
                <a:solidFill>
                  <a:srgbClr val="242021"/>
                </a:solidFill>
                <a:latin typeface="SymbolMT"/>
              </a:rPr>
              <a:t>⎯ </a:t>
            </a:r>
            <a:r>
              <a:rPr lang="ru-RU" sz="2200" dirty="0" err="1" smtClean="0">
                <a:solidFill>
                  <a:srgbClr val="002060"/>
                </a:solidFill>
                <a:latin typeface="TimesNewRomanPSMT"/>
              </a:rPr>
              <a:t>це</a:t>
            </a:r>
            <a:r>
              <a:rPr lang="ru-RU" sz="2200" dirty="0" smtClean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період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функціонування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національної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економіки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органів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державної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влади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інших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державних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органів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органів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місцевого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самоврядування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Збройних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сил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інших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військових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формувань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сил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цивільного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підприємств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установ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і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організацій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а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також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виконання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громадянами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NewRomanPSMT"/>
              </a:rPr>
              <a:t>свого</a:t>
            </a:r>
            <a:r>
              <a:rPr lang="ru-RU" sz="2200" dirty="0" smtClean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 smtClean="0">
                <a:solidFill>
                  <a:srgbClr val="002060"/>
                </a:solidFill>
                <a:latin typeface="TimesNewRomanPSMT"/>
              </a:rPr>
              <a:t>конституційного</a:t>
            </a:r>
            <a:r>
              <a:rPr lang="ru-RU" sz="2200" dirty="0" smtClean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обов’язку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щодо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Вітчизни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незалежності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територіальної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цілісності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який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настає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з моменту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оголошення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рішення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про</a:t>
            </a:r>
            <a:br>
              <a:rPr lang="ru-RU" sz="2200" dirty="0">
                <a:solidFill>
                  <a:srgbClr val="002060"/>
                </a:solidFill>
                <a:latin typeface="TimesNewRomanPSMT"/>
              </a:rPr>
            </a:b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мобілізацію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(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крім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цільової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)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або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доведення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його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до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виконавців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стосовно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прихованої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мобілізації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чи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з моменту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введення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воєнного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стану в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Україні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або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окремих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її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місцевостях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smtClean="0">
                <a:solidFill>
                  <a:srgbClr val="002060"/>
                </a:solidFill>
                <a:latin typeface="TimesNewRomanPSMT"/>
              </a:rPr>
              <a:t>та </a:t>
            </a:r>
            <a:r>
              <a:rPr lang="ru-RU" sz="2200" dirty="0" err="1" smtClean="0">
                <a:solidFill>
                  <a:srgbClr val="002060"/>
                </a:solidFill>
                <a:latin typeface="TimesNewRomanPSMT"/>
              </a:rPr>
              <a:t>охоплює</a:t>
            </a:r>
            <a:r>
              <a:rPr lang="ru-RU" sz="2200" dirty="0" smtClean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час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мобілізації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воєнний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час і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частково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відбудовний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період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після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закінчення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бойових</a:t>
            </a:r>
            <a:r>
              <a:rPr lang="ru-RU" sz="2200" dirty="0">
                <a:solidFill>
                  <a:srgbClr val="00206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2060"/>
                </a:solidFill>
                <a:latin typeface="TimesNewRomanPSMT"/>
              </a:rPr>
              <a:t>дій</a:t>
            </a:r>
            <a:r>
              <a:rPr lang="ru-RU" sz="2200" dirty="0" smtClean="0">
                <a:solidFill>
                  <a:srgbClr val="002060"/>
                </a:solidFill>
                <a:latin typeface="TimesNewRomanPSMT"/>
              </a:rPr>
              <a:t>.</a:t>
            </a:r>
          </a:p>
          <a:p>
            <a:pPr algn="just"/>
            <a:r>
              <a:rPr lang="ru-RU" sz="2200" dirty="0" smtClean="0"/>
              <a:t> </a:t>
            </a:r>
            <a:endParaRPr lang="ru-RU" sz="2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3422073"/>
            <a:ext cx="4215245" cy="25221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755829"/>
            <a:ext cx="4215246" cy="22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107" y="294021"/>
            <a:ext cx="57219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70C0"/>
                </a:solidFill>
              </a:rPr>
              <a:t>Особливий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період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закінчується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після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  <a:r>
              <a:rPr lang="ru-RU" sz="2200" b="1" dirty="0" err="1" smtClean="0">
                <a:solidFill>
                  <a:srgbClr val="0070C0"/>
                </a:solidFill>
              </a:rPr>
              <a:t>прийняття</a:t>
            </a:r>
            <a:r>
              <a:rPr lang="ru-RU" sz="2200" b="1" dirty="0" smtClean="0">
                <a:solidFill>
                  <a:srgbClr val="0070C0"/>
                </a:solidFill>
              </a:rPr>
              <a:t> Президентом </a:t>
            </a:r>
            <a:r>
              <a:rPr lang="uk-UA" sz="2200" b="1" dirty="0" smtClean="0">
                <a:solidFill>
                  <a:srgbClr val="0070C0"/>
                </a:solidFill>
              </a:rPr>
              <a:t>відповідного рішення про переведення всіх інституцій України на функціонування в умовах мирного часу.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33" y="2098188"/>
            <a:ext cx="4387273" cy="23044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1" t="25858" r="26010" b="13536"/>
          <a:stretch/>
        </p:blipFill>
        <p:spPr>
          <a:xfrm>
            <a:off x="5569527" y="274958"/>
            <a:ext cx="6276109" cy="436501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31515" r="25700" b="47677"/>
          <a:stretch/>
        </p:blipFill>
        <p:spPr>
          <a:xfrm>
            <a:off x="5468548" y="4639969"/>
            <a:ext cx="6460217" cy="15945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6" y="4523234"/>
            <a:ext cx="2770647" cy="174763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306" y="4714528"/>
            <a:ext cx="2237209" cy="14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8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145" y="404520"/>
            <a:ext cx="572885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7030A0"/>
                </a:solidFill>
                <a:latin typeface="TimesNewRomanPSMT"/>
              </a:rPr>
              <a:t>В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особливий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період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єдина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державна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система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цивільного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функціонує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відповідно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до Кодексу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цивільного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та з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урахуванням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особливостей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що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TimesNewRomanPSMT"/>
              </a:rPr>
              <a:t>визначаються</a:t>
            </a:r>
            <a:r>
              <a:rPr lang="ru-RU" sz="2200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 smtClean="0">
                <a:solidFill>
                  <a:srgbClr val="7030A0"/>
                </a:solidFill>
                <a:latin typeface="TimesNewRomanPSMT"/>
              </a:rPr>
              <a:t>згідно</a:t>
            </a:r>
            <a:r>
              <a:rPr lang="ru-RU" sz="2200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з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вимогами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Законів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«Про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правовий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 режим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воєнного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 стану», «Про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мобілізаційну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підготовку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 та </a:t>
            </a:r>
            <a:r>
              <a:rPr lang="ru-RU" sz="2200" i="1" dirty="0" err="1">
                <a:solidFill>
                  <a:srgbClr val="7030A0"/>
                </a:solidFill>
                <a:latin typeface="TimesNewRomanPS-ItalicMT"/>
              </a:rPr>
              <a:t>мобілізацію</a:t>
            </a:r>
            <a:r>
              <a:rPr lang="ru-RU" sz="2200" i="1" dirty="0">
                <a:solidFill>
                  <a:srgbClr val="7030A0"/>
                </a:solidFill>
                <a:latin typeface="TimesNewRomanPS-ItalicMT"/>
              </a:rPr>
              <a:t>», 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а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також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інших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нормативно-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правових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актів</a:t>
            </a:r>
            <a:r>
              <a:rPr lang="ru-RU" sz="2200" dirty="0" smtClean="0">
                <a:solidFill>
                  <a:srgbClr val="7030A0"/>
                </a:solidFill>
                <a:latin typeface="TimesNewRomanPSMT"/>
              </a:rPr>
              <a:t>.</a:t>
            </a:r>
          </a:p>
          <a:p>
            <a:pPr algn="just"/>
            <a:r>
              <a:rPr lang="ru-RU" sz="2200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52" y="3553691"/>
            <a:ext cx="2110969" cy="3013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54" y="3567981"/>
            <a:ext cx="2112819" cy="29993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" r="7224" b="28727"/>
          <a:stretch/>
        </p:blipFill>
        <p:spPr>
          <a:xfrm>
            <a:off x="6452025" y="404519"/>
            <a:ext cx="5171939" cy="602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8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8309" y="358312"/>
            <a:ext cx="101553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7030A0"/>
                </a:solidFill>
                <a:latin typeface="TimesNewRomanPSMT"/>
              </a:rPr>
              <a:t>Метою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введення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особливого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періоду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є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створення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умов для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здійснення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smtClean="0">
                <a:solidFill>
                  <a:srgbClr val="7030A0"/>
                </a:solidFill>
                <a:latin typeface="TimesNewRomanPSMT"/>
              </a:rPr>
              <a:t>органами </a:t>
            </a:r>
            <a:r>
              <a:rPr lang="ru-RU" sz="2200" dirty="0" err="1" smtClean="0">
                <a:solidFill>
                  <a:srgbClr val="7030A0"/>
                </a:solidFill>
                <a:latin typeface="TimesNewRomanPSMT"/>
              </a:rPr>
              <a:t>державної</a:t>
            </a:r>
            <a:r>
              <a:rPr lang="ru-RU" sz="2200" dirty="0" smtClean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влади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військовим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командуванням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органами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місцевого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самоврядування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підприємствами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установами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організаціями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наданих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їм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повноважень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у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разі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збройної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агресії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чи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загрози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нападу,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небезпеки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державній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незалежності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України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,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її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територіальній</a:t>
            </a:r>
            <a:r>
              <a:rPr lang="ru-RU" sz="2200" dirty="0">
                <a:solidFill>
                  <a:srgbClr val="7030A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7030A0"/>
                </a:solidFill>
                <a:latin typeface="TimesNewRomanPSMT"/>
              </a:rPr>
              <a:t>цілісності</a:t>
            </a:r>
            <a:r>
              <a:rPr lang="ru-RU" sz="2200" dirty="0" smtClean="0">
                <a:solidFill>
                  <a:srgbClr val="7030A0"/>
                </a:solidFill>
                <a:latin typeface="TimesNewRomanPSMT"/>
              </a:rPr>
              <a:t>.</a:t>
            </a:r>
          </a:p>
          <a:p>
            <a:pPr algn="just"/>
            <a:r>
              <a:rPr lang="ru-RU" sz="2200" dirty="0" smtClean="0"/>
              <a:t> 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72545" y="2197893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Військовим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командуванням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надається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право разом з органами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виконавчої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влади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та органами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місцевого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самоврядування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запроваджувати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здійснювати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певні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заходи </a:t>
            </a:r>
            <a:r>
              <a:rPr lang="ru-RU" sz="2200" dirty="0" smtClean="0">
                <a:solidFill>
                  <a:srgbClr val="0070C0"/>
                </a:solidFill>
                <a:latin typeface="TimesNewRomanPSMT"/>
              </a:rPr>
              <a:t>правового режиму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воєнного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стану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щодо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захисту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від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можливих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200" dirty="0" err="1">
                <a:solidFill>
                  <a:srgbClr val="0070C0"/>
                </a:solidFill>
                <a:latin typeface="TimesNewRomanPSMT"/>
              </a:rPr>
              <a:t>загроз</a:t>
            </a:r>
            <a:r>
              <a:rPr lang="ru-RU" sz="2200" dirty="0">
                <a:solidFill>
                  <a:srgbClr val="0070C0"/>
                </a:solidFill>
                <a:latin typeface="TimesNewRomanPSMT"/>
              </a:rPr>
              <a:t>.</a:t>
            </a:r>
            <a:r>
              <a:rPr lang="ru-RU" sz="2200" dirty="0">
                <a:solidFill>
                  <a:srgbClr val="0070C0"/>
                </a:solidFill>
              </a:rPr>
              <a:t> </a:t>
            </a:r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25" y="2632364"/>
            <a:ext cx="4537864" cy="31311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21551"/>
            <a:ext cx="48768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3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4277" y="361427"/>
            <a:ext cx="88234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Система </a:t>
            </a:r>
            <a:r>
              <a:rPr lang="ru-RU" sz="4400" b="1" cap="none" spc="0" dirty="0" err="1" smtClean="0">
                <a:ln/>
                <a:solidFill>
                  <a:schemeClr val="accent3"/>
                </a:solidFill>
                <a:effectLst/>
              </a:rPr>
              <a:t>органів</a:t>
            </a:r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400" b="1" cap="none" spc="0" dirty="0" err="1" smtClean="0">
                <a:ln/>
                <a:solidFill>
                  <a:schemeClr val="accent3"/>
                </a:solidFill>
                <a:effectLst/>
              </a:rPr>
              <a:t>виконавчої</a:t>
            </a:r>
            <a:r>
              <a:rPr lang="ru-RU" sz="4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400" b="1" cap="none" spc="0" dirty="0" err="1" smtClean="0">
                <a:ln/>
                <a:solidFill>
                  <a:schemeClr val="accent3"/>
                </a:solidFill>
                <a:effectLst/>
              </a:rPr>
              <a:t>влади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284" y="1130868"/>
            <a:ext cx="7487429" cy="542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6745" y="308182"/>
            <a:ext cx="10238510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Органи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виконавчої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влади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та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органи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місцевого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самоврядування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в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умовах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smtClean="0">
                <a:ln/>
                <a:solidFill>
                  <a:srgbClr val="7030A0"/>
                </a:solidFill>
                <a:latin typeface="TimesNewRomanPS-ItalicMT"/>
              </a:rPr>
              <a:t>особливого </a:t>
            </a:r>
            <a:r>
              <a:rPr lang="ru-RU" sz="2400" b="1" dirty="0" err="1" smtClean="0">
                <a:ln/>
                <a:solidFill>
                  <a:srgbClr val="7030A0"/>
                </a:solidFill>
                <a:latin typeface="TimesNewRomanPS-ItalicMT"/>
              </a:rPr>
              <a:t>періоду</a:t>
            </a:r>
            <a:r>
              <a:rPr lang="ru-RU" sz="2400" b="1" dirty="0" smtClean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та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військово-політичних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конфліктів</a:t>
            </a:r>
            <a:r>
              <a:rPr lang="ru-RU" sz="2400" b="1" dirty="0">
                <a:ln/>
                <a:solidFill>
                  <a:srgbClr val="7030A0"/>
                </a:solidFill>
                <a:latin typeface="TimesNewRomanPS-ItalicMT"/>
              </a:rPr>
              <a:t> </a:t>
            </a:r>
            <a:r>
              <a:rPr lang="ru-RU" sz="2400" b="1" dirty="0" err="1">
                <a:ln/>
                <a:solidFill>
                  <a:srgbClr val="7030A0"/>
                </a:solidFill>
                <a:latin typeface="TimesNewRomanPS-ItalicMT"/>
              </a:rPr>
              <a:t>організовують</a:t>
            </a:r>
            <a:r>
              <a:rPr lang="ru-RU" sz="2400" b="1" dirty="0" smtClean="0">
                <a:ln/>
                <a:solidFill>
                  <a:srgbClr val="7030A0"/>
                </a:solidFill>
                <a:latin typeface="TimesNewRomanPS-ItalicMT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4964" y="1841242"/>
            <a:ext cx="543098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►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навчання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працюючого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населення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діям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у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надзвичайних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ситуаціях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,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спричинених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застосуванням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зброї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, за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програмою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прискореної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підготовки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 smtClean="0">
                <a:ln/>
                <a:solidFill>
                  <a:srgbClr val="418AB3"/>
                </a:solidFill>
                <a:latin typeface="TimesNewRomanPSMT"/>
              </a:rPr>
              <a:t>працівників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;</a:t>
            </a:r>
          </a:p>
          <a:p>
            <a:pPr lvl="0" algn="ctr"/>
            <a:endParaRPr lang="ru-RU" sz="2000" b="1" dirty="0">
              <a:ln/>
              <a:solidFill>
                <a:srgbClr val="418AB3"/>
              </a:solidFill>
              <a:latin typeface="TimesNewRomanPSMT"/>
            </a:endParaRPr>
          </a:p>
          <a:p>
            <a:pPr lvl="0" algn="ctr"/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► </a:t>
            </a:r>
            <a:r>
              <a:rPr lang="ru-RU" sz="2000" b="1" dirty="0" err="1" smtClean="0">
                <a:ln/>
                <a:solidFill>
                  <a:srgbClr val="418AB3"/>
                </a:solidFill>
                <a:latin typeface="TimesNewRomanPSMT"/>
              </a:rPr>
              <a:t>проведення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 smtClean="0">
                <a:ln/>
                <a:solidFill>
                  <a:srgbClr val="418AB3"/>
                </a:solidFill>
                <a:latin typeface="TimesNewRomanPSMT"/>
              </a:rPr>
              <a:t>функціонального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 smtClean="0">
                <a:ln/>
                <a:solidFill>
                  <a:srgbClr val="418AB3"/>
                </a:solidFill>
                <a:latin typeface="TimesNewRomanPSMT"/>
              </a:rPr>
              <a:t>навчання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керівного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складу та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фахівців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,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діяльність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 smtClean="0">
                <a:ln/>
                <a:solidFill>
                  <a:srgbClr val="418AB3"/>
                </a:solidFill>
                <a:latin typeface="TimesNewRomanPSMT"/>
              </a:rPr>
              <a:t>яких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 smtClean="0">
                <a:ln/>
                <a:solidFill>
                  <a:srgbClr val="418AB3"/>
                </a:solidFill>
                <a:latin typeface="TimesNewRomanPSMT"/>
              </a:rPr>
              <a:t>пов’язана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з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організацією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і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здійсненням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заходів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захисту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населення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в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особливий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 smtClean="0">
                <a:ln/>
                <a:solidFill>
                  <a:srgbClr val="418AB3"/>
                </a:solidFill>
                <a:latin typeface="TimesNewRomanPSMT"/>
              </a:rPr>
              <a:t>період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, за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прискореною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програмою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;</a:t>
            </a:r>
          </a:p>
          <a:p>
            <a:pPr lvl="0" algn="ctr"/>
            <a:endParaRPr lang="ru-RU" sz="2000" b="1" dirty="0">
              <a:ln/>
              <a:solidFill>
                <a:srgbClr val="418AB3"/>
              </a:solidFill>
              <a:latin typeface="TimesNewRomanPSMT"/>
            </a:endParaRPr>
          </a:p>
          <a:p>
            <a:pPr lvl="0" algn="ctr"/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► </a:t>
            </a:r>
            <a:r>
              <a:rPr lang="ru-RU" sz="2000" b="1" dirty="0" err="1" smtClean="0">
                <a:ln/>
                <a:solidFill>
                  <a:srgbClr val="418AB3"/>
                </a:solidFill>
                <a:latin typeface="TimesNewRomanPSMT"/>
              </a:rPr>
              <a:t>проведення</a:t>
            </a:r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навчання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фахівців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спеціалізованих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служб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цивільного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захисту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 (за </a:t>
            </a:r>
            <a:r>
              <a:rPr lang="ru-RU" sz="2000" b="1" dirty="0" err="1">
                <a:ln/>
                <a:solidFill>
                  <a:srgbClr val="418AB3"/>
                </a:solidFill>
                <a:latin typeface="TimesNewRomanPSMT"/>
              </a:rPr>
              <a:t>спеціальностями</a:t>
            </a:r>
            <a:r>
              <a:rPr lang="ru-RU" sz="2000" b="1" dirty="0">
                <a:ln/>
                <a:solidFill>
                  <a:srgbClr val="418AB3"/>
                </a:solidFill>
                <a:latin typeface="TimesNewRomanPSMT"/>
              </a:rPr>
              <a:t>);</a:t>
            </a:r>
            <a:endParaRPr lang="ru-RU" sz="2000" b="1" dirty="0" smtClean="0">
              <a:ln/>
              <a:solidFill>
                <a:srgbClr val="418AB3"/>
              </a:solidFill>
              <a:latin typeface="TimesNewRomanPSMT"/>
            </a:endParaRPr>
          </a:p>
          <a:p>
            <a:pPr lvl="0" algn="just"/>
            <a:r>
              <a:rPr lang="ru-RU" sz="2000" b="1" dirty="0" smtClean="0">
                <a:ln/>
                <a:solidFill>
                  <a:srgbClr val="418AB3"/>
                </a:solidFill>
                <a:latin typeface="TimesNewRomanPSMT"/>
              </a:rPr>
              <a:t> </a:t>
            </a:r>
            <a:endParaRPr lang="ru-RU" b="1" dirty="0">
              <a:ln/>
              <a:solidFill>
                <a:srgbClr val="418AB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5"/>
          <a:stretch/>
        </p:blipFill>
        <p:spPr>
          <a:xfrm>
            <a:off x="6553200" y="1508511"/>
            <a:ext cx="4876800" cy="29893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623061"/>
            <a:ext cx="2466109" cy="1824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764" y="4623060"/>
            <a:ext cx="2740122" cy="18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9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2" y="920621"/>
            <a:ext cx="666403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проведення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інформаційно-просвітницької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роботи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серед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непрацюючого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щодо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правил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поведінки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умовах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бойових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endParaRPr lang="ru-RU" sz="2000" dirty="0" smtClean="0">
              <a:solidFill>
                <a:srgbClr val="0070C0"/>
              </a:solidFill>
              <a:latin typeface="TimesNewRomanPSMT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виготовлення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та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розповсюдження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матеріалів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(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брошур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буклетів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плакатів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пам’яток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тощо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) з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питань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надзвичайних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ситуаціях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спричинених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застосуванням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зброї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endParaRPr lang="ru-RU" sz="2000" dirty="0" smtClean="0">
              <a:solidFill>
                <a:srgbClr val="0070C0"/>
              </a:solidFill>
              <a:latin typeface="TimesNewRomanPSMT"/>
            </a:endParaRPr>
          </a:p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запровадження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постійних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рубрик з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питань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надзвичайних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ситуаціях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спричинених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застосуванням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зброї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у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друкованих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інших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засобах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масової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інформації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використовуючи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інформаційно-комунікаційні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технології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аудіовізуальні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інтерактивні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засоби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і за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допомогою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соціальної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реклами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;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5671" y="1041498"/>
            <a:ext cx="39433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2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353" y="4669350"/>
            <a:ext cx="2466975" cy="18478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65018" y="612844"/>
            <a:ext cx="7010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►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ознайомлення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з видами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інформаційних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знаків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що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застосовують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для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позначення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замінованих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територій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захисних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споруд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розпізнавальних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знаків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цивільного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захисту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;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залучення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громадських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організації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для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пропаганди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знань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серед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щодо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власної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та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колективної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безпеки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щодо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надзвичайних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ситуаціях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спричинених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застосуванням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зброї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;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інформування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населення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про заходи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захисту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з початком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активної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фази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бойових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дій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;</a:t>
            </a:r>
          </a:p>
          <a:p>
            <a:pPr algn="ctr"/>
            <a:r>
              <a:rPr lang="ru-RU" sz="2000" dirty="0">
                <a:solidFill>
                  <a:srgbClr val="0070C0"/>
                </a:solidFill>
                <a:latin typeface="TimesNewRomanPSMT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NewRomanPSMT"/>
              </a:rPr>
            </a:br>
            <a:r>
              <a:rPr lang="ru-RU" sz="2000" dirty="0">
                <a:solidFill>
                  <a:srgbClr val="0070C0"/>
                </a:solidFill>
                <a:latin typeface="TimesNewRomanPSMT"/>
              </a:rPr>
              <a:t>►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інформування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про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небезпеки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надзвичайні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ситуації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у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зоні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яких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або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в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зоні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можливого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ураження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від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яких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опинилося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місце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проживання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непрацюючих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громадян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а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також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про </a:t>
            </a:r>
            <a:r>
              <a:rPr lang="ru-RU" sz="2000" dirty="0" err="1" smtClean="0">
                <a:solidFill>
                  <a:srgbClr val="0070C0"/>
                </a:solidFill>
                <a:latin typeface="TimesNewRomanPSMT"/>
              </a:rPr>
              <a:t>способи</a:t>
            </a:r>
            <a:r>
              <a:rPr lang="ru-RU" sz="2000" dirty="0" smtClean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захисту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від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впливу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небезпечних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факторів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,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зумовлених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 такими </a:t>
            </a:r>
            <a:r>
              <a:rPr lang="ru-RU" sz="2000" dirty="0" err="1">
                <a:solidFill>
                  <a:srgbClr val="0070C0"/>
                </a:solidFill>
                <a:latin typeface="TimesNewRomanPSMT"/>
              </a:rPr>
              <a:t>ситуаціями</a:t>
            </a:r>
            <a:r>
              <a:rPr lang="ru-RU" sz="2000" dirty="0">
                <a:solidFill>
                  <a:srgbClr val="0070C0"/>
                </a:solidFill>
                <a:latin typeface="TimesNewRomanPSMT"/>
              </a:rPr>
              <a:t>.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0" r="15577"/>
          <a:stretch/>
        </p:blipFill>
        <p:spPr>
          <a:xfrm>
            <a:off x="8366480" y="367249"/>
            <a:ext cx="2758718" cy="1689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46822" y="2056349"/>
            <a:ext cx="2998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rgbClr val="7030A0"/>
                </a:solidFill>
              </a:rPr>
              <a:t>Міжнародний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розпізнавальний</a:t>
            </a:r>
            <a:r>
              <a:rPr lang="ru-RU" sz="1600" dirty="0">
                <a:solidFill>
                  <a:srgbClr val="7030A0"/>
                </a:solidFill>
              </a:rPr>
              <a:t> знак </a:t>
            </a:r>
            <a:r>
              <a:rPr lang="ru-RU" sz="1600" dirty="0" err="1">
                <a:solidFill>
                  <a:srgbClr val="7030A0"/>
                </a:solidFill>
              </a:rPr>
              <a:t>цивільного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захисту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165" y="2641124"/>
            <a:ext cx="3237345" cy="137508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7675418" y="4016210"/>
            <a:ext cx="42394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>
                <a:solidFill>
                  <a:srgbClr val="7030A0"/>
                </a:solidFill>
              </a:rPr>
              <a:t>Міжнародний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спеціальний</a:t>
            </a:r>
            <a:r>
              <a:rPr lang="ru-RU" sz="1600" dirty="0">
                <a:solidFill>
                  <a:srgbClr val="7030A0"/>
                </a:solidFill>
              </a:rPr>
              <a:t> знак для </a:t>
            </a:r>
            <a:r>
              <a:rPr lang="ru-RU" sz="1600" dirty="0" err="1">
                <a:solidFill>
                  <a:srgbClr val="7030A0"/>
                </a:solidFill>
              </a:rPr>
              <a:t>об’єктів</a:t>
            </a:r>
            <a:r>
              <a:rPr lang="ru-RU" sz="1600" dirty="0">
                <a:solidFill>
                  <a:srgbClr val="7030A0"/>
                </a:solidFill>
              </a:rPr>
              <a:t>, установок і </a:t>
            </a:r>
            <a:r>
              <a:rPr lang="ru-RU" sz="1600" dirty="0" err="1">
                <a:solidFill>
                  <a:srgbClr val="7030A0"/>
                </a:solidFill>
              </a:rPr>
              <a:t>споруд</a:t>
            </a:r>
            <a:r>
              <a:rPr lang="ru-RU" sz="1600" dirty="0">
                <a:solidFill>
                  <a:srgbClr val="7030A0"/>
                </a:solidFill>
              </a:rPr>
              <a:t>, </a:t>
            </a:r>
            <a:r>
              <a:rPr lang="ru-RU" sz="1600" dirty="0" err="1">
                <a:solidFill>
                  <a:srgbClr val="7030A0"/>
                </a:solidFill>
              </a:rPr>
              <a:t>що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містять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небезпечні</a:t>
            </a:r>
            <a:r>
              <a:rPr lang="ru-RU" sz="1600" dirty="0">
                <a:solidFill>
                  <a:srgbClr val="7030A0"/>
                </a:solidFill>
              </a:rPr>
              <a:t> </a:t>
            </a:r>
            <a:r>
              <a:rPr lang="ru-RU" sz="1600" dirty="0" err="1">
                <a:solidFill>
                  <a:srgbClr val="7030A0"/>
                </a:solidFill>
              </a:rPr>
              <a:t>сили</a:t>
            </a:r>
            <a:endParaRPr lang="ru-RU" sz="1600" dirty="0">
              <a:solidFill>
                <a:srgbClr val="7030A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7" t="17398" r="7367" b="17398"/>
          <a:stretch/>
        </p:blipFill>
        <p:spPr>
          <a:xfrm>
            <a:off x="9726340" y="5717893"/>
            <a:ext cx="2050023" cy="6531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2" b="6150"/>
          <a:stretch/>
        </p:blipFill>
        <p:spPr>
          <a:xfrm>
            <a:off x="10286601" y="4882132"/>
            <a:ext cx="1489762" cy="6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89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0327" y="373238"/>
            <a:ext cx="1111134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Громадяни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за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першої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можливості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повинні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покинути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місце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ведення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бойових</a:t>
            </a:r>
            <a:r>
              <a:rPr lang="ru-RU" sz="2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 </a:t>
            </a:r>
            <a:r>
              <a:rPr lang="ru-RU" sz="24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NewRomanPSMT"/>
              </a:rPr>
              <a:t>дій</a:t>
            </a:r>
            <a:r>
              <a:rPr lang="ru-RU" dirty="0">
                <a:solidFill>
                  <a:srgbClr val="242021"/>
                </a:solidFill>
                <a:latin typeface="TimesNewRomanPSMT"/>
              </a:rPr>
              <a:t>.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4" y="1609223"/>
            <a:ext cx="5834588" cy="43759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" t="2046" r="1476" b="1050"/>
          <a:stretch/>
        </p:blipFill>
        <p:spPr>
          <a:xfrm>
            <a:off x="6280008" y="1302328"/>
            <a:ext cx="5565627" cy="389312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280009" y="5195455"/>
            <a:ext cx="55656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собою </a:t>
            </a:r>
            <a:r>
              <a:rPr lang="ru-RU" sz="1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паспорт,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військовий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квиток,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шлюб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пенсійне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трудову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книжку та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валізу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(рюкзак) з теплим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одягом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постільною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білизною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особистими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речами і 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гроші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цінності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воду на 3 </a:t>
            </a:r>
            <a:r>
              <a:rPr lang="ru-RU" sz="1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</a:t>
            </a:r>
            <a:r>
              <a:rPr lang="ru-RU" sz="1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27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506</TotalTime>
  <Words>584</Words>
  <Application>Microsoft Office PowerPoint</Application>
  <PresentationFormat>Широкий екран</PresentationFormat>
  <Paragraphs>47</Paragraphs>
  <Slides>20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20</vt:i4>
      </vt:variant>
    </vt:vector>
  </HeadingPairs>
  <TitlesOfParts>
    <vt:vector size="28" baseType="lpstr">
      <vt:lpstr>Corbel</vt:lpstr>
      <vt:lpstr>SymbolMT</vt:lpstr>
      <vt:lpstr>Times New Roman</vt:lpstr>
      <vt:lpstr>TimesNewRomanPS-BoldItalicMT</vt:lpstr>
      <vt:lpstr>TimesNewRomanPS-BoldMT</vt:lpstr>
      <vt:lpstr>TimesNewRomanPS-ItalicMT</vt:lpstr>
      <vt:lpstr>TimesNewRomanPSMT</vt:lpstr>
      <vt:lpstr>Базис</vt:lpstr>
      <vt:lpstr>Порядок дій в умовах особливого періоду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Порядок дій в умовах особливого періоду</dc:title>
  <dc:creator>Пользователь Windows</dc:creator>
  <cp:lastModifiedBy>Комп'ютер</cp:lastModifiedBy>
  <cp:revision>45</cp:revision>
  <dcterms:created xsi:type="dcterms:W3CDTF">2020-02-14T11:09:30Z</dcterms:created>
  <dcterms:modified xsi:type="dcterms:W3CDTF">2021-12-09T06:40:14Z</dcterms:modified>
</cp:coreProperties>
</file>