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90" r:id="rId4"/>
    <p:sldId id="1491" r:id="rId5"/>
    <p:sldId id="1492" r:id="rId6"/>
    <p:sldId id="1493" r:id="rId7"/>
    <p:sldId id="1495" r:id="rId8"/>
    <p:sldId id="1496" r:id="rId9"/>
    <p:sldId id="1499" r:id="rId10"/>
    <p:sldId id="1500" r:id="rId11"/>
    <p:sldId id="1501" r:id="rId12"/>
    <p:sldId id="1502" r:id="rId13"/>
    <p:sldId id="1509" r:id="rId14"/>
    <p:sldId id="1510" r:id="rId15"/>
    <p:sldId id="1511" r:id="rId16"/>
    <p:sldId id="1512" r:id="rId17"/>
    <p:sldId id="1503" r:id="rId18"/>
    <p:sldId id="1504" r:id="rId19"/>
    <p:sldId id="1505" r:id="rId20"/>
    <p:sldId id="1506" r:id="rId21"/>
    <p:sldId id="1508" r:id="rId22"/>
    <p:sldId id="1354" r:id="rId23"/>
    <p:sldId id="643" r:id="rId24"/>
    <p:sldId id="644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Кількість таблиць бази даних.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Перелік полів для кожної таблиці, які будуть ключовими.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Типи даних для кожного поля кожної з таблиць з урахуванням особливостей конкретної СУБД.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Типи зв'язків між об'єктами таблиць, якщо використовуються кілька таблиць.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Види і кількість інших об'єктів бази даних: форма, запит, звіт (може </a:t>
          </a:r>
          <a:r>
            <a:rPr lang="uk-UA" sz="2400" i="1" noProof="0" dirty="0" err="1">
              <a:solidFill>
                <a:schemeClr val="bg1"/>
              </a:solidFill>
            </a:rPr>
            <a:t>уточнюватися</a:t>
          </a:r>
          <a:r>
            <a:rPr lang="uk-UA" sz="2400" i="1" noProof="0" dirty="0">
              <a:solidFill>
                <a:schemeClr val="bg1"/>
              </a:solidFill>
            </a:rPr>
            <a:t> у процесі створення бази даних).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24492" y="181790"/>
          <a:ext cx="829947" cy="58096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1" y="347780"/>
        <a:ext cx="580963" cy="248984"/>
      </dsp:txXfrm>
    </dsp:sp>
    <dsp:sp modelId="{3F244AEF-BD16-4508-9A5A-9640B519654B}">
      <dsp:nvSpPr>
        <dsp:cNvPr id="0" name=""/>
        <dsp:cNvSpPr/>
      </dsp:nvSpPr>
      <dsp:spPr>
        <a:xfrm rot="5400000">
          <a:off x="5992461" y="-5407416"/>
          <a:ext cx="646182" cy="1146917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Кількість таблиць бази даних.</a:t>
          </a:r>
        </a:p>
      </dsp:txBody>
      <dsp:txXfrm rot="-5400000">
        <a:off x="580963" y="35626"/>
        <a:ext cx="11437634" cy="583094"/>
      </dsp:txXfrm>
    </dsp:sp>
    <dsp:sp modelId="{CA699784-EE11-48B7-BD5B-E6C7811778B0}">
      <dsp:nvSpPr>
        <dsp:cNvPr id="0" name=""/>
        <dsp:cNvSpPr/>
      </dsp:nvSpPr>
      <dsp:spPr>
        <a:xfrm rot="5400000">
          <a:off x="-124492" y="963323"/>
          <a:ext cx="829947" cy="58096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1" y="1129313"/>
        <a:ext cx="580963" cy="248984"/>
      </dsp:txXfrm>
    </dsp:sp>
    <dsp:sp modelId="{E5CB376A-E1F5-4E26-86CA-E248F361C893}">
      <dsp:nvSpPr>
        <dsp:cNvPr id="0" name=""/>
        <dsp:cNvSpPr/>
      </dsp:nvSpPr>
      <dsp:spPr>
        <a:xfrm rot="5400000">
          <a:off x="5983570" y="-4626024"/>
          <a:ext cx="663963" cy="1146917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Перелік полів для кожної таблиці, які будуть ключовими.</a:t>
          </a:r>
        </a:p>
      </dsp:txBody>
      <dsp:txXfrm rot="-5400000">
        <a:off x="580963" y="808995"/>
        <a:ext cx="11436766" cy="599139"/>
      </dsp:txXfrm>
    </dsp:sp>
    <dsp:sp modelId="{D547829D-0660-4ECE-8B9B-4DD150AEB617}">
      <dsp:nvSpPr>
        <dsp:cNvPr id="0" name=""/>
        <dsp:cNvSpPr/>
      </dsp:nvSpPr>
      <dsp:spPr>
        <a:xfrm rot="5400000">
          <a:off x="-124492" y="1744856"/>
          <a:ext cx="829947" cy="5809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910846"/>
        <a:ext cx="580963" cy="248984"/>
      </dsp:txXfrm>
    </dsp:sp>
    <dsp:sp modelId="{9E04A936-A0BD-4697-B593-D6F4E69814DB}">
      <dsp:nvSpPr>
        <dsp:cNvPr id="0" name=""/>
        <dsp:cNvSpPr/>
      </dsp:nvSpPr>
      <dsp:spPr>
        <a:xfrm rot="5400000">
          <a:off x="5983570" y="-3844491"/>
          <a:ext cx="663963" cy="1146917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Типи даних для кожного поля кожної з таблиць з урахуванням особливостей конкретної СУБД.</a:t>
          </a:r>
        </a:p>
      </dsp:txBody>
      <dsp:txXfrm rot="-5400000">
        <a:off x="580963" y="1590528"/>
        <a:ext cx="11436766" cy="599139"/>
      </dsp:txXfrm>
    </dsp:sp>
    <dsp:sp modelId="{52803C1C-157C-4C4C-B9E1-A477114FB6F8}">
      <dsp:nvSpPr>
        <dsp:cNvPr id="0" name=""/>
        <dsp:cNvSpPr/>
      </dsp:nvSpPr>
      <dsp:spPr>
        <a:xfrm rot="5400000">
          <a:off x="-124492" y="2526389"/>
          <a:ext cx="829947" cy="5809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1" y="2692379"/>
        <a:ext cx="580963" cy="248984"/>
      </dsp:txXfrm>
    </dsp:sp>
    <dsp:sp modelId="{2DAD2266-D1F5-4340-BFC3-C47B398908AF}">
      <dsp:nvSpPr>
        <dsp:cNvPr id="0" name=""/>
        <dsp:cNvSpPr/>
      </dsp:nvSpPr>
      <dsp:spPr>
        <a:xfrm rot="5400000">
          <a:off x="5983570" y="-3062958"/>
          <a:ext cx="663963" cy="1146917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Типи зв'язків між об'єктами таблиць, якщо використовуються кілька таблиць.</a:t>
          </a:r>
        </a:p>
      </dsp:txBody>
      <dsp:txXfrm rot="-5400000">
        <a:off x="580963" y="2372061"/>
        <a:ext cx="11436766" cy="599139"/>
      </dsp:txXfrm>
    </dsp:sp>
    <dsp:sp modelId="{EBD4C652-875D-4E3B-BCAE-25007D58F96A}">
      <dsp:nvSpPr>
        <dsp:cNvPr id="0" name=""/>
        <dsp:cNvSpPr/>
      </dsp:nvSpPr>
      <dsp:spPr>
        <a:xfrm rot="5400000">
          <a:off x="-124492" y="3307922"/>
          <a:ext cx="829947" cy="580963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5</a:t>
          </a:r>
        </a:p>
      </dsp:txBody>
      <dsp:txXfrm rot="-5400000">
        <a:off x="1" y="3473912"/>
        <a:ext cx="580963" cy="248984"/>
      </dsp:txXfrm>
    </dsp:sp>
    <dsp:sp modelId="{BB64508B-8A65-44E4-A925-E18E98C3A57A}">
      <dsp:nvSpPr>
        <dsp:cNvPr id="0" name=""/>
        <dsp:cNvSpPr/>
      </dsp:nvSpPr>
      <dsp:spPr>
        <a:xfrm rot="5400000">
          <a:off x="5983570" y="-2281425"/>
          <a:ext cx="663963" cy="11469178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Види і кількість інших об'єктів бази даних: форма, запит, звіт (може </a:t>
          </a:r>
          <a:r>
            <a:rPr lang="uk-UA" sz="2400" i="1" kern="1200" noProof="0" dirty="0" err="1">
              <a:solidFill>
                <a:schemeClr val="bg1"/>
              </a:solidFill>
            </a:rPr>
            <a:t>уточнюватися</a:t>
          </a:r>
          <a:r>
            <a:rPr lang="uk-UA" sz="2400" i="1" kern="1200" noProof="0" dirty="0">
              <a:solidFill>
                <a:schemeClr val="bg1"/>
              </a:solidFill>
            </a:rPr>
            <a:t> у процесі створення бази даних).</a:t>
          </a:r>
        </a:p>
      </dsp:txBody>
      <dsp:txXfrm rot="-5400000">
        <a:off x="580963" y="3153594"/>
        <a:ext cx="11436766" cy="599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16.10.2018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7200" dirty="0"/>
              <a:t>Створення таблиць</a:t>
            </a:r>
            <a:endParaRPr lang="uk-UA" sz="8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5905E368-C7B2-4CFF-85EC-A8E13B7B9A04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361AB67C-82ED-4A77-B1BC-0B02FEBEB2E8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7B0E7E7D-47DF-4C97-8510-7F796A2A4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1F78A3-972B-41A0-9D74-E7BCF94D4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4" r="100000">
                        <a14:foregroundMark x1="19905" y1="5485" x2="93839" y2="93249"/>
                        <a14:foregroundMark x1="77251" y1="14346" x2="91469" y2="76371"/>
                        <a14:foregroundMark x1="6635" y1="40084" x2="45498" y2="85232"/>
                        <a14:foregroundMark x1="36967" y1="5485" x2="73934" y2="55274"/>
                        <a14:foregroundMark x1="22275" y1="87764" x2="87204" y2="90717"/>
                        <a14:foregroundMark x1="54028" y1="54430" x2="54028" y2="87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683" y="3611587"/>
            <a:ext cx="2201576" cy="2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Особливості створення інших об'єктів бази даних розглянемо пізніше: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4C2F8AC-34D7-4749-A74D-639A3325D3DC}"/>
              </a:ext>
            </a:extLst>
          </p:cNvPr>
          <p:cNvSpPr/>
          <p:nvPr/>
        </p:nvSpPr>
        <p:spPr>
          <a:xfrm>
            <a:off x="69850" y="2278065"/>
            <a:ext cx="3973050" cy="720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форм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DB15556-3113-4524-9028-C9E100571383}"/>
              </a:ext>
            </a:extLst>
          </p:cNvPr>
          <p:cNvSpPr/>
          <p:nvPr/>
        </p:nvSpPr>
        <p:spPr>
          <a:xfrm>
            <a:off x="4110552" y="2278065"/>
            <a:ext cx="3973050" cy="720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запитів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D99BA48-939B-49CC-BA08-2EB5CB6F6D0A}"/>
              </a:ext>
            </a:extLst>
          </p:cNvPr>
          <p:cNvSpPr/>
          <p:nvPr/>
        </p:nvSpPr>
        <p:spPr>
          <a:xfrm>
            <a:off x="8149100" y="2278065"/>
            <a:ext cx="3973050" cy="7205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звітів</a:t>
            </a:r>
          </a:p>
        </p:txBody>
      </p:sp>
      <p:pic>
        <p:nvPicPr>
          <p:cNvPr id="10" name="Picture 4" descr="dialog, field, fields, form, popup, window icon">
            <a:extLst>
              <a:ext uri="{FF2B5EF4-FFF2-40B4-BE49-F238E27FC236}">
                <a16:creationId xmlns:a16="http://schemas.microsoft.com/office/drawing/2014/main" id="{50180AF9-7D49-45BC-B136-93A15BFC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8" y="3125772"/>
            <a:ext cx="3120014" cy="31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Ð ÐµÐ·ÑÐ»ÑÑÐ°Ñ Ð¿Ð¾ÑÑÐºÑ Ð·Ð¾Ð±ÑÐ°Ð¶ÐµÐ½Ñ Ð·Ð° Ð·Ð°Ð¿Ð¸ÑÐ¾Ð¼ &quot;report icon&quot;">
            <a:extLst>
              <a:ext uri="{FF2B5EF4-FFF2-40B4-BE49-F238E27FC236}">
                <a16:creationId xmlns:a16="http://schemas.microsoft.com/office/drawing/2014/main" id="{27347A60-EE01-4242-8940-C028454C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03" y="3095955"/>
            <a:ext cx="2990478" cy="33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Ð ÐµÐ·ÑÐ»ÑÑÐ°Ñ Ð¿Ð¾ÑÑÐºÑ Ð·Ð¾Ð±ÑÐ°Ð¶ÐµÐ½Ñ Ð·Ð° Ð·Ð°Ð¿Ð¸ÑÐ¾Ð¼ &quot;request icon&quot;">
            <a:extLst>
              <a:ext uri="{FF2B5EF4-FFF2-40B4-BE49-F238E27FC236}">
                <a16:creationId xmlns:a16="http://schemas.microsoft.com/office/drawing/2014/main" id="{A970147D-8368-4D2C-AB88-8CF2C0822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7608"/>
          <a:stretch/>
        </p:blipFill>
        <p:spPr bwMode="auto">
          <a:xfrm>
            <a:off x="4645982" y="3105895"/>
            <a:ext cx="2900036" cy="31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уведення даних у поля таблиці слід уводити дані відповідно до того типу, який було запроектовано на етапі створення структури бази даних. 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FD7C8AA-C87F-46D1-BF55-2548D535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0" y="2707318"/>
            <a:ext cx="7129703" cy="40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412C7-CC3D-414D-9D8F-9B8B6F219F1C}"/>
              </a:ext>
            </a:extLst>
          </p:cNvPr>
          <p:cNvSpPr txBox="1"/>
          <p:nvPr/>
        </p:nvSpPr>
        <p:spPr>
          <a:xfrm>
            <a:off x="72008" y="2707318"/>
            <a:ext cx="419843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одному полі бази даних можуть зберігатися дані тільки одного типу.</a:t>
            </a:r>
          </a:p>
        </p:txBody>
      </p:sp>
    </p:spTree>
    <p:extLst>
      <p:ext uri="{BB962C8B-B14F-4D97-AF65-F5344CB8AC3E}">
        <p14:creationId xmlns:p14="http://schemas.microsoft.com/office/powerpoint/2010/main" val="13012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зберігання даних певного типу в пам'яті комп'ютера використовується різна довжина двійкового коду. Основні типи даних, що використовуються в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, наведено в таблиці.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FAE14C0-D9E3-4D26-851E-013D4B3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61681"/>
              </p:ext>
            </p:extLst>
          </p:nvPr>
        </p:nvGraphicFramePr>
        <p:xfrm>
          <a:off x="72008" y="3685561"/>
          <a:ext cx="12050142" cy="28346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Довжина двійкового коду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FFFF00"/>
                          </a:solidFill>
                        </a:rPr>
                        <a:t>Так/Ні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 біт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/>
                        <a:t>Для зберігання значення логічного виразу (істина або хиба)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FFFF00"/>
                          </a:solidFill>
                        </a:rPr>
                        <a:t>Текст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256 байтів (512 байтів за використання таблиці кодування </a:t>
                      </a:r>
                      <a:r>
                        <a:rPr lang="uk-UA" sz="2000" b="1" i="1" noProof="0" dirty="0" err="1">
                          <a:solidFill>
                            <a:srgbClr val="FFFF00"/>
                          </a:solidFill>
                        </a:rPr>
                        <a:t>Unicode</a:t>
                      </a:r>
                      <a:r>
                        <a:rPr lang="uk-UA" sz="2000" b="1" i="1" noProof="0" dirty="0"/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 dirty="0"/>
                        <a:t>Для зберігання тексту завдовжки від 0 до 255 символів</a:t>
                      </a:r>
                    </a:p>
                    <a:p>
                      <a:pPr algn="l"/>
                      <a:endParaRPr lang="uk-UA" sz="20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864BBC-50ED-44D0-9902-7F75D79891F5}"/>
              </a:ext>
            </a:extLst>
          </p:cNvPr>
          <p:cNvSpPr txBox="1"/>
          <p:nvPr/>
        </p:nvSpPr>
        <p:spPr>
          <a:xfrm>
            <a:off x="70929" y="308392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9636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FAE14C0-D9E3-4D26-851E-013D4B3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85048"/>
              </p:ext>
            </p:extLst>
          </p:nvPr>
        </p:nvGraphicFramePr>
        <p:xfrm>
          <a:off x="72008" y="2430691"/>
          <a:ext cx="12050142" cy="42824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052090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№ п/п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Тип даних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Довжина двійкового коду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Застосування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Дата й час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8 байтів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значення дати між роками 100 і 9999 та часу між 0:00:00 і 23:59:59 включно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Примітка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До 1 Гбайт (в елементах керування відображаються перші 63 999 символів)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тексту: літер, цифр, розділових знаків та інших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Об’єкт </a:t>
                      </a:r>
                      <a:r>
                        <a:rPr lang="en-US" sz="1900" b="1" i="1" noProof="0" dirty="0">
                          <a:solidFill>
                            <a:srgbClr val="FFFF00"/>
                          </a:solidFill>
                        </a:rPr>
                        <a:t>OLE</a:t>
                      </a:r>
                      <a:endParaRPr lang="uk-UA" sz="1900" b="1" i="1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/>
                        <a:t>До 2 Гбайт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об'єктів довільного типу (наприклад, графічні або відеофайли), довжина двійкового коду яких не перевищує вказане 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864BBC-50ED-44D0-9902-7F75D79891F5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29720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FAE14C0-D9E3-4D26-851E-013D4B3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63999"/>
              </p:ext>
            </p:extLst>
          </p:nvPr>
        </p:nvGraphicFramePr>
        <p:xfrm>
          <a:off x="72008" y="2430691"/>
          <a:ext cx="12050142" cy="41300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52919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985946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№ п/п</a:t>
                      </a:r>
                      <a:endParaRPr lang="uk-UA" sz="19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Довжина двійкового коду</a:t>
                      </a:r>
                      <a:endParaRPr lang="uk-UA" sz="19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/>
                        <a:t>Застосування</a:t>
                      </a:r>
                      <a:endParaRPr lang="uk-UA" sz="19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 err="1">
                          <a:solidFill>
                            <a:srgbClr val="FFFF00"/>
                          </a:solidFill>
                        </a:rPr>
                        <a:t>Гіперпо-силання</a:t>
                      </a:r>
                      <a:endParaRPr lang="uk-UA" sz="1900" b="1" i="1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До 8192 символів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посилання на веб-сторінки, файли в мережі або на комп'ютері користувача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Авто-нумерація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4 байтів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згенерованих програмою унікальних даних (цілих чисел від 0 до 4 294 967 295) і подальшого визначення поля як первинного ключа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 err="1">
                          <a:solidFill>
                            <a:srgbClr val="FFFF00"/>
                          </a:solidFill>
                        </a:rPr>
                        <a:t>Вкладен</a:t>
                      </a:r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-ня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До 2 Гбайт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прикріплення файлів з різним умістом: зображення, електронні таблиці, текстові документи, музика, відео та ін. Аналогічно прикріпленню файлів до повідомлень електронної пошти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864BBC-50ED-44D0-9902-7F75D79891F5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1658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FAE14C0-D9E3-4D26-851E-013D4B3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8147"/>
              </p:ext>
            </p:extLst>
          </p:nvPr>
        </p:nvGraphicFramePr>
        <p:xfrm>
          <a:off x="72008" y="2430691"/>
          <a:ext cx="12050142" cy="34137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52919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985946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№ п/п</a:t>
                      </a:r>
                      <a:endParaRPr lang="uk-UA" sz="20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Довжина двійкового коду</a:t>
                      </a:r>
                      <a:endParaRPr lang="uk-UA" sz="20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/>
                        <a:t>Застосування</a:t>
                      </a:r>
                      <a:endParaRPr lang="uk-UA" sz="20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FFFF00"/>
                          </a:solidFill>
                        </a:rPr>
                        <a:t>Байт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 байт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/>
                        <a:t>Для зберігання цілих чисел у діапазоні від 0 до 255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FFFF00"/>
                          </a:solidFill>
                        </a:rPr>
                        <a:t>Ціле 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2 байти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/>
                        <a:t>Для зберігання цілих чисел у діапазоні від -32 768 до 32 767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FFFF00"/>
                          </a:solidFill>
                        </a:rPr>
                        <a:t>Довге ціле число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4 байти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i="1" noProof="0" dirty="0"/>
                        <a:t>Для зберігання цілих чисел у діапазоні від -2 147 483 648 до 2 147 483 647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379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864BBC-50ED-44D0-9902-7F75D79891F5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41682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5FAE14C0-D9E3-4D26-851E-013D4B3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63070"/>
              </p:ext>
            </p:extLst>
          </p:nvPr>
        </p:nvGraphicFramePr>
        <p:xfrm>
          <a:off x="72008" y="2430691"/>
          <a:ext cx="12050142" cy="43281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9103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52919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6985946">
                  <a:extLst>
                    <a:ext uri="{9D8B030D-6E8A-4147-A177-3AD203B41FA5}">
                      <a16:colId xmlns:a16="http://schemas.microsoft.com/office/drawing/2014/main" val="416759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 dirty="0"/>
                        <a:t>№ п/п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 dirty="0"/>
                        <a:t>Тип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 dirty="0"/>
                        <a:t>Довжина двійкового коду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i="1" noProof="0" dirty="0"/>
                        <a:t>Застосування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Одинарне значення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4 байти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дійсних чисел у діапазонах: від -3.402823 * 10</a:t>
                      </a:r>
                      <a:r>
                        <a:rPr lang="uk-UA" sz="1900" b="1" i="1" baseline="30000" noProof="0" dirty="0"/>
                        <a:t>38</a:t>
                      </a:r>
                      <a:r>
                        <a:rPr lang="uk-UA" sz="1900" b="1" i="1" noProof="0" dirty="0"/>
                        <a:t> до -1.401298 ■ 10-</a:t>
                      </a:r>
                      <a:r>
                        <a:rPr lang="uk-UA" sz="1900" b="1" i="1" kern="1200" baseline="300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uk-UA" sz="1900" b="1" i="1" noProof="0" dirty="0"/>
                        <a:t> для від'ємних чисел;</a:t>
                      </a:r>
                    </a:p>
                    <a:p>
                      <a:pPr algn="l"/>
                      <a:r>
                        <a:rPr lang="uk-UA" sz="1900" b="1" i="1" noProof="0" dirty="0"/>
                        <a:t>від 1.401298 * 10</a:t>
                      </a:r>
                      <a:r>
                        <a:rPr lang="uk-UA" sz="1900" b="1" i="1" baseline="30000" noProof="0" dirty="0"/>
                        <a:t>-45 </a:t>
                      </a:r>
                      <a:r>
                        <a:rPr lang="uk-UA" sz="1900" b="1" i="1" noProof="0" dirty="0"/>
                        <a:t>до 3.402823 * 10</a:t>
                      </a:r>
                      <a:r>
                        <a:rPr lang="uk-UA" sz="1900" b="1" i="1" baseline="30000" noProof="0" dirty="0"/>
                        <a:t>38</a:t>
                      </a:r>
                      <a:r>
                        <a:rPr lang="uk-UA" sz="1900" b="1" i="1" noProof="0" dirty="0"/>
                        <a:t> для додатних чисел та числа 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13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>
                          <a:solidFill>
                            <a:srgbClr val="FFFF00"/>
                          </a:solidFill>
                        </a:rPr>
                        <a:t>Подвійне значення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i="1" noProof="0" dirty="0"/>
                        <a:t>8 байтів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900" b="1" i="1" noProof="0" dirty="0"/>
                        <a:t>Для зберігання дійсних чисел у діапазонах:</a:t>
                      </a:r>
                    </a:p>
                    <a:p>
                      <a:pPr algn="l"/>
                      <a:r>
                        <a:rPr lang="uk-UA" sz="1900" b="1" i="1" noProof="0" dirty="0"/>
                        <a:t>Від -1,79769313486232 * 10</a:t>
                      </a:r>
                      <a:r>
                        <a:rPr lang="uk-UA" sz="1900" b="1" i="1" baseline="30000" noProof="0" dirty="0"/>
                        <a:t>308 </a:t>
                      </a:r>
                      <a:r>
                        <a:rPr lang="uk-UA" sz="1900" b="1" i="1" noProof="0" dirty="0"/>
                        <a:t>до</a:t>
                      </a:r>
                    </a:p>
                    <a:p>
                      <a:pPr algn="l"/>
                      <a:r>
                        <a:rPr lang="uk-UA" sz="1900" b="1" i="1" noProof="0" dirty="0"/>
                        <a:t>-4,94065645841247 * 10-</a:t>
                      </a:r>
                      <a:r>
                        <a:rPr lang="uk-UA" sz="1900" b="1" i="1" baseline="30000" noProof="0" dirty="0"/>
                        <a:t>324</a:t>
                      </a:r>
                      <a:r>
                        <a:rPr lang="uk-UA" sz="1900" b="1" i="1" noProof="0" dirty="0"/>
                        <a:t> для від'ємних</a:t>
                      </a:r>
                    </a:p>
                    <a:p>
                      <a:pPr algn="l"/>
                      <a:r>
                        <a:rPr lang="uk-UA" sz="1900" b="1" i="1" noProof="0" dirty="0"/>
                        <a:t>чисел;</a:t>
                      </a:r>
                    </a:p>
                    <a:p>
                      <a:pPr algn="l"/>
                      <a:r>
                        <a:rPr lang="uk-UA" sz="1900" b="1" i="1" noProof="0" dirty="0"/>
                        <a:t>від 4,94065645841247 * 10-</a:t>
                      </a:r>
                      <a:r>
                        <a:rPr lang="uk-UA" sz="1900" b="1" i="1" baseline="30000" noProof="0" dirty="0"/>
                        <a:t>324 </a:t>
                      </a:r>
                      <a:r>
                        <a:rPr lang="uk-UA" sz="1900" b="1" i="1" noProof="0" dirty="0"/>
                        <a:t>до</a:t>
                      </a:r>
                    </a:p>
                    <a:p>
                      <a:pPr algn="l"/>
                      <a:r>
                        <a:rPr lang="uk-UA" sz="1900" b="1" i="1" noProof="0" dirty="0"/>
                        <a:t>1,797693134862 * 10</a:t>
                      </a:r>
                      <a:r>
                        <a:rPr lang="uk-UA" sz="1900" b="1" i="1" baseline="30000" noProof="0" dirty="0"/>
                        <a:t>308 </a:t>
                      </a:r>
                      <a:r>
                        <a:rPr lang="uk-UA" sz="1900" b="1" i="1" noProof="0" dirty="0"/>
                        <a:t>для додатних чисел та числа 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864BBC-50ED-44D0-9902-7F75D79891F5}"/>
              </a:ext>
            </a:extLst>
          </p:cNvPr>
          <p:cNvSpPr txBox="1"/>
          <p:nvPr/>
        </p:nvSpPr>
        <p:spPr>
          <a:xfrm>
            <a:off x="70929" y="1829059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типи даних, що використовуються в Access</a:t>
            </a:r>
          </a:p>
        </p:txBody>
      </p:sp>
    </p:spTree>
    <p:extLst>
      <p:ext uri="{BB962C8B-B14F-4D97-AF65-F5344CB8AC3E}">
        <p14:creationId xmlns:p14="http://schemas.microsoft.com/office/powerpoint/2010/main" val="2838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наведених у таблиці типів даних, в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ще два типи поля: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6DA744E-796F-4CD3-9C65-C13A507D507F}"/>
              </a:ext>
            </a:extLst>
          </p:cNvPr>
          <p:cNvSpPr/>
          <p:nvPr/>
        </p:nvSpPr>
        <p:spPr>
          <a:xfrm>
            <a:off x="72008" y="2269643"/>
            <a:ext cx="5972332" cy="919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Майстер підстановок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038C805-E746-4492-93E4-CCA70C06DDB1}"/>
              </a:ext>
            </a:extLst>
          </p:cNvPr>
          <p:cNvSpPr/>
          <p:nvPr/>
        </p:nvSpPr>
        <p:spPr>
          <a:xfrm>
            <a:off x="6151978" y="2269643"/>
            <a:ext cx="5972332" cy="91941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Обчислювальний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4E772-FEF9-441B-B536-960168B7D8EA}"/>
              </a:ext>
            </a:extLst>
          </p:cNvPr>
          <p:cNvSpPr txBox="1"/>
          <p:nvPr/>
        </p:nvSpPr>
        <p:spPr>
          <a:xfrm>
            <a:off x="72008" y="330783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Майстер підстановок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для полів, у яких значення вибираються з певного списку. У цьому списку значення підставляються з іншої таблиці або зі списку, уведеного користувачем під час визначення типу поля. </a:t>
            </a:r>
          </a:p>
        </p:txBody>
      </p:sp>
    </p:spTree>
    <p:extLst>
      <p:ext uri="{BB962C8B-B14F-4D97-AF65-F5344CB8AC3E}">
        <p14:creationId xmlns:p14="http://schemas.microsoft.com/office/powerpoint/2010/main" val="26511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список з переліком класів школи з поля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rgbClr val="FFFFFF"/>
                </a:solidFill>
              </a:rPr>
              <a:t>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 підставлений у поле </a:t>
            </a:r>
            <a:r>
              <a:rPr lang="uk-UA" sz="2800" b="1" i="1" kern="0" dirty="0">
                <a:solidFill>
                  <a:srgbClr val="FFFF00"/>
                </a:solidFill>
              </a:rPr>
              <a:t>Клас</a:t>
            </a:r>
            <a:r>
              <a:rPr lang="uk-UA" sz="2800" b="1" i="1" kern="0" dirty="0">
                <a:solidFill>
                  <a:srgbClr val="FFFFFF"/>
                </a:solidFill>
              </a:rPr>
              <a:t> іншої таблиці — </a:t>
            </a:r>
            <a:r>
              <a:rPr lang="uk-UA" sz="2800" b="1" i="1" kern="0" dirty="0">
                <a:solidFill>
                  <a:srgbClr val="FFFF00"/>
                </a:solidFill>
              </a:rPr>
              <a:t>Розклад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4EE77-9AF0-420B-854C-83093791C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58"/>
          <a:stretch/>
        </p:blipFill>
        <p:spPr>
          <a:xfrm>
            <a:off x="1782056" y="2790249"/>
            <a:ext cx="8627888" cy="347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C02CCF6-7B20-406F-8796-8A0026113339}"/>
              </a:ext>
            </a:extLst>
          </p:cNvPr>
          <p:cNvSpPr/>
          <p:nvPr/>
        </p:nvSpPr>
        <p:spPr>
          <a:xfrm>
            <a:off x="8904449" y="3120302"/>
            <a:ext cx="1505495" cy="3144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373F5D8C-7DA3-425B-ADF3-BEF99B87BB28}"/>
              </a:ext>
            </a:extLst>
          </p:cNvPr>
          <p:cNvSpPr/>
          <p:nvPr/>
        </p:nvSpPr>
        <p:spPr>
          <a:xfrm rot="18900000">
            <a:off x="9717599" y="24684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</a:t>
            </a:r>
            <a:r>
              <a:rPr lang="uk-UA" sz="2800" b="1" i="1" kern="0" dirty="0">
                <a:solidFill>
                  <a:srgbClr val="FFFF00"/>
                </a:solidFill>
              </a:rPr>
              <a:t>Обчислювальний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використовується для здійснення обчислень за значеннями з кількох полів бази даних. </a:t>
            </a: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E80A040C-35C6-47DB-BAF6-05E97462C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3997"/>
          <a:stretch/>
        </p:blipFill>
        <p:spPr bwMode="auto">
          <a:xfrm>
            <a:off x="5836597" y="2678135"/>
            <a:ext cx="6284474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E4F15-307A-418A-A337-2D1C9985A623}"/>
              </a:ext>
            </a:extLst>
          </p:cNvPr>
          <p:cNvSpPr txBox="1"/>
          <p:nvPr/>
        </p:nvSpPr>
        <p:spPr>
          <a:xfrm>
            <a:off x="70930" y="2678135"/>
            <a:ext cx="562948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поля визначається за типом очікуваного результату обчислень. Можна здійснити операції над числовими (числовий і грошовий формат, формат дати й часу) та текстовими даними, логічними виразами.</a:t>
            </a:r>
          </a:p>
        </p:txBody>
      </p:sp>
    </p:spTree>
    <p:extLst>
      <p:ext uri="{BB962C8B-B14F-4D97-AF65-F5344CB8AC3E}">
        <p14:creationId xmlns:p14="http://schemas.microsoft.com/office/powerpoint/2010/main" val="24030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структура таблиці </a:t>
            </a:r>
            <a:r>
              <a:rPr lang="uk-UA" sz="2800" b="1" i="1" kern="0" dirty="0" err="1">
                <a:solidFill>
                  <a:srgbClr val="FFFFFF"/>
                </a:solidFill>
              </a:rPr>
              <a:t>реляці</a:t>
            </a:r>
            <a:r>
              <a:rPr lang="ru-RU" sz="2800" b="1" i="1" kern="0" dirty="0">
                <a:solidFill>
                  <a:srgbClr val="FFFFFF"/>
                </a:solidFill>
              </a:rPr>
              <a:t>й</a:t>
            </a:r>
            <a:r>
              <a:rPr lang="uk-UA" sz="2800" b="1" i="1" kern="0" dirty="0" err="1">
                <a:solidFill>
                  <a:srgbClr val="FFFFFF"/>
                </a:solidFill>
              </a:rPr>
              <a:t>ної</a:t>
            </a:r>
            <a:r>
              <a:rPr lang="uk-UA" sz="2800" b="1" i="1" kern="0" dirty="0">
                <a:solidFill>
                  <a:srgbClr val="FFFFFF"/>
                </a:solidFill>
              </a:rPr>
              <a:t> бази даних? Які об'єкти вона має?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8" y="2240455"/>
            <a:ext cx="1205014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ключове поле?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0928" y="2853260"/>
            <a:ext cx="4135312" cy="353943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типи даних використовуються в електронних таблицях; у мові програмування, що ви вивчаєте?</a:t>
            </a: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id="{3F5A9E3B-1271-4FB9-B0C0-8AA1D0AE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50" y="2853260"/>
            <a:ext cx="6353316" cy="3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зважати на те, що неправильно визначений тип даних для певного поля може призвести до неможливості опрацьовувати певні дані або до їх втрати.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2BD12-7B8F-4D9A-A197-25863560930F}"/>
              </a:ext>
            </a:extLst>
          </p:cNvPr>
          <p:cNvSpPr txBox="1"/>
          <p:nvPr/>
        </p:nvSpPr>
        <p:spPr>
          <a:xfrm>
            <a:off x="72008" y="311311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якщо для поля </a:t>
            </a:r>
            <a:r>
              <a:rPr lang="uk-UA" sz="2800" b="1" i="1" kern="0" dirty="0">
                <a:solidFill>
                  <a:srgbClr val="FFFF00"/>
                </a:solidFill>
              </a:rPr>
              <a:t>Дата народження </a:t>
            </a:r>
            <a:r>
              <a:rPr lang="uk-UA" sz="2800" b="1" i="1" kern="0" dirty="0">
                <a:solidFill>
                  <a:srgbClr val="FFFFFF"/>
                </a:solidFill>
              </a:rPr>
              <a:t>буде обрано тип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, то в подальшому неможливо буде виконувати математичні операції над даними із цього поля: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9AD7777-47F5-4CD2-B8EA-F6A33FA26E25}"/>
              </a:ext>
            </a:extLst>
          </p:cNvPr>
          <p:cNvSpPr/>
          <p:nvPr/>
        </p:nvSpPr>
        <p:spPr>
          <a:xfrm>
            <a:off x="69848" y="5028650"/>
            <a:ext cx="5972332" cy="14305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визначити вік особи на поточний момент часу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152ACA4-B003-4EF6-BA0C-4601FC55CDDF}"/>
              </a:ext>
            </a:extLst>
          </p:cNvPr>
          <p:cNvSpPr/>
          <p:nvPr/>
        </p:nvSpPr>
        <p:spPr>
          <a:xfrm>
            <a:off x="6149818" y="5028650"/>
            <a:ext cx="5972332" cy="14305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порівняти вік різних осіб тощо.</a:t>
            </a:r>
          </a:p>
        </p:txBody>
      </p:sp>
    </p:spTree>
    <p:extLst>
      <p:ext uri="{BB962C8B-B14F-4D97-AF65-F5344CB8AC3E}">
        <p14:creationId xmlns:p14="http://schemas.microsoft.com/office/powerpoint/2010/main" val="33564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даних у СУБД Access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змінення типу даних у відповідному полі усі вже введені дані, як правило, буде втрачено та доведеться їх вводити знову.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D8D04-44D9-468A-BC2F-7F9A5C6DB92D}"/>
              </a:ext>
            </a:extLst>
          </p:cNvPr>
          <p:cNvSpPr txBox="1"/>
          <p:nvPr/>
        </p:nvSpPr>
        <p:spPr>
          <a:xfrm>
            <a:off x="69850" y="2665639"/>
            <a:ext cx="568892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менше обсяг даних, то швидше відбувається опрацювання даних. Тому під час проектування баз даних намагаються мінімізувати обсяги даних за рахунок раціонального використання даних різних типів.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:a16="http://schemas.microsoft.com/office/drawing/2014/main" id="{E699B5E9-6048-4F2D-A5CD-3129A16DA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4241"/>
          <a:stretch/>
        </p:blipFill>
        <p:spPr bwMode="auto">
          <a:xfrm>
            <a:off x="5865779" y="2665639"/>
            <a:ext cx="6256371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способи створення таблиць бази даних ви знаєте?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2620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поле створюється автоматично під час створення таблиці? Який тип даних цього поля?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8598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типи даних використовуються в Access?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7B8FD-57B0-4B9A-8578-022ECA15D7C9}"/>
              </a:ext>
            </a:extLst>
          </p:cNvPr>
          <p:cNvSpPr txBox="1"/>
          <p:nvPr/>
        </p:nvSpPr>
        <p:spPr>
          <a:xfrm>
            <a:off x="69850" y="351488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Майстер підстановок? Для чого його використовують?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41FF0-83CB-4EBF-9BC2-64C7A0406041}"/>
              </a:ext>
            </a:extLst>
          </p:cNvPr>
          <p:cNvSpPr txBox="1"/>
          <p:nvPr/>
        </p:nvSpPr>
        <p:spPr>
          <a:xfrm>
            <a:off x="77082" y="4574669"/>
            <a:ext cx="10454845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Чому в базах даних використовують різні типи даних? Чи не можна всі типи даних звести до одного, якогось універсального?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ru-RU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87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-90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538"/>
              <a:gd name="adj2" fmla="val 1818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94-95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30BC046B-E252-45E7-93EE-B7CBF3833C6E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D85F7AFB-497C-4733-98F0-79BD96D4641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B22A23F7-D5F1-48D0-A31D-1E986F9B7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862C6B-F816-4F06-8EF7-C959C7E97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4" r="100000">
                        <a14:foregroundMark x1="19905" y1="5485" x2="93839" y2="93249"/>
                        <a14:foregroundMark x1="77251" y1="14346" x2="91469" y2="76371"/>
                        <a14:foregroundMark x1="6635" y1="40084" x2="45498" y2="85232"/>
                        <a14:foregroundMark x1="36967" y1="5485" x2="73934" y2="55274"/>
                        <a14:foregroundMark x1="22275" y1="87764" x2="87204" y2="90717"/>
                        <a14:foregroundMark x1="54028" y1="54430" x2="54028" y2="87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683" y="3611587"/>
            <a:ext cx="2201576" cy="2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 з етапів створення бази даних з використанням однієї із систем управління базами даних є визначення її </a:t>
            </a:r>
            <a:r>
              <a:rPr lang="uk-UA" sz="2800" b="1" i="1" kern="0" dirty="0">
                <a:solidFill>
                  <a:srgbClr val="FFFF00"/>
                </a:solidFill>
              </a:rPr>
              <a:t>структури</a:t>
            </a:r>
            <a:r>
              <a:rPr lang="uk-UA" sz="2800" b="1" i="1" kern="0" dirty="0">
                <a:solidFill>
                  <a:srgbClr val="FFFFFF"/>
                </a:solidFill>
              </a:rPr>
              <a:t>. Тобто потрібно визначити: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97AC278-FD3E-47A9-B765-BA94F2AE4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782415"/>
              </p:ext>
            </p:extLst>
          </p:nvPr>
        </p:nvGraphicFramePr>
        <p:xfrm>
          <a:off x="72008" y="2673627"/>
          <a:ext cx="12050142" cy="401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44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особливості кожного з етапів.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79D3D-95A9-4669-9177-A1D9AC263ED2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визначення кількості таблиць</a:t>
            </a:r>
            <a:r>
              <a:rPr lang="uk-UA" sz="2800" b="1" i="1" kern="0" dirty="0">
                <a:solidFill>
                  <a:srgbClr val="FFFFFF"/>
                </a:solidFill>
              </a:rPr>
              <a:t>, що створюватимуться в певній базі даних, треба визначити, множини яких об'єктів будуть описуватися в ній.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0D33E-8AF9-4776-858E-DA586D06E0DA}"/>
              </a:ext>
            </a:extLst>
          </p:cNvPr>
          <p:cNvSpPr txBox="1"/>
          <p:nvPr/>
        </p:nvSpPr>
        <p:spPr>
          <a:xfrm>
            <a:off x="72008" y="328121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 базі даних, що буде використовуватися для складання розкладу занять у школі, потрібні такі множини об'єктів: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747CF0-38E0-42B4-8C78-F9D414FDA989}"/>
              </a:ext>
            </a:extLst>
          </p:cNvPr>
          <p:cNvSpPr txBox="1"/>
          <p:nvPr/>
        </p:nvSpPr>
        <p:spPr>
          <a:xfrm>
            <a:off x="247202" y="4755749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класів (5-А, 5-Б, 6-А,..., 11-В);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90B0E-CA2D-412D-8111-25CE895FE5E4}"/>
              </a:ext>
            </a:extLst>
          </p:cNvPr>
          <p:cNvSpPr txBox="1"/>
          <p:nvPr/>
        </p:nvSpPr>
        <p:spPr>
          <a:xfrm>
            <a:off x="247202" y="536850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приміщень для занять (кабінет № 11, лабораторія № 23,..., спортивна зала № 1);</a:t>
            </a:r>
          </a:p>
        </p:txBody>
      </p:sp>
    </p:spTree>
    <p:extLst>
      <p:ext uri="{BB962C8B-B14F-4D97-AF65-F5344CB8AC3E}">
        <p14:creationId xmlns:p14="http://schemas.microsoft.com/office/powerpoint/2010/main" val="15881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52A25-43F3-4E03-9748-7C7749A45ED2}"/>
              </a:ext>
            </a:extLst>
          </p:cNvPr>
          <p:cNvSpPr txBox="1"/>
          <p:nvPr/>
        </p:nvSpPr>
        <p:spPr>
          <a:xfrm>
            <a:off x="247202" y="1833651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учителів (Павленко В.Г., </a:t>
            </a:r>
            <a:r>
              <a:rPr lang="uk-UA" sz="2800" b="1" i="1" kern="0" dirty="0" err="1">
                <a:solidFill>
                  <a:srgbClr val="FFFFFF"/>
                </a:solidFill>
              </a:rPr>
              <a:t>Решетняк</a:t>
            </a:r>
            <a:r>
              <a:rPr lang="uk-UA" sz="2800" b="1" i="1" kern="0" dirty="0">
                <a:solidFill>
                  <a:srgbClr val="FFFFFF"/>
                </a:solidFill>
              </a:rPr>
              <a:t> В.Ф.,..., Яковенко Т.М.);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BB37A-A7ED-4E47-BCF8-5D4164EBA7F6}"/>
              </a:ext>
            </a:extLst>
          </p:cNvPr>
          <p:cNvSpPr txBox="1"/>
          <p:nvPr/>
        </p:nvSpPr>
        <p:spPr>
          <a:xfrm>
            <a:off x="247202" y="2904267"/>
            <a:ext cx="1187494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уроків (перший, другий, ..., восьмий);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78FD8-6651-4EAA-9E1B-5C853D90F5F7}"/>
              </a:ext>
            </a:extLst>
          </p:cNvPr>
          <p:cNvSpPr txBox="1"/>
          <p:nvPr/>
        </p:nvSpPr>
        <p:spPr>
          <a:xfrm>
            <a:off x="247202" y="3543996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навчальних днів (понеділок, вівторок,..., п'ятниця);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E062BA-D681-409B-8722-DAC5162CF30E}"/>
              </a:ext>
            </a:extLst>
          </p:cNvPr>
          <p:cNvSpPr txBox="1"/>
          <p:nvPr/>
        </p:nvSpPr>
        <p:spPr>
          <a:xfrm>
            <a:off x="247202" y="4620278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множина навчальних предметів (алгебра, інформатика,..., українська література, фізика).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7B0B9-7746-4001-9361-9B79D217F724}"/>
              </a:ext>
            </a:extLst>
          </p:cNvPr>
          <p:cNvSpPr txBox="1"/>
          <p:nvPr/>
        </p:nvSpPr>
        <p:spPr>
          <a:xfrm>
            <a:off x="72008" y="569656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правило, кожна множина однотипних об'єктів подається в базі даних окремою таблицею.</a:t>
            </a:r>
          </a:p>
        </p:txBody>
      </p:sp>
    </p:spTree>
    <p:extLst>
      <p:ext uri="{BB962C8B-B14F-4D97-AF65-F5344CB8AC3E}">
        <p14:creationId xmlns:p14="http://schemas.microsoft.com/office/powerpoint/2010/main" val="1609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другому етапі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встановити, які властивості об'єктів визначених множин обов'язково повинні бути враховані у цій базі.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F9105-2B9A-40FC-9EA9-0F2F705BB59D}"/>
              </a:ext>
            </a:extLst>
          </p:cNvPr>
          <p:cNvSpPr txBox="1"/>
          <p:nvPr/>
        </p:nvSpPr>
        <p:spPr>
          <a:xfrm>
            <a:off x="72008" y="2686807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об'єктів множини класів такими властивостями будуть назва та кількість учнів. У разі поділу класу на підгрупи під час вивчення деяких предметів можуть додаватися властивості — кількість учнів у першій підгрупі та кількість учнів у другій підгрупі.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7E814-413D-4394-86D3-434F7B5144DA}"/>
              </a:ext>
            </a:extLst>
          </p:cNvPr>
          <p:cNvSpPr txBox="1"/>
          <p:nvPr/>
        </p:nvSpPr>
        <p:spPr>
          <a:xfrm>
            <a:off x="72008" y="5469512"/>
            <a:ext cx="1028456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властивості будуть визначати імена </a:t>
            </a:r>
            <a:r>
              <a:rPr lang="uk-UA" sz="2800" b="1" i="1" kern="0" dirty="0">
                <a:solidFill>
                  <a:srgbClr val="FFFF00"/>
                </a:solidFill>
              </a:rPr>
              <a:t>полів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800" b="1" i="1" kern="0" dirty="0">
                <a:solidFill>
                  <a:srgbClr val="FFFFFF"/>
                </a:solidFill>
              </a:rPr>
              <a:t>) у базі даних.</a:t>
            </a:r>
          </a:p>
        </p:txBody>
      </p:sp>
      <p:pic>
        <p:nvPicPr>
          <p:cNvPr id="2050" name="Picture 2" descr="column, table icon">
            <a:extLst>
              <a:ext uri="{FF2B5EF4-FFF2-40B4-BE49-F238E27FC236}">
                <a16:creationId xmlns:a16="http://schemas.microsoft.com/office/drawing/2014/main" id="{708FD700-88CE-497C-AF20-7902C0A5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43" y="5486855"/>
            <a:ext cx="1644149" cy="12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Ключовим полем у цій таблиці може бути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Назва</a:t>
            </a:r>
            <a:r>
              <a:rPr lang="uk-UA" sz="2800" b="1" i="1" kern="0" dirty="0">
                <a:solidFill>
                  <a:srgbClr val="FFFFFF"/>
                </a:solidFill>
              </a:rPr>
              <a:t>, тому що значення цієї властивості є унікальними для кожного з елементів цієї множини. Не може бути в школі класів з однаковими іменами.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CC9E5-88C2-48E6-8158-8217B581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2" y="3250170"/>
            <a:ext cx="11669815" cy="312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2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</a:t>
            </a:r>
            <a:r>
              <a:rPr lang="uk-UA" sz="2800" b="1" i="1" kern="0" dirty="0">
                <a:solidFill>
                  <a:srgbClr val="FFFF00"/>
                </a:solidFill>
              </a:rPr>
              <a:t>наступному етапі </a:t>
            </a:r>
            <a:r>
              <a:rPr lang="uk-UA" sz="2800" b="1" i="1" kern="0" dirty="0">
                <a:solidFill>
                  <a:srgbClr val="FFFFFF"/>
                </a:solidFill>
              </a:rPr>
              <a:t>визначаються типи даних для кожного поля кожної таблиці. 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23DD18F-6CBA-4ADB-BFF0-4B545BBF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07" y="2278065"/>
            <a:ext cx="7058342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FCC2D-EFE2-4623-9328-F1694FBFA3C1}"/>
              </a:ext>
            </a:extLst>
          </p:cNvPr>
          <p:cNvSpPr txBox="1"/>
          <p:nvPr/>
        </p:nvSpPr>
        <p:spPr>
          <a:xfrm>
            <a:off x="69851" y="2278064"/>
            <a:ext cx="483014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слід враховувати, що тип даних впливає на швидкість опрацювання даних. Особливості використання типів даних у СУБД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розглянемо нижче.</a:t>
            </a:r>
          </a:p>
        </p:txBody>
      </p:sp>
    </p:spTree>
    <p:extLst>
      <p:ext uri="{BB962C8B-B14F-4D97-AF65-F5344CB8AC3E}">
        <p14:creationId xmlns:p14="http://schemas.microsoft.com/office/powerpoint/2010/main" val="39322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Визначення структури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Типи зв'язків між об'єктами таблиць визначаються особливостями застосування бази даних.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0FB02-B5C5-4559-8E76-162E7B528590}"/>
              </a:ext>
            </a:extLst>
          </p:cNvPr>
          <p:cNvSpPr txBox="1"/>
          <p:nvPr/>
        </p:nvSpPr>
        <p:spPr>
          <a:xfrm>
            <a:off x="72008" y="225818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між множинами: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B7A5B-8BFB-4687-AA80-F9CBAE500EDC}"/>
              </a:ext>
            </a:extLst>
          </p:cNvPr>
          <p:cNvSpPr txBox="1"/>
          <p:nvPr/>
        </p:nvSpPr>
        <p:spPr>
          <a:xfrm>
            <a:off x="70930" y="289039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приміщень для занять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4A2A7-35B3-4450-9B1D-ED4AD8133518}"/>
              </a:ext>
            </a:extLst>
          </p:cNvPr>
          <p:cNvSpPr txBox="1"/>
          <p:nvPr/>
        </p:nvSpPr>
        <p:spPr>
          <a:xfrm>
            <a:off x="7133399" y="289039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учителів для певного уроку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B7B08-C860-46D7-9722-14F1DE92FD67}"/>
              </a:ext>
            </a:extLst>
          </p:cNvPr>
          <p:cNvSpPr txBox="1"/>
          <p:nvPr/>
        </p:nvSpPr>
        <p:spPr>
          <a:xfrm>
            <a:off x="5171185" y="313661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2FA16-5214-4AB9-8E37-A5B44AC70B59}"/>
              </a:ext>
            </a:extLst>
          </p:cNvPr>
          <p:cNvSpPr txBox="1"/>
          <p:nvPr/>
        </p:nvSpPr>
        <p:spPr>
          <a:xfrm>
            <a:off x="70930" y="407659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встановити зв'язок «</a:t>
            </a:r>
            <a:r>
              <a:rPr lang="uk-UA" sz="2800" b="1" i="1" kern="0" dirty="0">
                <a:solidFill>
                  <a:srgbClr val="FFFF00"/>
                </a:solidFill>
              </a:rPr>
              <a:t>один до одного</a:t>
            </a:r>
            <a:r>
              <a:rPr lang="uk-UA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>
                <a:solidFill>
                  <a:srgbClr val="FFFF00"/>
                </a:solidFill>
              </a:rPr>
              <a:t>1:1</a:t>
            </a:r>
            <a:r>
              <a:rPr lang="uk-UA" sz="2800" b="1" i="1" kern="0" dirty="0">
                <a:solidFill>
                  <a:srgbClr val="FFFFFF"/>
                </a:solidFill>
              </a:rPr>
              <a:t>), оскільки не може в одному кабінеті одночасно проводити заняття кілька учителів (за виключенням особливих умов).</a:t>
            </a:r>
          </a:p>
        </p:txBody>
      </p:sp>
    </p:spTree>
    <p:extLst>
      <p:ext uri="{BB962C8B-B14F-4D97-AF65-F5344CB8AC3E}">
        <p14:creationId xmlns:p14="http://schemas.microsoft.com/office/powerpoint/2010/main" val="35020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152783</TotalTime>
  <Words>1517</Words>
  <Application>Microsoft Office PowerPoint</Application>
  <PresentationFormat>Широкий екран</PresentationFormat>
  <Paragraphs>205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Verdana</vt:lpstr>
      <vt:lpstr>Wingdings</vt:lpstr>
      <vt:lpstr>Тема Office</vt:lpstr>
      <vt:lpstr>Створення таблиць</vt:lpstr>
      <vt:lpstr>Запитання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Визначення структури бази даних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Типи даних у СУБД Access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988</cp:revision>
  <dcterms:created xsi:type="dcterms:W3CDTF">2016-06-06T19:48:43Z</dcterms:created>
  <dcterms:modified xsi:type="dcterms:W3CDTF">2018-10-16T08:57:07Z</dcterms:modified>
</cp:coreProperties>
</file>