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>
  <p:cSld name="Титульни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4747751" cy="44134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0484" y="6021300"/>
            <a:ext cx="5699686" cy="99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 cap="flat" cmpd="sng">
            <a:solidFill>
              <a:srgbClr val="1942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258888" y="4508512"/>
            <a:ext cx="4248150" cy="1800225"/>
          </a:xfrm>
          <a:prstGeom prst="ellipse">
            <a:avLst/>
          </a:prstGeom>
          <a:gradFill>
            <a:gsLst>
              <a:gs pos="0">
                <a:srgbClr val="398AC7"/>
              </a:gs>
              <a:gs pos="100000">
                <a:srgbClr val="2861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457200" y="6486536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3124200" y="6486536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 descr="2"/>
          <p:cNvSpPr/>
          <p:nvPr/>
        </p:nvSpPr>
        <p:spPr>
          <a:xfrm>
            <a:off x="376245" y="2147896"/>
            <a:ext cx="2103437" cy="3032125"/>
          </a:xfrm>
          <a:custGeom>
            <a:avLst/>
            <a:gdLst/>
            <a:ahLst/>
            <a:cxnLst/>
            <a:rect l="l" t="t" r="r" b="b"/>
            <a:pathLst>
              <a:path w="1325" h="1910" extrusionOk="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 descr="4"/>
          <p:cNvSpPr/>
          <p:nvPr/>
        </p:nvSpPr>
        <p:spPr>
          <a:xfrm>
            <a:off x="2625727" y="2119317"/>
            <a:ext cx="2139950" cy="3116263"/>
          </a:xfrm>
          <a:custGeom>
            <a:avLst/>
            <a:gdLst/>
            <a:ahLst/>
            <a:cxnLst/>
            <a:rect l="l" t="t" r="r" b="b"/>
            <a:pathLst>
              <a:path w="1348" h="1963" extrusionOk="0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 descr="1"/>
          <p:cNvSpPr/>
          <p:nvPr/>
        </p:nvSpPr>
        <p:spPr>
          <a:xfrm>
            <a:off x="1130307" y="1416060"/>
            <a:ext cx="2873375" cy="2182813"/>
          </a:xfrm>
          <a:custGeom>
            <a:avLst/>
            <a:gdLst/>
            <a:ahLst/>
            <a:cxnLst/>
            <a:rect l="l" t="t" r="r" b="b"/>
            <a:pathLst>
              <a:path w="1810" h="1375" extrusionOk="0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 descr="55282"/>
          <p:cNvSpPr/>
          <p:nvPr/>
        </p:nvSpPr>
        <p:spPr>
          <a:xfrm>
            <a:off x="1085855" y="3730636"/>
            <a:ext cx="2962275" cy="2219325"/>
          </a:xfrm>
          <a:custGeom>
            <a:avLst/>
            <a:gdLst/>
            <a:ahLst/>
            <a:cxnLst/>
            <a:rect l="l" t="t" r="r" b="b"/>
            <a:pathLst>
              <a:path w="1866" h="1398" extrusionOk="0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 txBox="1"/>
          <p:nvPr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Verdana"/>
              <a:buNone/>
            </a:pPr>
            <a:r>
              <a:rPr lang="uk-UA" sz="54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Verdana"/>
              <a:buNone/>
            </a:pPr>
            <a:r>
              <a:rPr lang="uk-UA" sz="54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(11)</a:t>
            </a: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4400"/>
              <a:buFont typeface="Verdana"/>
              <a:buNone/>
              <a:defRPr sz="4400" b="1" i="0" u="none" strike="noStrike" cap="non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міст">
  <p:cSld name="Заголовок і вміст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/>
          <p:nvPr/>
        </p:nvSpPr>
        <p:spPr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3"/>
          <p:cNvGrpSpPr/>
          <p:nvPr/>
        </p:nvGrpSpPr>
        <p:grpSpPr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36" name="Google Shape;36;p3"/>
            <p:cNvSpPr/>
            <p:nvPr/>
          </p:nvSpPr>
          <p:spPr>
            <a:xfrm>
              <a:off x="4921" y="845"/>
              <a:ext cx="732" cy="227"/>
            </a:xfrm>
            <a:prstGeom prst="ellipse">
              <a:avLst/>
            </a:prstGeom>
            <a:gradFill>
              <a:gsLst>
                <a:gs pos="0">
                  <a:srgbClr val="19426B"/>
                </a:gs>
                <a:gs pos="100000">
                  <a:srgbClr val="FFFFFF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 descr="4"/>
            <p:cNvSpPr/>
            <p:nvPr/>
          </p:nvSpPr>
          <p:spPr>
            <a:xfrm>
              <a:off x="5077" y="281"/>
              <a:ext cx="426" cy="588"/>
            </a:xfrm>
            <a:custGeom>
              <a:avLst/>
              <a:gdLst/>
              <a:ahLst/>
              <a:cxnLst/>
              <a:rect l="l" t="t" r="r" b="b"/>
              <a:pathLst>
                <a:path w="1348" h="1963" extrusionOk="0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 descr="1"/>
            <p:cNvSpPr/>
            <p:nvPr/>
          </p:nvSpPr>
          <p:spPr>
            <a:xfrm>
              <a:off x="4779" y="144"/>
              <a:ext cx="572" cy="416"/>
            </a:xfrm>
            <a:custGeom>
              <a:avLst/>
              <a:gdLst/>
              <a:ahLst/>
              <a:cxnLst/>
              <a:rect l="l" t="t" r="r" b="b"/>
              <a:pathLst>
                <a:path w="1810" h="1388" extrusionOk="0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 descr="2"/>
            <p:cNvSpPr/>
            <p:nvPr/>
          </p:nvSpPr>
          <p:spPr>
            <a:xfrm>
              <a:off x="4629" y="286"/>
              <a:ext cx="419" cy="572"/>
            </a:xfrm>
            <a:custGeom>
              <a:avLst/>
              <a:gdLst/>
              <a:ahLst/>
              <a:cxnLst/>
              <a:rect l="l" t="t" r="r" b="b"/>
              <a:pathLst>
                <a:path w="1325" h="1910" extrusionOk="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 descr="55282"/>
            <p:cNvSpPr/>
            <p:nvPr/>
          </p:nvSpPr>
          <p:spPr>
            <a:xfrm>
              <a:off x="4770" y="585"/>
              <a:ext cx="590" cy="418"/>
            </a:xfrm>
            <a:custGeom>
              <a:avLst/>
              <a:gdLst/>
              <a:ahLst/>
              <a:cxnLst/>
              <a:rect l="l" t="t" r="r" b="b"/>
              <a:pathLst>
                <a:path w="1866" h="1398" extrusionOk="0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3"/>
          <p:cNvSpPr txBox="1"/>
          <p:nvPr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>
                <a:solidFill>
                  <a:srgbClr val="194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br>
              <a:rPr lang="uk-UA" sz="2000" b="1" i="0" u="none" strike="noStrike" cap="none">
                <a:solidFill>
                  <a:srgbClr val="19426B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uk-UA" sz="2000" b="1" i="0" u="none" strike="noStrike" cap="none">
                <a:solidFill>
                  <a:srgbClr val="194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(11)</a:t>
            </a:r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45" name="Google Shape;45;p3" descr="E:\Робота\Вчитель Інформатики\~~~Сайт~~~\teach-inf.at.ua\FTP\krfb_6465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26296" y="6485698"/>
              <a:ext cx="321568" cy="321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400" b="0" i="1" u="none" strike="noStrike" cap="none">
                  <a:solidFill>
                    <a:srgbClr val="19426B"/>
                  </a:solidFill>
                  <a:latin typeface="Verdana"/>
                  <a:ea typeface="Verdana"/>
                  <a:cs typeface="Verdana"/>
                  <a:sym typeface="Verdana"/>
                </a:rPr>
                <a:t>© Вивчаємо інформатику        </a:t>
              </a:r>
              <a:r>
                <a:rPr lang="uk-UA" sz="1400" b="1" i="1" u="sng" strike="noStrike" cap="none">
                  <a:solidFill>
                    <a:schemeClr val="hlink"/>
                  </a:solidFill>
                  <a:latin typeface="Verdana"/>
                  <a:ea typeface="Verdana"/>
                  <a:cs typeface="Verdana"/>
                  <a:sym typeface="Verdana"/>
                  <a:hlinkClick r:id="rId7"/>
                </a:rPr>
                <a:t>teach-inf.at.ua</a:t>
              </a:r>
              <a:endParaRPr sz="1400" b="1" i="1" u="none" strike="noStrike" cap="non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і області з вмістом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з підписом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about:blan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4847771" y="624586"/>
            <a:ext cx="7137066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6000"/>
              <a:buFont typeface="Verdana"/>
              <a:buNone/>
            </a:pPr>
            <a:r>
              <a:rPr lang="uk-UA" sz="6000"/>
              <a:t>Прикладний програмний інтерфейс</a:t>
            </a:r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uk-UA"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 навчальною програмою 2018 року</a:t>
            </a: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erdana"/>
              <a:buNone/>
            </a:pPr>
            <a:r>
              <a:rPr lang="uk-UA" sz="3600" b="1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Урок </a:t>
            </a:r>
            <a:r>
              <a:rPr lang="uk-UA" sz="3600" b="1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10</a:t>
            </a:r>
            <a:endParaRPr sz="3600" b="1" i="1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9267" y="3662318"/>
            <a:ext cx="2357228" cy="235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 descr="api, app, coding, computer, development, settings, software icon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1631" y="3662319"/>
            <a:ext cx="2357226" cy="235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Прикладний програмний інтерфейс</a:t>
            </a:r>
            <a:endParaRPr/>
          </a:p>
        </p:txBody>
      </p:sp>
      <p:pic>
        <p:nvPicPr>
          <p:cNvPr id="221" name="Google Shape;221;p22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27</a:t>
            </a:r>
            <a:endParaRPr/>
          </a:p>
        </p:txBody>
      </p:sp>
      <p:sp>
        <p:nvSpPr>
          <p:cNvPr id="223" name="Google Shape;223;p2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Для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JavaScript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на стороні клієнта, зокрема, існує безліч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API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Вони не є частиною мови, а побудовані за допомогою вбудованих функцій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JavaScript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для того, щоб збільшити ваші можливості при написанні коду. Їх можна розділити на дві категорії: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72007" y="3526210"/>
            <a:ext cx="5972332" cy="7242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API браузера</a:t>
            </a:r>
            <a:endParaRPr/>
          </a:p>
        </p:txBody>
      </p:sp>
      <p:sp>
        <p:nvSpPr>
          <p:cNvPr id="225" name="Google Shape;225;p22"/>
          <p:cNvSpPr/>
          <p:nvPr/>
        </p:nvSpPr>
        <p:spPr>
          <a:xfrm>
            <a:off x="6149819" y="3526210"/>
            <a:ext cx="5972332" cy="7242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Сторонні API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22"/>
          <p:cNvSpPr/>
          <p:nvPr/>
        </p:nvSpPr>
        <p:spPr>
          <a:xfrm>
            <a:off x="72007" y="4310745"/>
            <a:ext cx="5972332" cy="2461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вбудовані в веб-браузер і здатні використовувати дані браузера і комп'ютерного середовища для здійснення більш складних дій з цими даними. Наприклад, API Геолокації (Geolocation API)</a:t>
            </a:r>
            <a:endParaRPr sz="22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6149819" y="4310745"/>
            <a:ext cx="5972332" cy="2461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не вбудовані в браузер за замовчуванням. Такі API і інформацію про них зазвичай необхідно шукати в інтернеті. Наприклад, Twitter API дозволяє розміщувати Твіти (tweets) на вашому веб-сайті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Прикладний програмний інтерфейс</a:t>
            </a:r>
            <a:endParaRPr/>
          </a:p>
        </p:txBody>
      </p:sp>
      <p:pic>
        <p:nvPicPr>
          <p:cNvPr id="233" name="Google Shape;233;p23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27</a:t>
            </a: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Поширені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API браузера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/>
          </a:p>
        </p:txBody>
      </p:sp>
      <p:grpSp>
        <p:nvGrpSpPr>
          <p:cNvPr id="236" name="Google Shape;236;p23"/>
          <p:cNvGrpSpPr/>
          <p:nvPr/>
        </p:nvGrpSpPr>
        <p:grpSpPr>
          <a:xfrm>
            <a:off x="-5571316" y="847835"/>
            <a:ext cx="17528603" cy="6783534"/>
            <a:chOff x="-5697701" y="-872148"/>
            <a:chExt cx="17528603" cy="6783534"/>
          </a:xfrm>
        </p:grpSpPr>
        <p:sp>
          <p:nvSpPr>
            <p:cNvPr id="237" name="Google Shape;237;p23"/>
            <p:cNvSpPr/>
            <p:nvPr/>
          </p:nvSpPr>
          <p:spPr>
            <a:xfrm>
              <a:off x="-5697701" y="-872148"/>
              <a:ext cx="6783534" cy="6783534"/>
            </a:xfrm>
            <a:prstGeom prst="blockArc">
              <a:avLst>
                <a:gd name="adj1" fmla="val 18900000"/>
                <a:gd name="adj2" fmla="val 2700000"/>
                <a:gd name="adj3" fmla="val 318"/>
              </a:avLst>
            </a:pr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404610" y="212281"/>
              <a:ext cx="11426291" cy="636700"/>
            </a:xfrm>
            <a:prstGeom prst="rect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 txBox="1"/>
            <p:nvPr/>
          </p:nvSpPr>
          <p:spPr>
            <a:xfrm>
              <a:off x="404610" y="212281"/>
              <a:ext cx="11426291" cy="63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1100" tIns="71100" rIns="71100" bIns="71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Verdana"/>
                <a:buNone/>
              </a:pPr>
              <a:r>
                <a:rPr lang="uk-UA" sz="28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API для роботи з документами</a:t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3028" y="199049"/>
              <a:ext cx="663163" cy="663163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841008" y="1007976"/>
              <a:ext cx="10989894" cy="6367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 txBox="1"/>
            <p:nvPr/>
          </p:nvSpPr>
          <p:spPr>
            <a:xfrm>
              <a:off x="841008" y="1007976"/>
              <a:ext cx="10989894" cy="63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1100" tIns="71100" rIns="71100" bIns="71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Verdana"/>
                <a:buNone/>
              </a:pPr>
              <a:r>
                <a:rPr lang="uk-UA" sz="28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API, які беруть дані від сервера</a:t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509426" y="994745"/>
              <a:ext cx="663163" cy="663163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040562" y="1803672"/>
              <a:ext cx="10790340" cy="636700"/>
            </a:xfrm>
            <a:prstGeom prst="rect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 txBox="1"/>
            <p:nvPr/>
          </p:nvSpPr>
          <p:spPr>
            <a:xfrm>
              <a:off x="1040562" y="1803672"/>
              <a:ext cx="10790340" cy="63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1100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700"/>
                <a:buFont typeface="Verdana"/>
                <a:buNone/>
              </a:pPr>
              <a:r>
                <a:rPr lang="uk-UA" sz="2700" b="0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API для роботи з графікою</a:t>
              </a: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708980" y="1790440"/>
              <a:ext cx="663163" cy="663163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040562" y="2598863"/>
              <a:ext cx="10790340" cy="6367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 txBox="1"/>
            <p:nvPr/>
          </p:nvSpPr>
          <p:spPr>
            <a:xfrm>
              <a:off x="1040562" y="2598863"/>
              <a:ext cx="10790340" cy="63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1100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Verdana"/>
                <a:buNone/>
              </a:pPr>
              <a:r>
                <a:rPr lang="uk-UA" sz="27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Аудіо та Відео API</a:t>
              </a: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708980" y="2585632"/>
              <a:ext cx="663163" cy="663163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841008" y="3394559"/>
              <a:ext cx="10989894" cy="6367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 txBox="1"/>
            <p:nvPr/>
          </p:nvSpPr>
          <p:spPr>
            <a:xfrm>
              <a:off x="841008" y="3394559"/>
              <a:ext cx="10989894" cy="63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1100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Verdana"/>
                <a:buNone/>
              </a:pPr>
              <a:r>
                <a:rPr lang="uk-UA" sz="27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API пристроїв</a:t>
              </a: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509426" y="3381328"/>
              <a:ext cx="663163" cy="663163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404610" y="4190254"/>
              <a:ext cx="11426291" cy="636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 txBox="1"/>
            <p:nvPr/>
          </p:nvSpPr>
          <p:spPr>
            <a:xfrm>
              <a:off x="404610" y="4190254"/>
              <a:ext cx="11426291" cy="63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1100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Verdana"/>
                <a:buNone/>
              </a:pPr>
              <a:r>
                <a:rPr lang="uk-UA" sz="27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API зберігання даних на стороні користувача</a:t>
              </a: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73028" y="4177023"/>
              <a:ext cx="663163" cy="663163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Прикладний програмний інтерфейс</a:t>
            </a:r>
            <a:endParaRPr/>
          </a:p>
        </p:txBody>
      </p:sp>
      <p:pic>
        <p:nvPicPr>
          <p:cNvPr id="261" name="Google Shape;261;p24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27</a:t>
            </a:r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Поширені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сторонні API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71894" y="1870001"/>
            <a:ext cx="2304594" cy="13454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Twitter API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2507114" y="1870001"/>
            <a:ext cx="2304480" cy="13454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Google Maps API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6" name="Google Shape;266;p24"/>
          <p:cNvSpPr/>
          <p:nvPr/>
        </p:nvSpPr>
        <p:spPr>
          <a:xfrm>
            <a:off x="4942220" y="1870001"/>
            <a:ext cx="2307099" cy="13454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Набор Facebook API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24"/>
          <p:cNvSpPr/>
          <p:nvPr/>
        </p:nvSpPr>
        <p:spPr>
          <a:xfrm>
            <a:off x="7379945" y="1870001"/>
            <a:ext cx="2307100" cy="13454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YouTube API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24"/>
          <p:cNvSpPr/>
          <p:nvPr/>
        </p:nvSpPr>
        <p:spPr>
          <a:xfrm>
            <a:off x="9817670" y="1870001"/>
            <a:ext cx="2304480" cy="13454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Twilio API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9" name="Google Shape;269;p24" descr="Ð ÐµÐ·ÑÐ»ÑÑÐ°Ñ Ð¿Ð¾ÑÑÐºÑ Ð·Ð¾Ð±ÑÐ°Ð¶ÐµÐ½Ñ Ð·Ð° Ð·Ð°Ð¿Ð¸ÑÐ¾Ð¼ &quot;Twitter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94" y="3365492"/>
            <a:ext cx="2304594" cy="241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4" descr="brand, brands, google, logo, logos, maps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6918" y="3365491"/>
            <a:ext cx="2264676" cy="22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4" descr="Ð ÐµÐ·ÑÐ»ÑÑÐ°Ñ Ð¿Ð¾ÑÑÐºÑ Ð·Ð¾Ð±ÑÐ°Ð¶ÐµÐ½Ñ Ð·Ð° Ð·Ð°Ð¿Ð¸ÑÐ¾Ð¼ &quot;Facebook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2220" y="3365491"/>
            <a:ext cx="2307099" cy="230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4" descr="youtube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77326" y="3365491"/>
            <a:ext cx="2307099" cy="230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4"/>
          <p:cNvPicPr preferRelativeResize="0"/>
          <p:nvPr/>
        </p:nvPicPr>
        <p:blipFill rotWithShape="1">
          <a:blip r:embed="rId8">
            <a:alphaModFix/>
          </a:blip>
          <a:srcRect t="7325" b="11935"/>
          <a:stretch/>
        </p:blipFill>
        <p:spPr>
          <a:xfrm>
            <a:off x="9812432" y="3365491"/>
            <a:ext cx="2305050" cy="23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Прикладний програмний інтерфейс</a:t>
            </a:r>
            <a:endParaRPr/>
          </a:p>
        </p:txBody>
      </p:sp>
      <p:pic>
        <p:nvPicPr>
          <p:cNvPr id="279" name="Google Shape;279;p25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27</a:t>
            </a:r>
            <a:endParaRPr/>
          </a:p>
        </p:txBody>
      </p:sp>
      <p:sp>
        <p:nvSpPr>
          <p:cNvPr id="281" name="Google Shape;281;p2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Пропоную переглянути відео:</a:t>
            </a:r>
            <a:endParaRPr/>
          </a:p>
        </p:txBody>
      </p:sp>
      <p:pic>
        <p:nvPicPr>
          <p:cNvPr id="282" name="Google Shape;282;p2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1569" y="1815865"/>
            <a:ext cx="8448861" cy="46908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Запитання для рефлексії</a:t>
            </a:r>
            <a:endParaRPr/>
          </a:p>
        </p:txBody>
      </p:sp>
      <p:pic>
        <p:nvPicPr>
          <p:cNvPr id="288" name="Google Shape;288;p26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6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27</a:t>
            </a:r>
            <a:endParaRPr/>
          </a:p>
        </p:txBody>
      </p:sp>
      <p:sp>
        <p:nvSpPr>
          <p:cNvPr id="290" name="Google Shape;290;p2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AutoNum type="arabicPeriod"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Що з матеріалу уроку було незрозумілим?</a:t>
            </a:r>
            <a:endParaRPr/>
          </a:p>
        </p:txBody>
      </p:sp>
      <p:pic>
        <p:nvPicPr>
          <p:cNvPr id="291" name="Google Shape;291;p26" descr="http://nvip.com.ua/sites/default/files/imagecache/original_watermark/pictures/news/q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5774" y="4780449"/>
            <a:ext cx="1663554" cy="205377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6"/>
          <p:cNvSpPr txBox="1"/>
          <p:nvPr/>
        </p:nvSpPr>
        <p:spPr>
          <a:xfrm>
            <a:off x="70926" y="1865221"/>
            <a:ext cx="12050142" cy="5078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Verdana"/>
              <a:buAutoNum type="arabicPeriod" startAt="2"/>
            </a:pPr>
            <a:r>
              <a:rPr lang="uk-UA" sz="2700" b="1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Що найбільш запам’яталося на уроці?</a:t>
            </a:r>
            <a:endParaRPr/>
          </a:p>
        </p:txBody>
      </p:sp>
      <p:sp>
        <p:nvSpPr>
          <p:cNvPr id="293" name="Google Shape;293;p26"/>
          <p:cNvSpPr txBox="1"/>
          <p:nvPr/>
        </p:nvSpPr>
        <p:spPr>
          <a:xfrm>
            <a:off x="70926" y="2519284"/>
            <a:ext cx="4249865" cy="1384995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AutoNum type="arabicPeriod" startAt="3"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Наскільки активним я був на уроці?</a:t>
            </a:r>
            <a:endParaRPr/>
          </a:p>
        </p:txBody>
      </p:sp>
      <p:sp>
        <p:nvSpPr>
          <p:cNvPr id="294" name="Google Shape;294;p26"/>
          <p:cNvSpPr txBox="1"/>
          <p:nvPr/>
        </p:nvSpPr>
        <p:spPr>
          <a:xfrm>
            <a:off x="70926" y="4050511"/>
            <a:ext cx="4249865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Verdana"/>
              <a:buAutoNum type="arabicPeriod" startAt="4"/>
            </a:pPr>
            <a:r>
              <a:rPr lang="uk-UA" sz="2800" b="1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Які цікаві «відкриття» були на уроці?</a:t>
            </a:r>
            <a:endParaRPr/>
          </a:p>
        </p:txBody>
      </p:sp>
      <p:pic>
        <p:nvPicPr>
          <p:cNvPr id="295" name="Google Shape;295;p26" descr="Ð ÐµÐ·ÑÐ»ÑÑÐ°Ñ Ð¿Ð¾ÑÑÐºÑ Ð·Ð¾Ð±ÑÐ°Ð¶ÐµÐ½Ñ Ð·Ð° Ð·Ð°Ð¿Ð¸ÑÐ¾Ð¼ &quot;API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29773" y="2505749"/>
            <a:ext cx="6096001" cy="322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8"/>
          <p:cNvPicPr preferRelativeResize="0"/>
          <p:nvPr/>
        </p:nvPicPr>
        <p:blipFill rotWithShape="1">
          <a:blip r:embed="rId3">
            <a:alphaModFix/>
          </a:blip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8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Працюємо за комп’ютером</a:t>
            </a:r>
            <a:endParaRPr sz="3600"/>
          </a:p>
        </p:txBody>
      </p:sp>
      <p:pic>
        <p:nvPicPr>
          <p:cNvPr id="311" name="Google Shape;311;p28" descr="3D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8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27</a:t>
            </a:r>
            <a:endParaRPr/>
          </a:p>
        </p:txBody>
      </p:sp>
      <p:pic>
        <p:nvPicPr>
          <p:cNvPr id="313" name="Google Shape;313;p28" descr="ÐÐ¾Ð²âÑÐ·Ð°Ð½Ðµ Ð·Ð¾Ð±ÑÐ°Ð¶ÐµÐ½Ð½Ñ"/>
          <p:cNvPicPr preferRelativeResize="0"/>
          <p:nvPr/>
        </p:nvPicPr>
        <p:blipFill rotWithShape="1">
          <a:blip r:embed="rId5">
            <a:alphaModFix/>
          </a:blip>
          <a:srcRect t="6552"/>
          <a:stretch/>
        </p:blipFill>
        <p:spPr>
          <a:xfrm>
            <a:off x="5064895" y="1167703"/>
            <a:ext cx="7042774" cy="531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5400"/>
              <a:buFont typeface="Verdana"/>
              <a:buNone/>
            </a:pPr>
            <a:r>
              <a:rPr lang="uk-UA" sz="5400"/>
              <a:t>Дякую за увагу!</a:t>
            </a:r>
            <a:endParaRPr/>
          </a:p>
        </p:txBody>
      </p:sp>
      <p:sp>
        <p:nvSpPr>
          <p:cNvPr id="319" name="Google Shape;319;p29"/>
          <p:cNvSpPr txBox="1"/>
          <p:nvPr/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uk-UA"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 навчальною програмою 2018 року</a:t>
            </a:r>
            <a:endParaRPr sz="16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Google Shape;320;p29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erdana"/>
              <a:buNone/>
            </a:pPr>
            <a:r>
              <a:rPr lang="uk-UA" sz="3600" b="1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Урок 27</a:t>
            </a:r>
            <a:endParaRPr sz="3600" b="1" i="1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1" name="Google Shape;32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9267" y="3662318"/>
            <a:ext cx="2357228" cy="235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9" descr="api, app, coding, computer, development, settings, software icon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1631" y="3662319"/>
            <a:ext cx="2357226" cy="235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Актуалізація опорних знань і життєвого досвіду</a:t>
            </a:r>
            <a:endParaRPr/>
          </a:p>
        </p:txBody>
      </p:sp>
      <p:pic>
        <p:nvPicPr>
          <p:cNvPr id="119" name="Google Shape;119;p14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27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Пропоную розповісти про свої досягнення у вивченні веб-програмування.</a:t>
            </a:r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74165" y="2258597"/>
            <a:ext cx="12047985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На попередніх уроках я дізнався...</a:t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74165" y="3347622"/>
            <a:ext cx="12047985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Я навчився...</a:t>
            </a:r>
            <a:endParaRPr sz="3600" b="1" i="1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74165" y="4436647"/>
            <a:ext cx="12047985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Я зрозумів...</a:t>
            </a:r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72007" y="5525672"/>
            <a:ext cx="12047985" cy="954107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Я можу пояснити...</a:t>
            </a:r>
            <a:endParaRPr sz="3600" b="1" i="1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Прикладний програмний інтерфейс</a:t>
            </a:r>
            <a:endParaRPr/>
          </a:p>
        </p:txBody>
      </p:sp>
      <p:pic>
        <p:nvPicPr>
          <p:cNvPr id="131" name="Google Shape;131;p15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27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72009" y="3105953"/>
            <a:ext cx="839875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API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— це набір функцій, що надаються системою програмування розробнику прикладної програми і які орієнтовані на організацію взаємодії результуючої прикладної програми із сукупністю програмних та апаратних засобів, в оточенні яких виконується прикладна програма.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Прикладний програмний інтерфейс 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(англ.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pplication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rogramming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nterface,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API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 — набір визначень взаємодії різнотипного програмного забезпечення. 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5" name="Google Shape;135;p15" descr="alert, attention, danger, error, exclamation, hanger, message, problem, warning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40" y="1235044"/>
            <a:ext cx="12192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0563" y="3105953"/>
            <a:ext cx="3539430" cy="3539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Прикладний програмний інтерфейс</a:t>
            </a:r>
            <a:endParaRPr/>
          </a:p>
        </p:txBody>
      </p:sp>
      <p:pic>
        <p:nvPicPr>
          <p:cNvPr id="142" name="Google Shape;142;p16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27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 царині веб-розробки поняття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API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охоплює низку засобів програмного коду (як-от методи, події та посиланння), що їх розробник може використовувати у власних застосунках задля взаємодії з програмним чи апаратним навкіллям:</a:t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72007" y="3540278"/>
            <a:ext cx="3973050" cy="28012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зі складниками веб-переглядача</a:t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4110552" y="3540278"/>
            <a:ext cx="3973050" cy="28012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іншим програмним чи апаратним забезпеченням комп'ютера користувача</a:t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8149100" y="3540278"/>
            <a:ext cx="3973050" cy="28012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й навіть сторонніми сайтами чи службами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Прикладний програмний інтерфейс</a:t>
            </a:r>
            <a:endParaRPr/>
          </a:p>
        </p:txBody>
      </p:sp>
      <p:pic>
        <p:nvPicPr>
          <p:cNvPr id="153" name="Google Shape;153;p17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27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247202" y="1829807"/>
            <a:ext cx="11874948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Одним з найпоширеніших призначень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API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є надання набору широко використовуваних функцій, наприклад, для малювання вікна чи іконок на екрані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246123" y="3369546"/>
            <a:ext cx="11874948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Програмісти використовують переваги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API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у функціональності, таким чином їм не доводиться розробляти все з нуля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247926" y="4909285"/>
            <a:ext cx="11874948" cy="1384995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API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є абстрактним поняттям — програмне забезпечення, що пропонує деякий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API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часто називають реалізацією даного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API</a:t>
            </a:r>
            <a:endParaRPr sz="28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Визначення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Прикладний програмний інтерфейс</a:t>
            </a:r>
            <a:endParaRPr/>
          </a:p>
        </p:txBody>
      </p:sp>
      <p:pic>
        <p:nvPicPr>
          <p:cNvPr id="164" name="Google Shape;164;p18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27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247202" y="1829807"/>
            <a:ext cx="11874948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 багатьох випадках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API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є частиною набору розробки програмного забезпечення, водночас набір розробки може включати як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API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так і інші інструменти, отже, ці два терміни не є взаємозамінні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247203" y="3755513"/>
            <a:ext cx="7861818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Високорівневі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API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часто програють y гнучкості. Виконання деяких функцій нижчого рівня стає значно складнішим або навіть неможливим</a:t>
            </a:r>
            <a:endParaRPr sz="28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Визначення</a:t>
            </a: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2019" y="3755512"/>
            <a:ext cx="2706845" cy="2706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8" y="2175835"/>
            <a:ext cx="7373821" cy="414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Прикладний програмний інтерфейс</a:t>
            </a:r>
            <a:endParaRPr/>
          </a:p>
        </p:txBody>
      </p:sp>
      <p:pic>
        <p:nvPicPr>
          <p:cNvPr id="176" name="Google Shape;176;p19" descr="3D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27</a:t>
            </a: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Приклади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API:</a:t>
            </a:r>
            <a:endParaRPr/>
          </a:p>
        </p:txBody>
      </p:sp>
      <p:grpSp>
        <p:nvGrpSpPr>
          <p:cNvPr id="179" name="Google Shape;179;p19"/>
          <p:cNvGrpSpPr/>
          <p:nvPr/>
        </p:nvGrpSpPr>
        <p:grpSpPr>
          <a:xfrm>
            <a:off x="1165323" y="847835"/>
            <a:ext cx="10791963" cy="6783534"/>
            <a:chOff x="-5697701" y="-872148"/>
            <a:chExt cx="10791963" cy="6783534"/>
          </a:xfrm>
        </p:grpSpPr>
        <p:sp>
          <p:nvSpPr>
            <p:cNvPr id="180" name="Google Shape;180;p19"/>
            <p:cNvSpPr/>
            <p:nvPr/>
          </p:nvSpPr>
          <p:spPr>
            <a:xfrm>
              <a:off x="-5697701" y="-872148"/>
              <a:ext cx="6783534" cy="6783534"/>
            </a:xfrm>
            <a:prstGeom prst="blockArc">
              <a:avLst>
                <a:gd name="adj1" fmla="val 18900000"/>
                <a:gd name="adj2" fmla="val 2700000"/>
                <a:gd name="adj3" fmla="val 318"/>
              </a:avLst>
            </a:pr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474656" y="234106"/>
              <a:ext cx="4619606" cy="791596"/>
            </a:xfrm>
            <a:prstGeom prst="rect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 txBox="1"/>
            <p:nvPr/>
          </p:nvSpPr>
          <p:spPr>
            <a:xfrm>
              <a:off x="474656" y="234106"/>
              <a:ext cx="4619606" cy="791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0125" tIns="96500" rIns="96500" bIns="96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Verdana"/>
                <a:buNone/>
              </a:pPr>
              <a:r>
                <a:rPr lang="uk-UA" sz="38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Windows API</a:t>
              </a:r>
              <a:endParaRPr sz="38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80839" y="236088"/>
              <a:ext cx="787632" cy="787632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926171" y="1178963"/>
              <a:ext cx="4168090" cy="79159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 txBox="1"/>
            <p:nvPr/>
          </p:nvSpPr>
          <p:spPr>
            <a:xfrm>
              <a:off x="926171" y="1178963"/>
              <a:ext cx="4168090" cy="791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0125" tIns="93975" rIns="93975" bIns="939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Verdana"/>
                <a:buNone/>
              </a:pPr>
              <a:r>
                <a:rPr lang="uk-UA" sz="37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OpenGL</a:t>
              </a:r>
              <a:endParaRPr sz="37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532355" y="1180945"/>
              <a:ext cx="787632" cy="787632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1064750" y="2123820"/>
              <a:ext cx="4029511" cy="791596"/>
            </a:xfrm>
            <a:prstGeom prst="rect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 txBox="1"/>
            <p:nvPr/>
          </p:nvSpPr>
          <p:spPr>
            <a:xfrm>
              <a:off x="1064750" y="2123820"/>
              <a:ext cx="4029511" cy="791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0125" tIns="93975" rIns="93975" bIns="939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700"/>
                <a:buFont typeface="Verdana"/>
                <a:buNone/>
              </a:pPr>
              <a:r>
                <a:rPr lang="uk-UA" sz="3700" b="0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DirectX</a:t>
              </a:r>
              <a:endParaRPr sz="3700" b="0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670934" y="2125802"/>
              <a:ext cx="787632" cy="787632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926171" y="3068677"/>
              <a:ext cx="4168090" cy="791596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 txBox="1"/>
            <p:nvPr/>
          </p:nvSpPr>
          <p:spPr>
            <a:xfrm>
              <a:off x="926171" y="3068677"/>
              <a:ext cx="4168090" cy="791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01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Verdana"/>
                <a:buNone/>
              </a:pPr>
              <a:r>
                <a:rPr lang="uk-UA" sz="36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GDI</a:t>
              </a:r>
              <a:endParaRPr sz="36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532355" y="3070659"/>
              <a:ext cx="787632" cy="787632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474656" y="4013534"/>
              <a:ext cx="4619606" cy="79159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 txBox="1"/>
            <p:nvPr/>
          </p:nvSpPr>
          <p:spPr>
            <a:xfrm>
              <a:off x="474656" y="4013534"/>
              <a:ext cx="4619606" cy="791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0125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Verdana"/>
                <a:buNone/>
              </a:pPr>
              <a:r>
                <a:rPr lang="uk-UA" sz="35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MARF</a:t>
              </a:r>
              <a:endParaRPr sz="35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80839" y="4015516"/>
              <a:ext cx="787632" cy="787632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Що таке API?</a:t>
            </a:r>
            <a:endParaRPr/>
          </a:p>
        </p:txBody>
      </p:sp>
      <p:pic>
        <p:nvPicPr>
          <p:cNvPr id="201" name="Google Shape;201;p20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27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Інтерфейс прикладного програмування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API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- це готові конструкції мови програмування, що дозволяють</a:t>
            </a:r>
            <a:endParaRPr/>
          </a:p>
        </p:txBody>
      </p:sp>
      <p:pic>
        <p:nvPicPr>
          <p:cNvPr id="204" name="Google Shape;204;p20" descr="Ð ÐµÐ·ÑÐ»ÑÑÐ°Ñ Ð¿Ð¾ÑÑÐºÑ Ð·Ð¾Ð±ÑÐ°Ð¶ÐµÐ½Ñ Ð·Ð° Ð·Ð°Ð¿Ð¸ÑÐ¾Ð¼ &quot;API&quot;"/>
          <p:cNvPicPr preferRelativeResize="0"/>
          <p:nvPr/>
        </p:nvPicPr>
        <p:blipFill rotWithShape="1">
          <a:blip r:embed="rId4">
            <a:alphaModFix/>
          </a:blip>
          <a:srcRect l="5090"/>
          <a:stretch/>
        </p:blipFill>
        <p:spPr>
          <a:xfrm>
            <a:off x="4853354" y="2247386"/>
            <a:ext cx="7266637" cy="430469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0"/>
          <p:cNvSpPr txBox="1"/>
          <p:nvPr/>
        </p:nvSpPr>
        <p:spPr>
          <a:xfrm>
            <a:off x="69849" y="2150870"/>
            <a:ext cx="4642827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розробнику будувати складний функціонал з меншими зусиллями. Вони "приховують" складніший код від програміста, забезпечуючи простоту використання.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Прикладний програмний інтерфейс</a:t>
            </a:r>
            <a:endParaRPr/>
          </a:p>
        </p:txBody>
      </p:sp>
      <p:pic>
        <p:nvPicPr>
          <p:cNvPr id="211" name="Google Shape;211;p21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27</a:t>
            </a:r>
            <a:endParaRPr/>
          </a:p>
        </p:txBody>
      </p:sp>
      <p:sp>
        <p:nvSpPr>
          <p:cNvPr id="213" name="Google Shape;213;p21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Для кращого розуміння розглянемо аналогію з домашніми електричними мережами. Коли ви хочете використовувати якийсь електроприлад, ви просто підключаєте його до розетки, і все працює. </a:t>
            </a:r>
            <a:endParaRPr/>
          </a:p>
        </p:txBody>
      </p:sp>
      <p:pic>
        <p:nvPicPr>
          <p:cNvPr id="214" name="Google Shape;214;p21" descr="https://mdn.mozillademos.org/files/14317/plug-socke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2055" y="3177792"/>
            <a:ext cx="5457936" cy="368020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/>
          <p:nvPr/>
        </p:nvSpPr>
        <p:spPr>
          <a:xfrm>
            <a:off x="72007" y="3176287"/>
            <a:ext cx="641922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Ви не намагаєтеся підключити дроти безпосередньо до джерела струму - робити це марно і, якщо ви не електрик, складно і небезпечно.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Широкоэкранный</PresentationFormat>
  <Paragraphs>85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Verdana</vt:lpstr>
      <vt:lpstr>Тема Office</vt:lpstr>
      <vt:lpstr>Прикладний програмний інтерфейс</vt:lpstr>
      <vt:lpstr>Актуалізація опорних знань і життєвого досвіду</vt:lpstr>
      <vt:lpstr>Прикладний програмний інтерфейс</vt:lpstr>
      <vt:lpstr>Прикладний програмний інтерфейс</vt:lpstr>
      <vt:lpstr>Прикладний програмний інтерфейс</vt:lpstr>
      <vt:lpstr>Прикладний програмний інтерфейс</vt:lpstr>
      <vt:lpstr>Прикладний програмний інтерфейс</vt:lpstr>
      <vt:lpstr>Що таке API?</vt:lpstr>
      <vt:lpstr>Прикладний програмний інтерфейс</vt:lpstr>
      <vt:lpstr>Прикладний програмний інтерфейс</vt:lpstr>
      <vt:lpstr>Прикладний програмний інтерфейс</vt:lpstr>
      <vt:lpstr>Прикладний програмний інтерфейс</vt:lpstr>
      <vt:lpstr>Прикладний програмний інтерфейс</vt:lpstr>
      <vt:lpstr>Запитання для рефлексії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Прикладний програмний інтерфейс</dc:title>
  <dc:creator>Zoe</dc:creator>
  <cp:lastModifiedBy>Zoe</cp:lastModifiedBy>
  <cp:revision>1</cp:revision>
  <dcterms:modified xsi:type="dcterms:W3CDTF">2021-12-08T10:14:09Z</dcterms:modified>
</cp:coreProperties>
</file>