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90" r:id="rId3"/>
    <p:sldId id="257" r:id="rId4"/>
    <p:sldId id="260" r:id="rId5"/>
    <p:sldId id="291" r:id="rId6"/>
    <p:sldId id="292" r:id="rId7"/>
    <p:sldId id="264" r:id="rId8"/>
    <p:sldId id="265" r:id="rId9"/>
    <p:sldId id="293" r:id="rId10"/>
    <p:sldId id="266" r:id="rId11"/>
    <p:sldId id="270" r:id="rId12"/>
    <p:sldId id="294" r:id="rId13"/>
    <p:sldId id="267" r:id="rId14"/>
    <p:sldId id="295" r:id="rId15"/>
    <p:sldId id="272" r:id="rId16"/>
    <p:sldId id="273" r:id="rId17"/>
    <p:sldId id="296" r:id="rId18"/>
    <p:sldId id="281" r:id="rId19"/>
    <p:sldId id="274" r:id="rId20"/>
    <p:sldId id="278" r:id="rId21"/>
    <p:sldId id="297" r:id="rId22"/>
    <p:sldId id="307" r:id="rId23"/>
    <p:sldId id="301" r:id="rId24"/>
    <p:sldId id="299" r:id="rId25"/>
    <p:sldId id="300" r:id="rId26"/>
    <p:sldId id="303" r:id="rId27"/>
    <p:sldId id="302" r:id="rId28"/>
    <p:sldId id="305" r:id="rId29"/>
    <p:sldId id="308" r:id="rId30"/>
    <p:sldId id="306" r:id="rId31"/>
    <p:sldId id="285" r:id="rId32"/>
    <p:sldId id="287" r:id="rId33"/>
    <p:sldId id="289" r:id="rId34"/>
  </p:sldIdLst>
  <p:sldSz cx="9144000" cy="6858000" type="screen4x3"/>
  <p:notesSz cx="6761163" cy="99425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C2E4"/>
    <a:srgbClr val="4D2654"/>
    <a:srgbClr val="C9A4E4"/>
    <a:srgbClr val="301E3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Помірний стиль 2 –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48" autoAdjust="0"/>
  </p:normalViewPr>
  <p:slideViewPr>
    <p:cSldViewPr>
      <p:cViewPr varScale="1">
        <p:scale>
          <a:sx n="68" d="100"/>
          <a:sy n="68" d="100"/>
        </p:scale>
        <p:origin x="-14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237A69A1-5F85-4AA0-995D-FEB17371C2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844F444-5E32-4CB1-AA14-5A92CAC624A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017F3D9-8F97-4AED-92FF-E6345433EAC2}" type="datetimeFigureOut">
              <a:rPr lang="ru-RU"/>
              <a:pPr>
                <a:defRPr/>
              </a:pPr>
              <a:t>21.11.2021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="" xmlns:a16="http://schemas.microsoft.com/office/drawing/2014/main" id="{90274D76-7E23-43AF-8B44-EEC3405808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="" xmlns:a16="http://schemas.microsoft.com/office/drawing/2014/main" id="{C4954985-AA97-48B0-A70C-A47A1E6D8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CBC6469-8781-40C6-A3A8-14CABC2EE5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F237C75-D554-4CBA-85CB-A20E34A81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3F723858-46CB-4894-95F9-2CC17D4A4709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="" xmlns:a16="http://schemas.microsoft.com/office/drawing/2014/main" id="{F006B401-5EA7-4ED1-9489-8E815BA663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8A10AC-8DD5-4812-AFC3-CAA8F696C4B5}" type="slidenum">
              <a:rPr lang="uk-UA" altLang="uk-UA">
                <a:latin typeface="Calibri" panose="020F0502020204030204" pitchFamily="34" charset="0"/>
              </a:rPr>
              <a:pPr/>
              <a:t>13</a:t>
            </a:fld>
            <a:endParaRPr lang="uk-UA" altLang="uk-UA">
              <a:latin typeface="Calibri" panose="020F0502020204030204" pitchFamily="34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="" xmlns:a16="http://schemas.microsoft.com/office/drawing/2014/main" id="{73EF6921-40F4-4255-A0B7-10DE533A86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>
            <a:extLst>
              <a:ext uri="{FF2B5EF4-FFF2-40B4-BE49-F238E27FC236}">
                <a16:creationId xmlns="" xmlns:a16="http://schemas.microsoft.com/office/drawing/2014/main" id="{D0D66E35-F7D7-4ABF-92A4-E6AE69DF8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7">
            <a:extLst>
              <a:ext uri="{FF2B5EF4-FFF2-40B4-BE49-F238E27FC236}">
                <a16:creationId xmlns="" xmlns:a16="http://schemas.microsoft.com/office/drawing/2014/main" id="{285259A3-8F54-4E3C-B7CC-34EE69BC4436}"/>
              </a:ext>
            </a:extLst>
          </p:cNvPr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18">
            <a:extLst>
              <a:ext uri="{FF2B5EF4-FFF2-40B4-BE49-F238E27FC236}">
                <a16:creationId xmlns="" xmlns:a16="http://schemas.microsoft.com/office/drawing/2014/main" id="{C641B5DD-B532-4D50-8840-8C39CA77527A}"/>
              </a:ext>
            </a:extLst>
          </p:cNvPr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19">
            <a:extLst>
              <a:ext uri="{FF2B5EF4-FFF2-40B4-BE49-F238E27FC236}">
                <a16:creationId xmlns="" xmlns:a16="http://schemas.microsoft.com/office/drawing/2014/main" id="{6B11AC7E-1452-4861-8E39-E24F7499C820}"/>
              </a:ext>
            </a:extLst>
          </p:cNvPr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20">
            <a:extLst>
              <a:ext uri="{FF2B5EF4-FFF2-40B4-BE49-F238E27FC236}">
                <a16:creationId xmlns="" xmlns:a16="http://schemas.microsoft.com/office/drawing/2014/main" id="{145199F2-077E-40DB-B2C9-6A304DED7E9E}"/>
              </a:ext>
            </a:extLst>
          </p:cNvPr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23">
            <a:extLst>
              <a:ext uri="{FF2B5EF4-FFF2-40B4-BE49-F238E27FC236}">
                <a16:creationId xmlns="" xmlns:a16="http://schemas.microsoft.com/office/drawing/2014/main" id="{87B752F0-1B34-489C-8788-DC88568EFD5D}"/>
              </a:ext>
            </a:extLst>
          </p:cNvPr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Прямоугольник 24">
            <a:extLst>
              <a:ext uri="{FF2B5EF4-FFF2-40B4-BE49-F238E27FC236}">
                <a16:creationId xmlns="" xmlns:a16="http://schemas.microsoft.com/office/drawing/2014/main" id="{377ABC0B-D2CD-4270-9351-C0E9575083EC}"/>
              </a:ext>
            </a:extLst>
          </p:cNvPr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25">
            <a:extLst>
              <a:ext uri="{FF2B5EF4-FFF2-40B4-BE49-F238E27FC236}">
                <a16:creationId xmlns="" xmlns:a16="http://schemas.microsoft.com/office/drawing/2014/main" id="{41A0D4FA-7CE3-42D5-B793-34C6FDA5E222}"/>
              </a:ext>
            </a:extLst>
          </p:cNvPr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26">
            <a:extLst>
              <a:ext uri="{FF2B5EF4-FFF2-40B4-BE49-F238E27FC236}">
                <a16:creationId xmlns="" xmlns:a16="http://schemas.microsoft.com/office/drawing/2014/main" id="{DBA620F5-EC47-4D0D-B038-F21488E09855}"/>
              </a:ext>
            </a:extLst>
          </p:cNvPr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Прямоугольник 27">
            <a:extLst>
              <a:ext uri="{FF2B5EF4-FFF2-40B4-BE49-F238E27FC236}">
                <a16:creationId xmlns="" xmlns:a16="http://schemas.microsoft.com/office/drawing/2014/main" id="{913CC3D5-7090-40ED-8DE6-452928313374}"/>
              </a:ext>
            </a:extLst>
          </p:cNvPr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5" name="Дата 27">
            <a:extLst>
              <a:ext uri="{FF2B5EF4-FFF2-40B4-BE49-F238E27FC236}">
                <a16:creationId xmlns="" xmlns:a16="http://schemas.microsoft.com/office/drawing/2014/main" id="{6B157957-28BD-405E-863B-94249C2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F2069-3FC7-4089-961C-49878DFD6A4E}" type="datetimeFigureOut">
              <a:rPr lang="ru-RU"/>
              <a:pPr>
                <a:defRPr/>
              </a:pPr>
              <a:t>21.11.2021</a:t>
            </a:fld>
            <a:endParaRPr lang="ru-RU"/>
          </a:p>
        </p:txBody>
      </p:sp>
      <p:sp>
        <p:nvSpPr>
          <p:cNvPr id="16" name="Нижний колонтитул 16">
            <a:extLst>
              <a:ext uri="{FF2B5EF4-FFF2-40B4-BE49-F238E27FC236}">
                <a16:creationId xmlns="" xmlns:a16="http://schemas.microsoft.com/office/drawing/2014/main" id="{12A4C6B9-EC52-4659-B9DE-1C5E93281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>
            <a:extLst>
              <a:ext uri="{FF2B5EF4-FFF2-40B4-BE49-F238E27FC236}">
                <a16:creationId xmlns="" xmlns:a16="http://schemas.microsoft.com/office/drawing/2014/main" id="{C154DBEF-B8A1-4A09-91FD-751AB80C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8ED7B-C5E3-45AF-B7FE-AB7BF44414D8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="" xmlns:p14="http://schemas.microsoft.com/office/powerpoint/2010/main" val="455580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CAFA6696-2F6D-4A5E-AB86-8E0207C45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D20F5-65AA-4169-B713-73D1136E5C33}" type="datetimeFigureOut">
              <a:rPr lang="ru-RU"/>
              <a:pPr>
                <a:defRPr/>
              </a:pPr>
              <a:t>21.11.2021</a:t>
            </a:fld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8BF2C0FD-ED45-4AF1-9720-B426AC75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0BFEAAB1-CC1A-4664-BE84-3A560650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D3263-2DFD-4657-BD52-CC7D7B2156F3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="" xmlns:p14="http://schemas.microsoft.com/office/powerpoint/2010/main" val="2670521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E92EC2A1-5450-4662-AE66-F9A7902AE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CF69F-D28B-4849-8AE5-8F440D2ED2E2}" type="datetimeFigureOut">
              <a:rPr lang="ru-RU"/>
              <a:pPr>
                <a:defRPr/>
              </a:pPr>
              <a:t>21.11.2021</a:t>
            </a:fld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C1EBC295-0618-497E-9EA4-7E3830C67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33337A4E-AFC4-4655-87FF-32039734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0805A-6656-446E-A600-94A7045585F2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="" xmlns:p14="http://schemas.microsoft.com/office/powerpoint/2010/main" val="219384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2F40C245-166D-44D5-99C4-9274F9D10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284E4-3B08-412D-AB0F-5EA9CF63AA01}" type="datetimeFigureOut">
              <a:rPr lang="ru-RU"/>
              <a:pPr>
                <a:defRPr/>
              </a:pPr>
              <a:t>21.11.2021</a:t>
            </a:fld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F5CCB512-0E6D-4C71-BA73-B4784317C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84EA0A22-6E54-4790-A98F-A4EE2C34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49476-AD56-4764-9025-29EAC754D1FD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="" xmlns:p14="http://schemas.microsoft.com/office/powerpoint/2010/main" val="1135386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7">
            <a:extLst>
              <a:ext uri="{FF2B5EF4-FFF2-40B4-BE49-F238E27FC236}">
                <a16:creationId xmlns="" xmlns:a16="http://schemas.microsoft.com/office/drawing/2014/main" id="{901A4366-1978-43BC-92D1-93B52E8AAC6D}"/>
              </a:ext>
            </a:extLst>
          </p:cNvPr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3648 h 3648"/>
              <a:gd name="T2" fmla="*/ 720 w 2736"/>
              <a:gd name="T3" fmla="*/ 2016 h 3648"/>
              <a:gd name="T4" fmla="*/ 2736 w 2736"/>
              <a:gd name="T5" fmla="*/ 0 h 3648"/>
              <a:gd name="T6" fmla="*/ 2736 w 2736"/>
              <a:gd name="T7" fmla="*/ 96 h 3648"/>
              <a:gd name="T8" fmla="*/ 744 w 2736"/>
              <a:gd name="T9" fmla="*/ 2038 h 3648"/>
              <a:gd name="T10" fmla="*/ 48 w 2736"/>
              <a:gd name="T11" fmla="*/ 3648 h 3648"/>
              <a:gd name="T12" fmla="*/ 0 w 2736"/>
              <a:gd name="T13" fmla="*/ 3648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5" name="Полилиния 18">
            <a:extLst>
              <a:ext uri="{FF2B5EF4-FFF2-40B4-BE49-F238E27FC236}">
                <a16:creationId xmlns="" xmlns:a16="http://schemas.microsoft.com/office/drawing/2014/main" id="{20BC7639-0D50-4026-A54A-57E21F807772}"/>
              </a:ext>
            </a:extLst>
          </p:cNvPr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4080 h 4128"/>
              <a:gd name="T2" fmla="*/ 0 w 3504"/>
              <a:gd name="T3" fmla="*/ 4128 h 4128"/>
              <a:gd name="T4" fmla="*/ 3504 w 3504"/>
              <a:gd name="T5" fmla="*/ 2640 h 4128"/>
              <a:gd name="T6" fmla="*/ 2880 w 3504"/>
              <a:gd name="T7" fmla="*/ 0 h 4128"/>
              <a:gd name="T8" fmla="*/ 2832 w 3504"/>
              <a:gd name="T9" fmla="*/ 0 h 4128"/>
              <a:gd name="T10" fmla="*/ 3465 w 3504"/>
              <a:gd name="T11" fmla="*/ 2619 h 4128"/>
              <a:gd name="T12" fmla="*/ 0 w 3504"/>
              <a:gd name="T13" fmla="*/ 4080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6" name="Полилиния 19">
            <a:extLst>
              <a:ext uri="{FF2B5EF4-FFF2-40B4-BE49-F238E27FC236}">
                <a16:creationId xmlns="" xmlns:a16="http://schemas.microsoft.com/office/drawing/2014/main" id="{BEBD15F6-BE8C-410D-8C1A-0024FD739A4A}"/>
              </a:ext>
            </a:extLst>
          </p:cNvPr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олилиния 20">
            <a:extLst>
              <a:ext uri="{FF2B5EF4-FFF2-40B4-BE49-F238E27FC236}">
                <a16:creationId xmlns="" xmlns:a16="http://schemas.microsoft.com/office/drawing/2014/main" id="{BA060A61-C675-46F0-9A35-8D420E308AF8}"/>
              </a:ext>
            </a:extLst>
          </p:cNvPr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23">
            <a:extLst>
              <a:ext uri="{FF2B5EF4-FFF2-40B4-BE49-F238E27FC236}">
                <a16:creationId xmlns="" xmlns:a16="http://schemas.microsoft.com/office/drawing/2014/main" id="{4C6965E3-B12C-4C29-A421-9EF99DAAEE61}"/>
              </a:ext>
            </a:extLst>
          </p:cNvPr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олилиния 24">
            <a:extLst>
              <a:ext uri="{FF2B5EF4-FFF2-40B4-BE49-F238E27FC236}">
                <a16:creationId xmlns="" xmlns:a16="http://schemas.microsoft.com/office/drawing/2014/main" id="{89B9E534-82AD-43ED-BBFF-7A5385EC2BDF}"/>
              </a:ext>
            </a:extLst>
          </p:cNvPr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олилиния 25">
            <a:extLst>
              <a:ext uri="{FF2B5EF4-FFF2-40B4-BE49-F238E27FC236}">
                <a16:creationId xmlns="" xmlns:a16="http://schemas.microsoft.com/office/drawing/2014/main" id="{95E6865B-4A3A-4160-9A76-21F88AE25878}"/>
              </a:ext>
            </a:extLst>
          </p:cNvPr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олилиния 26">
            <a:extLst>
              <a:ext uri="{FF2B5EF4-FFF2-40B4-BE49-F238E27FC236}">
                <a16:creationId xmlns="" xmlns:a16="http://schemas.microsoft.com/office/drawing/2014/main" id="{3856F2B1-3C2B-4AE5-87C7-42E9C7A66E45}"/>
              </a:ext>
            </a:extLst>
          </p:cNvPr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олилиния 27">
            <a:extLst>
              <a:ext uri="{FF2B5EF4-FFF2-40B4-BE49-F238E27FC236}">
                <a16:creationId xmlns="" xmlns:a16="http://schemas.microsoft.com/office/drawing/2014/main" id="{0EE7B135-1694-4F6D-B3F6-C02EF606ADDF}"/>
              </a:ext>
            </a:extLst>
          </p:cNvPr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Полилиния 28">
            <a:extLst>
              <a:ext uri="{FF2B5EF4-FFF2-40B4-BE49-F238E27FC236}">
                <a16:creationId xmlns="" xmlns:a16="http://schemas.microsoft.com/office/drawing/2014/main" id="{0A250307-2043-4EE1-B92F-DE6BBD10BBE0}"/>
              </a:ext>
            </a:extLst>
          </p:cNvPr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олилиния 29">
            <a:extLst>
              <a:ext uri="{FF2B5EF4-FFF2-40B4-BE49-F238E27FC236}">
                <a16:creationId xmlns="" xmlns:a16="http://schemas.microsoft.com/office/drawing/2014/main" id="{F4D67B84-E1C5-44FC-976E-726E42915E4B}"/>
              </a:ext>
            </a:extLst>
          </p:cNvPr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Полилиния 30">
            <a:extLst>
              <a:ext uri="{FF2B5EF4-FFF2-40B4-BE49-F238E27FC236}">
                <a16:creationId xmlns="" xmlns:a16="http://schemas.microsoft.com/office/drawing/2014/main" id="{810D788D-B404-41A3-BAA5-609A2CF746CA}"/>
              </a:ext>
            </a:extLst>
          </p:cNvPr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олилиния 31">
            <a:extLst>
              <a:ext uri="{FF2B5EF4-FFF2-40B4-BE49-F238E27FC236}">
                <a16:creationId xmlns="" xmlns:a16="http://schemas.microsoft.com/office/drawing/2014/main" id="{742BCD50-EC40-401A-8AA4-966957797BB1}"/>
              </a:ext>
            </a:extLst>
          </p:cNvPr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" name="Полилиния 32">
            <a:extLst>
              <a:ext uri="{FF2B5EF4-FFF2-40B4-BE49-F238E27FC236}">
                <a16:creationId xmlns="" xmlns:a16="http://schemas.microsoft.com/office/drawing/2014/main" id="{A1DDCE3C-1225-4266-B02B-D6FEF165D97E}"/>
              </a:ext>
            </a:extLst>
          </p:cNvPr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Полилиния 33">
            <a:extLst>
              <a:ext uri="{FF2B5EF4-FFF2-40B4-BE49-F238E27FC236}">
                <a16:creationId xmlns="" xmlns:a16="http://schemas.microsoft.com/office/drawing/2014/main" id="{FA49A819-4C5C-40A7-A795-567E0CF97D19}"/>
              </a:ext>
            </a:extLst>
          </p:cNvPr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Прямоугольник 34">
            <a:extLst>
              <a:ext uri="{FF2B5EF4-FFF2-40B4-BE49-F238E27FC236}">
                <a16:creationId xmlns="" xmlns:a16="http://schemas.microsoft.com/office/drawing/2014/main" id="{219862B7-6A05-4FCE-A36B-EA7C444AAA01}"/>
              </a:ext>
            </a:extLst>
          </p:cNvPr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Прямоугольник 35">
            <a:extLst>
              <a:ext uri="{FF2B5EF4-FFF2-40B4-BE49-F238E27FC236}">
                <a16:creationId xmlns="" xmlns:a16="http://schemas.microsoft.com/office/drawing/2014/main" id="{9849F43C-2CA4-42AA-BE15-DDDF99D429DE}"/>
              </a:ext>
            </a:extLst>
          </p:cNvPr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Прямоугольник 36">
            <a:extLst>
              <a:ext uri="{FF2B5EF4-FFF2-40B4-BE49-F238E27FC236}">
                <a16:creationId xmlns="" xmlns:a16="http://schemas.microsoft.com/office/drawing/2014/main" id="{53297846-B0F1-4F73-A0C0-FBF92700F660}"/>
              </a:ext>
            </a:extLst>
          </p:cNvPr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Прямоугольник 37">
            <a:extLst>
              <a:ext uri="{FF2B5EF4-FFF2-40B4-BE49-F238E27FC236}">
                <a16:creationId xmlns="" xmlns:a16="http://schemas.microsoft.com/office/drawing/2014/main" id="{A8385C18-4D13-4F13-BEC9-6A626EFAA903}"/>
              </a:ext>
            </a:extLst>
          </p:cNvPr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Прямоугольник 38">
            <a:extLst>
              <a:ext uri="{FF2B5EF4-FFF2-40B4-BE49-F238E27FC236}">
                <a16:creationId xmlns="" xmlns:a16="http://schemas.microsoft.com/office/drawing/2014/main" id="{290ED105-005E-4EE3-B424-491311562555}"/>
              </a:ext>
            </a:extLst>
          </p:cNvPr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Прямоугольник 39">
            <a:extLst>
              <a:ext uri="{FF2B5EF4-FFF2-40B4-BE49-F238E27FC236}">
                <a16:creationId xmlns="" xmlns:a16="http://schemas.microsoft.com/office/drawing/2014/main" id="{E5D852F8-CCEC-4123-B975-9FE837DC07FC}"/>
              </a:ext>
            </a:extLst>
          </p:cNvPr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5" name="Дата 3">
            <a:extLst>
              <a:ext uri="{FF2B5EF4-FFF2-40B4-BE49-F238E27FC236}">
                <a16:creationId xmlns="" xmlns:a16="http://schemas.microsoft.com/office/drawing/2014/main" id="{698AA680-5937-4CA3-9D42-4406CC5CA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BC669-50C3-4254-9A2E-600103C64C5F}" type="datetimeFigureOut">
              <a:rPr lang="ru-RU"/>
              <a:pPr>
                <a:defRPr/>
              </a:pPr>
              <a:t>21.11.2021</a:t>
            </a:fld>
            <a:endParaRPr lang="ru-RU"/>
          </a:p>
        </p:txBody>
      </p:sp>
      <p:sp>
        <p:nvSpPr>
          <p:cNvPr id="26" name="Нижний колонтитул 4">
            <a:extLst>
              <a:ext uri="{FF2B5EF4-FFF2-40B4-BE49-F238E27FC236}">
                <a16:creationId xmlns="" xmlns:a16="http://schemas.microsoft.com/office/drawing/2014/main" id="{60C288BF-C2A3-45F3-8BBB-F342CB16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>
            <a:extLst>
              <a:ext uri="{FF2B5EF4-FFF2-40B4-BE49-F238E27FC236}">
                <a16:creationId xmlns="" xmlns:a16="http://schemas.microsoft.com/office/drawing/2014/main" id="{AD03B862-09CF-4047-9CF4-DADBB8C50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A1E62-D559-405E-B7F3-FEFACC9B0AA0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="" xmlns:p14="http://schemas.microsoft.com/office/powerpoint/2010/main" val="15057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F9A4503-55E4-4B0B-A6DC-8C283A90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6D01C-437B-4898-8DFA-8ABDFF39B27C}" type="datetimeFigureOut">
              <a:rPr lang="ru-RU"/>
              <a:pPr>
                <a:defRPr/>
              </a:pPr>
              <a:t>21.11.2021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915F4CA-7EBF-457F-8BEC-A87610651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678182D-55CA-4B1F-9595-A8AFD5382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F105EC-4BF1-4AA7-9D9F-EBCD48982DD2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="" xmlns:p14="http://schemas.microsoft.com/office/powerpoint/2010/main" val="2326828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7">
            <a:extLst>
              <a:ext uri="{FF2B5EF4-FFF2-40B4-BE49-F238E27FC236}">
                <a16:creationId xmlns="" xmlns:a16="http://schemas.microsoft.com/office/drawing/2014/main" id="{6899A6B0-0224-4ABC-8E96-A2796CA4C777}"/>
              </a:ext>
            </a:extLst>
          </p:cNvPr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8">
            <a:extLst>
              <a:ext uri="{FF2B5EF4-FFF2-40B4-BE49-F238E27FC236}">
                <a16:creationId xmlns="" xmlns:a16="http://schemas.microsoft.com/office/drawing/2014/main" id="{33F359C0-F525-4B41-886D-0EEFE0745630}"/>
              </a:ext>
            </a:extLst>
          </p:cNvPr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рямоугольник 19">
            <a:extLst>
              <a:ext uri="{FF2B5EF4-FFF2-40B4-BE49-F238E27FC236}">
                <a16:creationId xmlns="" xmlns:a16="http://schemas.microsoft.com/office/drawing/2014/main" id="{DD41A709-D4B6-4440-8E3D-A453B76BFD02}"/>
              </a:ext>
            </a:extLst>
          </p:cNvPr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оугольник 20">
            <a:extLst>
              <a:ext uri="{FF2B5EF4-FFF2-40B4-BE49-F238E27FC236}">
                <a16:creationId xmlns="" xmlns:a16="http://schemas.microsoft.com/office/drawing/2014/main" id="{638A9DF2-7073-4A8C-B94F-F01170FF62D6}"/>
              </a:ext>
            </a:extLst>
          </p:cNvPr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23">
            <a:extLst>
              <a:ext uri="{FF2B5EF4-FFF2-40B4-BE49-F238E27FC236}">
                <a16:creationId xmlns="" xmlns:a16="http://schemas.microsoft.com/office/drawing/2014/main" id="{177E0029-7925-4998-86F9-909B8BAD8478}"/>
              </a:ext>
            </a:extLst>
          </p:cNvPr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24">
            <a:extLst>
              <a:ext uri="{FF2B5EF4-FFF2-40B4-BE49-F238E27FC236}">
                <a16:creationId xmlns="" xmlns:a16="http://schemas.microsoft.com/office/drawing/2014/main" id="{3E580AFB-197B-4CA0-8A0C-22B72D7E1E93}"/>
              </a:ext>
            </a:extLst>
          </p:cNvPr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Прямоугольник 25">
            <a:extLst>
              <a:ext uri="{FF2B5EF4-FFF2-40B4-BE49-F238E27FC236}">
                <a16:creationId xmlns="" xmlns:a16="http://schemas.microsoft.com/office/drawing/2014/main" id="{795C557B-E672-4082-8BF7-1C4E21D23E58}"/>
              </a:ext>
            </a:extLst>
          </p:cNvPr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Прямоугольник 26">
            <a:extLst>
              <a:ext uri="{FF2B5EF4-FFF2-40B4-BE49-F238E27FC236}">
                <a16:creationId xmlns="" xmlns:a16="http://schemas.microsoft.com/office/drawing/2014/main" id="{D3F85386-48A1-4E89-9860-EEE1D1E3712E}"/>
              </a:ext>
            </a:extLst>
          </p:cNvPr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7">
            <a:extLst>
              <a:ext uri="{FF2B5EF4-FFF2-40B4-BE49-F238E27FC236}">
                <a16:creationId xmlns="" xmlns:a16="http://schemas.microsoft.com/office/drawing/2014/main" id="{2E5A95E5-59A1-4C02-8039-FCBA89F3B19D}"/>
              </a:ext>
            </a:extLst>
          </p:cNvPr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28">
            <a:extLst>
              <a:ext uri="{FF2B5EF4-FFF2-40B4-BE49-F238E27FC236}">
                <a16:creationId xmlns="" xmlns:a16="http://schemas.microsoft.com/office/drawing/2014/main" id="{F4524037-34C0-4360-A00D-BB4E726CE875}"/>
              </a:ext>
            </a:extLst>
          </p:cNvPr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Дата 6">
            <a:extLst>
              <a:ext uri="{FF2B5EF4-FFF2-40B4-BE49-F238E27FC236}">
                <a16:creationId xmlns="" xmlns:a16="http://schemas.microsoft.com/office/drawing/2014/main" id="{BD16FD97-C806-4D38-B0C3-EFB600AAC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2D517-80D5-46DD-9609-C26C7C3A1F17}" type="datetimeFigureOut">
              <a:rPr lang="ru-RU"/>
              <a:pPr>
                <a:defRPr/>
              </a:pPr>
              <a:t>21.11.2021</a:t>
            </a:fld>
            <a:endParaRPr lang="ru-RU"/>
          </a:p>
        </p:txBody>
      </p:sp>
      <p:sp>
        <p:nvSpPr>
          <p:cNvPr id="18" name="Нижний колонтитул 7">
            <a:extLst>
              <a:ext uri="{FF2B5EF4-FFF2-40B4-BE49-F238E27FC236}">
                <a16:creationId xmlns="" xmlns:a16="http://schemas.microsoft.com/office/drawing/2014/main" id="{37A88BE8-BC11-4EB5-8236-9109974B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8">
            <a:extLst>
              <a:ext uri="{FF2B5EF4-FFF2-40B4-BE49-F238E27FC236}">
                <a16:creationId xmlns="" xmlns:a16="http://schemas.microsoft.com/office/drawing/2014/main" id="{8123D418-5447-4EAC-9969-907F3E475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6A510-8B16-4A6A-A299-576ADDFF5B90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="" xmlns:p14="http://schemas.microsoft.com/office/powerpoint/2010/main" val="258930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>
            <a:extLst>
              <a:ext uri="{FF2B5EF4-FFF2-40B4-BE49-F238E27FC236}">
                <a16:creationId xmlns="" xmlns:a16="http://schemas.microsoft.com/office/drawing/2014/main" id="{EA9A883E-CC4D-4975-8B5D-14948D1CE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0A4E6-DA95-44E0-B1C7-29E226D77E5F}" type="datetimeFigureOut">
              <a:rPr lang="ru-RU"/>
              <a:pPr>
                <a:defRPr/>
              </a:pPr>
              <a:t>21.11.2021</a:t>
            </a:fld>
            <a:endParaRPr lang="ru-RU"/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="" xmlns:a16="http://schemas.microsoft.com/office/drawing/2014/main" id="{7AD463C7-6A33-4378-AB94-68FE47EF7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>
            <a:extLst>
              <a:ext uri="{FF2B5EF4-FFF2-40B4-BE49-F238E27FC236}">
                <a16:creationId xmlns="" xmlns:a16="http://schemas.microsoft.com/office/drawing/2014/main" id="{C31649A9-E8CB-4C80-AD90-7D08C3337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FD9DA-53BF-4B11-9B4D-296FCFD3ACB3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="" xmlns:p14="http://schemas.microsoft.com/office/powerpoint/2010/main" val="3678922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EA38AFC-EEE2-4D5C-BE91-48E1BADB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0A0CD-BDD7-4E23-A0ED-B83A2837A1AD}" type="datetimeFigureOut">
              <a:rPr lang="ru-RU"/>
              <a:pPr>
                <a:defRPr/>
              </a:pPr>
              <a:t>21.11.2021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08B3480-D354-4262-AE3A-2BD9CF52C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4D0CF68-C906-4A8B-9D5C-408696EE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61C28-33D1-4943-81E9-28B179C31DB1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="" xmlns:p14="http://schemas.microsoft.com/office/powerpoint/2010/main" val="24063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="" xmlns:a16="http://schemas.microsoft.com/office/drawing/2014/main" id="{6849AA77-C811-437E-91DE-1904B7DF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01B8-5EB5-4164-B033-DE205C25AD8C}" type="datetimeFigureOut">
              <a:rPr lang="ru-RU"/>
              <a:pPr>
                <a:defRPr/>
              </a:pPr>
              <a:t>21.11.2021</a:t>
            </a:fld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E8D78763-E8FD-4263-BDB6-0F6B05BE7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="" xmlns:a16="http://schemas.microsoft.com/office/drawing/2014/main" id="{85356C6E-9B5E-4C42-AF1A-A26117D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9382A-189B-47D6-96CC-7E395D162F12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="" xmlns:p14="http://schemas.microsoft.com/office/powerpoint/2010/main" val="600287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7">
            <a:extLst>
              <a:ext uri="{FF2B5EF4-FFF2-40B4-BE49-F238E27FC236}">
                <a16:creationId xmlns="" xmlns:a16="http://schemas.microsoft.com/office/drawing/2014/main" id="{46AA8E1D-7377-4912-A445-0B0D1FAF29D2}"/>
              </a:ext>
            </a:extLst>
          </p:cNvPr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18">
            <a:extLst>
              <a:ext uri="{FF2B5EF4-FFF2-40B4-BE49-F238E27FC236}">
                <a16:creationId xmlns="" xmlns:a16="http://schemas.microsoft.com/office/drawing/2014/main" id="{7AC20599-2A6B-4E4A-A429-781DE5E20FEB}"/>
              </a:ext>
            </a:extLst>
          </p:cNvPr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>
            <a:extLst>
              <a:ext uri="{FF2B5EF4-FFF2-40B4-BE49-F238E27FC236}">
                <a16:creationId xmlns="" xmlns:a16="http://schemas.microsoft.com/office/drawing/2014/main" id="{D735A4CE-7F7A-4778-A5BD-358E4FD1BC8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Прямая соединительная линия 20">
              <a:extLst>
                <a:ext uri="{FF2B5EF4-FFF2-40B4-BE49-F238E27FC236}">
                  <a16:creationId xmlns="" xmlns:a16="http://schemas.microsoft.com/office/drawing/2014/main" id="{1BD6ADFC-1A7F-44D8-86C4-6556F0796DDE}"/>
                </a:ext>
              </a:extLst>
            </p:cNvPr>
            <p:cNvCxnSpPr/>
            <p:nvPr/>
          </p:nvCxnSpPr>
          <p:spPr>
            <a:xfrm rot="16200000">
              <a:off x="6663593" y="12964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23">
              <a:extLst>
                <a:ext uri="{FF2B5EF4-FFF2-40B4-BE49-F238E27FC236}">
                  <a16:creationId xmlns="" xmlns:a16="http://schemas.microsoft.com/office/drawing/2014/main" id="{31F1AB51-4769-4ABD-8445-838AB3E13864}"/>
                </a:ext>
              </a:extLst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24">
              <a:extLst>
                <a:ext uri="{FF2B5EF4-FFF2-40B4-BE49-F238E27FC236}">
                  <a16:creationId xmlns="" xmlns:a16="http://schemas.microsoft.com/office/drawing/2014/main" id="{3AE81E53-A986-4F43-A82B-38FA309F5C6C}"/>
                </a:ext>
              </a:extLst>
            </p:cNvPr>
            <p:cNvCxnSpPr/>
            <p:nvPr/>
          </p:nvCxnSpPr>
          <p:spPr>
            <a:xfrm rot="5400000" flipH="1">
              <a:off x="6744513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>
            <a:extLst>
              <a:ext uri="{FF2B5EF4-FFF2-40B4-BE49-F238E27FC236}">
                <a16:creationId xmlns="" xmlns:a16="http://schemas.microsoft.com/office/drawing/2014/main" id="{C3E979CD-95A2-47C2-9562-92580A24CBF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Прямая соединительная линия 26">
              <a:extLst>
                <a:ext uri="{FF2B5EF4-FFF2-40B4-BE49-F238E27FC236}">
                  <a16:creationId xmlns="" xmlns:a16="http://schemas.microsoft.com/office/drawing/2014/main" id="{8AEF9A8E-6659-4CAA-89E5-925B6E71E841}"/>
                </a:ext>
              </a:extLst>
            </p:cNvPr>
            <p:cNvCxnSpPr/>
            <p:nvPr/>
          </p:nvCxnSpPr>
          <p:spPr>
            <a:xfrm rot="16200000">
              <a:off x="6663593" y="12964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27">
              <a:extLst>
                <a:ext uri="{FF2B5EF4-FFF2-40B4-BE49-F238E27FC236}">
                  <a16:creationId xmlns="" xmlns:a16="http://schemas.microsoft.com/office/drawing/2014/main" id="{8E4B5138-C543-4474-916C-CF71BDB49832}"/>
                </a:ext>
              </a:extLst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28">
              <a:extLst>
                <a:ext uri="{FF2B5EF4-FFF2-40B4-BE49-F238E27FC236}">
                  <a16:creationId xmlns="" xmlns:a16="http://schemas.microsoft.com/office/drawing/2014/main" id="{84837205-3E70-48AC-ABC8-4F6AED2D459E}"/>
                </a:ext>
              </a:extLst>
            </p:cNvPr>
            <p:cNvCxnSpPr/>
            <p:nvPr/>
          </p:nvCxnSpPr>
          <p:spPr>
            <a:xfrm rot="5400000" flipH="1">
              <a:off x="6744513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>
            <a:extLst>
              <a:ext uri="{FF2B5EF4-FFF2-40B4-BE49-F238E27FC236}">
                <a16:creationId xmlns="" xmlns:a16="http://schemas.microsoft.com/office/drawing/2014/main" id="{F3F79C0B-C479-40AD-9D21-76A7DA3F4B4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Прямая соединительная линия 30">
              <a:extLst>
                <a:ext uri="{FF2B5EF4-FFF2-40B4-BE49-F238E27FC236}">
                  <a16:creationId xmlns="" xmlns:a16="http://schemas.microsoft.com/office/drawing/2014/main" id="{FFCB8084-9377-4958-B813-C6C9121470C8}"/>
                </a:ext>
              </a:extLst>
            </p:cNvPr>
            <p:cNvCxnSpPr/>
            <p:nvPr/>
          </p:nvCxnSpPr>
          <p:spPr>
            <a:xfrm rot="16200000">
              <a:off x="6663592" y="12964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31">
              <a:extLst>
                <a:ext uri="{FF2B5EF4-FFF2-40B4-BE49-F238E27FC236}">
                  <a16:creationId xmlns="" xmlns:a16="http://schemas.microsoft.com/office/drawing/2014/main" id="{9F50AE93-ABE8-4AA0-A0A8-7FB1F9804F91}"/>
                </a:ext>
              </a:extLst>
            </p:cNvPr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32">
              <a:extLst>
                <a:ext uri="{FF2B5EF4-FFF2-40B4-BE49-F238E27FC236}">
                  <a16:creationId xmlns="" xmlns:a16="http://schemas.microsoft.com/office/drawing/2014/main" id="{084ECC11-8614-4372-883C-14B92B1B0246}"/>
                </a:ext>
              </a:extLst>
            </p:cNvPr>
            <p:cNvCxnSpPr/>
            <p:nvPr/>
          </p:nvCxnSpPr>
          <p:spPr>
            <a:xfrm rot="5400000" flipH="1">
              <a:off x="6744512" y="1295466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Дата 4">
            <a:extLst>
              <a:ext uri="{FF2B5EF4-FFF2-40B4-BE49-F238E27FC236}">
                <a16:creationId xmlns="" xmlns:a16="http://schemas.microsoft.com/office/drawing/2014/main" id="{A0E9F68E-2A94-4A55-919D-7C7D48D7E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17EE2-3E9D-467C-AC0F-38C5E44F5E9A}" type="datetimeFigureOut">
              <a:rPr lang="ru-RU"/>
              <a:pPr>
                <a:defRPr/>
              </a:pPr>
              <a:t>21.11.2021</a:t>
            </a:fld>
            <a:endParaRPr lang="ru-RU"/>
          </a:p>
        </p:txBody>
      </p:sp>
      <p:sp>
        <p:nvSpPr>
          <p:cNvPr id="20" name="Нижний колонтитул 5">
            <a:extLst>
              <a:ext uri="{FF2B5EF4-FFF2-40B4-BE49-F238E27FC236}">
                <a16:creationId xmlns="" xmlns:a16="http://schemas.microsoft.com/office/drawing/2014/main" id="{EC7A26EF-96F7-4498-AF6F-1B8AA722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>
            <a:extLst>
              <a:ext uri="{FF2B5EF4-FFF2-40B4-BE49-F238E27FC236}">
                <a16:creationId xmlns="" xmlns:a16="http://schemas.microsoft.com/office/drawing/2014/main" id="{0BC05BCC-607E-46E8-B18C-D80112A1E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6C2A0B49-1499-42D9-B8EA-481C4A3E5A48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="" xmlns:p14="http://schemas.microsoft.com/office/powerpoint/2010/main" val="2484683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F3BA0FA-DD75-47E9-8FB7-035DA2A8D702}"/>
              </a:ext>
            </a:extLst>
          </p:cNvPr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770DA3D-283F-4B19-B22E-007A344FA4E4}"/>
              </a:ext>
            </a:extLst>
          </p:cNvPr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C72E44E-16EB-4715-BB4E-E58F4947B202}"/>
              </a:ext>
            </a:extLst>
          </p:cNvPr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6697E480-6861-4662-9BCF-6BD4C3BBD59D}"/>
              </a:ext>
            </a:extLst>
          </p:cNvPr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2BCC262-EA24-4747-AC09-FC9B3AC7C4C7}"/>
              </a:ext>
            </a:extLst>
          </p:cNvPr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DBBA405-8E4D-47C7-AA0B-6D65947B6DFD}"/>
              </a:ext>
            </a:extLst>
          </p:cNvPr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36C8B9AB-0400-48E3-9090-4409C36B1EC5}"/>
              </a:ext>
            </a:extLst>
          </p:cNvPr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E56C2935-D9BE-4735-AE90-2771559A987C}"/>
              </a:ext>
            </a:extLst>
          </p:cNvPr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6AC44A85-B088-41D4-B48F-33BA493E9B01}"/>
              </a:ext>
            </a:extLst>
          </p:cNvPr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Заголовок 21">
            <a:extLst>
              <a:ext uri="{FF2B5EF4-FFF2-40B4-BE49-F238E27FC236}">
                <a16:creationId xmlns="" xmlns:a16="http://schemas.microsoft.com/office/drawing/2014/main" id="{BB950AD1-4489-4B4E-B503-D691B083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6" name="Текст 12">
            <a:extLst>
              <a:ext uri="{FF2B5EF4-FFF2-40B4-BE49-F238E27FC236}">
                <a16:creationId xmlns="" xmlns:a16="http://schemas.microsoft.com/office/drawing/2014/main" id="{1249395C-8901-46BE-BDA5-157403E7BB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  <a:endParaRPr lang="en-US" altLang="uk-UA"/>
          </a:p>
        </p:txBody>
      </p:sp>
      <p:sp>
        <p:nvSpPr>
          <p:cNvPr id="14" name="Дата 13">
            <a:extLst>
              <a:ext uri="{FF2B5EF4-FFF2-40B4-BE49-F238E27FC236}">
                <a16:creationId xmlns="" xmlns:a16="http://schemas.microsoft.com/office/drawing/2014/main" id="{2E02713E-29D6-43A6-A2DC-11A1264DD3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E1693B7-D9BE-490A-8DD4-EA9D37C98CDF}" type="datetimeFigureOut">
              <a:rPr lang="ru-RU"/>
              <a:pPr>
                <a:defRPr/>
              </a:pPr>
              <a:t>21.11.2021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B972045A-ECF0-4255-8BA7-666D80B81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>
            <a:extLst>
              <a:ext uri="{FF2B5EF4-FFF2-40B4-BE49-F238E27FC236}">
                <a16:creationId xmlns="" xmlns:a16="http://schemas.microsoft.com/office/drawing/2014/main" id="{0AF72DDD-0F16-43B3-A9A7-3D7D2EBE1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  <a:latin typeface="Corbel" panose="020B0503020204020204" pitchFamily="34" charset="0"/>
              </a:defRPr>
            </a:lvl1pPr>
          </a:lstStyle>
          <a:p>
            <a:fld id="{DC374655-946F-4876-9387-612DC1F0E04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2" r:id="rId2"/>
    <p:sldLayoutId id="2147483718" r:id="rId3"/>
    <p:sldLayoutId id="2147483719" r:id="rId4"/>
    <p:sldLayoutId id="2147483720" r:id="rId5"/>
    <p:sldLayoutId id="2147483713" r:id="rId6"/>
    <p:sldLayoutId id="2147483721" r:id="rId7"/>
    <p:sldLayoutId id="2147483714" r:id="rId8"/>
    <p:sldLayoutId id="2147483722" r:id="rId9"/>
    <p:sldLayoutId id="2147483715" r:id="rId10"/>
    <p:sldLayoutId id="214748371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file:///D:\1%20&#1072;&#1090;&#1077;&#1089;&#1090;&#1072;&#1110;&#1103;%202021-2022\&#1091;&#1088;&#1086;&#1082;%202\&#1092;&#1110;&#1079;&#1082;&#1091;&#1083;&#1100;&#1090;&#1093;&#1074;&#1080;&#1083;&#1080;&#1085;&#1082;&#1072;%20&#1079;%20&#1110;&#1085;&#1086;&#1087;&#1083;&#1072;&#1085;&#1077;&#1090;&#1103;&#1085;&#1072;&#1084;&#1080;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8;&#1072;&#1085;&#1103;%20&#1041;&#1077;&#1083;&#1086;&#1074;&#1072;\Desktop\&#1072;&#1090;&#1077;&#1089;&#1090;&#1072;&#1110;&#1103;%202021-2022\23.11.21%20&#1040;&#1090;&#1077;&#1089;&#1090;&#1072;&#1094;&#1110;&#1103;\&#1092;&#1110;&#1079;&#1082;&#1091;&#1083;&#1100;&#1090;&#1093;&#1074;&#1080;&#1083;&#1080;&#1085;&#1082;&#1072;%20&#1079;%20&#1110;&#1085;&#1086;&#1087;&#1083;&#1072;&#1085;&#1077;&#1090;&#1103;&#1085;&#1072;&#1084;&#1080;.mp4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file:///D:\1%20&#1072;&#1090;&#1077;&#1089;&#1090;&#1072;&#1110;&#1103;%202021-2022\&#1091;&#1088;&#1086;&#1082;%202\&#1084;&#1091;&#1079;&#1080;&#1082;&#1072;.mp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58;&#1072;&#1085;&#1103;%20&#1041;&#1077;&#1083;&#1086;&#1074;&#1072;\Desktop\&#1072;&#1090;&#1077;&#1089;&#1090;&#1072;&#1110;&#1103;%202021-2022\23.11.21%20&#1040;&#1090;&#1077;&#1089;&#1090;&#1072;&#1094;&#1110;&#1103;\&#1084;&#1091;&#1079;&#1080;&#1082;&#1072;.mp4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elitefon.ru/download.php?file=201211/1920x1080/elitefon.ru-8225.jpg">
            <a:extLst>
              <a:ext uri="{FF2B5EF4-FFF2-40B4-BE49-F238E27FC236}">
                <a16:creationId xmlns="" xmlns:a16="http://schemas.microsoft.com/office/drawing/2014/main" id="{EE8A2A85-4012-4A51-80E5-7977B6F68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7CAA0C6-EBAF-42FA-A651-6438CB5F4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1052736"/>
            <a:ext cx="8591848" cy="556581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solidFill>
                  <a:srgbClr val="FFFF00"/>
                </a:solidFill>
                <a:effectLst/>
              </a:rPr>
              <a:t>«Глибока філософія захована у великій книзі – Всесвіт, завжди відкритій допитливому погляду»</a:t>
            </a:r>
            <a:r>
              <a:rPr lang="uk-UA" dirty="0">
                <a:solidFill>
                  <a:srgbClr val="FFFF00"/>
                </a:solidFill>
              </a:rPr>
              <a:t/>
            </a:r>
            <a:br>
              <a:rPr lang="uk-UA" dirty="0">
                <a:solidFill>
                  <a:srgbClr val="FFFF00"/>
                </a:solidFill>
              </a:rPr>
            </a:br>
            <a:r>
              <a:rPr lang="uk-UA" dirty="0">
                <a:solidFill>
                  <a:srgbClr val="FFFF00"/>
                </a:solidFill>
              </a:rPr>
              <a:t>               </a:t>
            </a:r>
            <a:r>
              <a:rPr lang="uk-UA" dirty="0">
                <a:solidFill>
                  <a:srgbClr val="FFFF00"/>
                </a:solidFill>
                <a:effectLst/>
              </a:rPr>
              <a:t>Галілео Галілей</a:t>
            </a:r>
            <a:endParaRPr lang="ru-RU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527737-320B-46EE-B37C-0E423C81D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14313"/>
            <a:ext cx="85725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Bookman Old Style" pitchFamily="18" charset="0"/>
              </a:rPr>
              <a:t>Із поданих слів складіть речення</a:t>
            </a:r>
            <a:endParaRPr lang="ru-RU" sz="3600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я 5">
            <a:extLst>
              <a:ext uri="{FF2B5EF4-FFF2-40B4-BE49-F238E27FC236}">
                <a16:creationId xmlns="" xmlns:a16="http://schemas.microsoft.com/office/drawing/2014/main" id="{E82F2FFE-E79F-476F-A39C-7C118BD06EBC}"/>
              </a:ext>
            </a:extLst>
          </p:cNvPr>
          <p:cNvGraphicFramePr>
            <a:graphicFrameLocks noGrp="1"/>
          </p:cNvGraphicFramePr>
          <p:nvPr/>
        </p:nvGraphicFramePr>
        <p:xfrm>
          <a:off x="230188" y="1412875"/>
          <a:ext cx="8785226" cy="244792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{8A107856-5554-42FB-B03E-39F5DBC370BA}</a:tableStyleId>
              </a:tblPr>
              <a:tblGrid>
                <a:gridCol w="10081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137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908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5623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0814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1959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Bookman Old Style" pitchFamily="18" charset="0"/>
                        </a:rPr>
                        <a:t>її</a:t>
                      </a:r>
                      <a:endParaRPr lang="ru-RU" sz="2000" dirty="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127004" marR="127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Bookman Old Style" pitchFamily="18" charset="0"/>
                        </a:rPr>
                        <a:t>Колір</a:t>
                      </a:r>
                      <a:endParaRPr lang="ru-RU" sz="2000" dirty="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127004" marR="127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Bookman Old Style" pitchFamily="18" charset="0"/>
                        </a:rPr>
                        <a:t>залежить</a:t>
                      </a:r>
                      <a:endParaRPr lang="ru-RU" sz="200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127004" marR="127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Bookman Old Style" pitchFamily="18" charset="0"/>
                        </a:rPr>
                        <a:t>її</a:t>
                      </a:r>
                      <a:endParaRPr lang="ru-RU" sz="200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127004" marR="127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Bookman Old Style" pitchFamily="18" charset="0"/>
                        </a:rPr>
                        <a:t>розміру</a:t>
                      </a:r>
                      <a:endParaRPr lang="ru-RU" sz="200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127004" marR="127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Bookman Old Style" pitchFamily="18" charset="0"/>
                        </a:rPr>
                        <a:t>зірки</a:t>
                      </a:r>
                      <a:endParaRPr lang="ru-RU" sz="200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127004" marR="127004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519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Bookman Old Style" pitchFamily="18" charset="0"/>
                        </a:rPr>
                        <a:t>та</a:t>
                      </a:r>
                      <a:endParaRPr lang="ru-RU" sz="200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127004" marR="127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Bookman Old Style" pitchFamily="18" charset="0"/>
                        </a:rPr>
                        <a:t>температури</a:t>
                      </a:r>
                      <a:endParaRPr lang="ru-RU" sz="200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127004" marR="127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Bookman Old Style" pitchFamily="18" charset="0"/>
                        </a:rPr>
                        <a:t>від</a:t>
                      </a:r>
                      <a:endParaRPr lang="ru-RU" sz="2000" dirty="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127004" marR="127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Bookman Old Style" pitchFamily="18" charset="0"/>
                        </a:rPr>
                        <a:t>на</a:t>
                      </a:r>
                      <a:endParaRPr lang="ru-RU" sz="2000" dirty="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127004" marR="127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Bookman Old Style" pitchFamily="18" charset="0"/>
                        </a:rPr>
                        <a:t>поверхні</a:t>
                      </a:r>
                      <a:endParaRPr lang="ru-RU" sz="200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127004" marR="127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Bookman Old Style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127004" marR="127004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A5D1072-0C72-4CAE-A63B-0289794A4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4500563"/>
            <a:ext cx="82153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3200" b="1" i="1">
                <a:latin typeface="Bookman Old Style" panose="02050604050505020204" pitchFamily="18" charset="0"/>
              </a:rPr>
              <a:t>Колір зорі залежить від її розміру та температури на її поверхні.</a:t>
            </a:r>
            <a:endParaRPr lang="ru-RU" altLang="uk-UA" sz="3200" b="1" i="1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B431DA-500A-472B-B934-D6D1CCDF8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980728"/>
            <a:ext cx="7772400" cy="37861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6600" b="1" dirty="0">
                <a:solidFill>
                  <a:srgbClr val="FFFF00"/>
                </a:solidFill>
                <a:latin typeface="Bookman Old Style" pitchFamily="18" charset="0"/>
              </a:rPr>
              <a:t>Яка зоря розташована найближче до Землі?</a:t>
            </a:r>
            <a:r>
              <a:rPr lang="ru-RU" sz="4400" b="1" dirty="0">
                <a:solidFill>
                  <a:schemeClr val="tx1"/>
                </a:solidFill>
                <a:latin typeface="Bookman Old Style" pitchFamily="18" charset="0"/>
              </a:rPr>
              <a:t/>
            </a:r>
            <a:br>
              <a:rPr lang="ru-RU" sz="4400" b="1" dirty="0">
                <a:solidFill>
                  <a:schemeClr val="tx1"/>
                </a:solidFill>
                <a:latin typeface="Bookman Old Style" pitchFamily="18" charset="0"/>
              </a:rPr>
            </a:br>
            <a:endParaRPr lang="ru-RU" sz="4400" b="1" dirty="0">
              <a:solidFill>
                <a:schemeClr val="tx2">
                  <a:satMod val="20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Таня Белова\Desktop\атестаія 2021-2022\урок 2\261834_1_1525331266_480x375_2_0_nw.jpg">
            <a:extLst>
              <a:ext uri="{FF2B5EF4-FFF2-40B4-BE49-F238E27FC236}">
                <a16:creationId xmlns="" xmlns:a16="http://schemas.microsoft.com/office/drawing/2014/main" id="{12E1EA70-1E4A-45AD-8C48-E899969DD1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6DF5FF-89B1-4129-B1FB-89DF36FFD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75" y="188913"/>
            <a:ext cx="6408738" cy="1511300"/>
          </a:xfrm>
        </p:spPr>
        <p:txBody>
          <a:bodyPr/>
          <a:lstStyle/>
          <a:p>
            <a:pPr>
              <a:defRPr/>
            </a:pPr>
            <a:r>
              <a:rPr lang="uk-UA" sz="3200" dirty="0"/>
              <a:t>Сонце – зоря, яка розташована </a:t>
            </a:r>
            <a:br>
              <a:rPr lang="uk-UA" sz="3200" dirty="0"/>
            </a:br>
            <a:r>
              <a:rPr lang="uk-UA" sz="3200" dirty="0"/>
              <a:t>       до нас найближче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File:Sirius A and B artwork.jpg">
            <a:extLst>
              <a:ext uri="{FF2B5EF4-FFF2-40B4-BE49-F238E27FC236}">
                <a16:creationId xmlns="" xmlns:a16="http://schemas.microsoft.com/office/drawing/2014/main" id="{158A2E5D-BA72-4BB3-90E6-FC1DB5429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8938"/>
            <a:ext cx="5238750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 descr="Файл:Betelgeuse star (Hubble).jpg">
            <a:extLst>
              <a:ext uri="{FF2B5EF4-FFF2-40B4-BE49-F238E27FC236}">
                <a16:creationId xmlns="" xmlns:a16="http://schemas.microsoft.com/office/drawing/2014/main" id="{80CF5BAF-FD8A-4F71-A853-85F73CA69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749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6">
            <a:extLst>
              <a:ext uri="{FF2B5EF4-FFF2-40B4-BE49-F238E27FC236}">
                <a16:creationId xmlns="" xmlns:a16="http://schemas.microsoft.com/office/drawing/2014/main" id="{52280385-D081-4BE4-AA7B-7E6A42F9D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500063"/>
            <a:ext cx="25003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Бетельгейзе – червона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зоря-гігант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</p:txBody>
      </p:sp>
      <p:pic>
        <p:nvPicPr>
          <p:cNvPr id="4101" name="Picture 8" descr="Altair%2021">
            <a:extLst>
              <a:ext uri="{FF2B5EF4-FFF2-40B4-BE49-F238E27FC236}">
                <a16:creationId xmlns="" xmlns:a16="http://schemas.microsoft.com/office/drawing/2014/main" id="{9FA1E3A0-9955-49CC-97C1-35275528C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581400"/>
            <a:ext cx="37147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9">
            <a:extLst>
              <a:ext uri="{FF2B5EF4-FFF2-40B4-BE49-F238E27FC236}">
                <a16:creationId xmlns="" xmlns:a16="http://schemas.microsoft.com/office/drawing/2014/main" id="{0DD11583-D6EA-4751-8756-063B51393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657600"/>
            <a:ext cx="2743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Альтаїр – гаряча, біла зоря 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9228" name="Text Box 12">
            <a:extLst>
              <a:ext uri="{FF2B5EF4-FFF2-40B4-BE49-F238E27FC236}">
                <a16:creationId xmlns="" xmlns:a16="http://schemas.microsoft.com/office/drawing/2014/main" id="{D5446457-65D6-4BFF-8E90-9C7D4D63C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6132513"/>
            <a:ext cx="49926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Сіріус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-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найяскравіша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зоря на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небі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,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подвійна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зоря</a:t>
            </a:r>
          </a:p>
        </p:txBody>
      </p:sp>
      <p:pic>
        <p:nvPicPr>
          <p:cNvPr id="4104" name="Picture 14" descr="Yohkohimage.gif">
            <a:extLst>
              <a:ext uri="{FF2B5EF4-FFF2-40B4-BE49-F238E27FC236}">
                <a16:creationId xmlns="" xmlns:a16="http://schemas.microsoft.com/office/drawing/2014/main" id="{6C6FB974-31D0-49BE-A256-5C5F658E6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Text Box 15">
            <a:extLst>
              <a:ext uri="{FF2B5EF4-FFF2-40B4-BE49-F238E27FC236}">
                <a16:creationId xmlns="" xmlns:a16="http://schemas.microsoft.com/office/drawing/2014/main" id="{06AD59C8-3EA0-47C4-9207-F7BAB9690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0"/>
            <a:ext cx="34448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Сонце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 —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центральне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і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наймасивніше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тіло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 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Сонячної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системи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5" grpId="0"/>
      <p:bldP spid="92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0ABDC6-5DE7-4354-BF5A-7A436AEAE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507" name="Содержимое 2">
            <a:extLst>
              <a:ext uri="{FF2B5EF4-FFF2-40B4-BE49-F238E27FC236}">
                <a16:creationId xmlns="" xmlns:a16="http://schemas.microsoft.com/office/drawing/2014/main" id="{7AE26190-905D-4BD7-AACC-0191F22C1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21508" name="Picture 2" descr="C:\Users\Таня Белова\Desktop\атестаія 2021-2022\урок 2\image434.jpg">
            <a:extLst>
              <a:ext uri="{FF2B5EF4-FFF2-40B4-BE49-F238E27FC236}">
                <a16:creationId xmlns="" xmlns:a16="http://schemas.microsoft.com/office/drawing/2014/main" id="{2F47E7BC-3582-4657-8103-3C589B9F2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ipress.ua/media/gallery/full/v/u/vual.jpg">
            <a:extLst>
              <a:ext uri="{FF2B5EF4-FFF2-40B4-BE49-F238E27FC236}">
                <a16:creationId xmlns="" xmlns:a16="http://schemas.microsoft.com/office/drawing/2014/main" id="{B8D7F5BA-EA7A-4FF9-8345-9A27DD5B5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98875"/>
            <a:ext cx="4211637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1E0CB95-722F-4AC0-88D3-5ABD508DE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Міжзоряний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простір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="" xmlns:a16="http://schemas.microsoft.com/office/drawing/2014/main" id="{A90E2D10-9894-4979-8183-1B5D60C24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357313"/>
            <a:ext cx="8064500" cy="2930525"/>
          </a:xfrm>
        </p:spPr>
        <p:txBody>
          <a:bodyPr/>
          <a:lstStyle/>
          <a:p>
            <a:pPr algn="just" eaLnBrk="1" hangingPunct="1">
              <a:buNone/>
              <a:defRPr/>
            </a:pPr>
            <a:r>
              <a:rPr lang="uk-UA" altLang="uk-UA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	Між </a:t>
            </a:r>
            <a:r>
              <a:rPr lang="uk-UA" altLang="uk-UA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зорями знаходяться розріджений газ, пил, магнітні поля </a:t>
            </a:r>
            <a:r>
              <a:rPr lang="uk-UA" altLang="uk-UA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й </a:t>
            </a:r>
            <a:r>
              <a:rPr lang="uk-UA" altLang="uk-UA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світлові промені від зір. Такі сукупності газів і пилу отримали назву </a:t>
            </a:r>
            <a:r>
              <a:rPr lang="uk-UA" altLang="uk-UA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туманность</a:t>
            </a:r>
            <a:r>
              <a:rPr lang="uk-UA" altLang="uk-UA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r>
              <a:rPr lang="uk-UA" altLang="uk-UA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uk-UA" altLang="uk-UA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Гази, з яких складаються туманності, - це водень, гелій, азот, кисень та </a:t>
            </a:r>
            <a:r>
              <a:rPr lang="uk-UA" altLang="uk-UA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інші</a:t>
            </a:r>
            <a:endParaRPr lang="ru-RU" altLang="uk-UA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eaLnBrk="1" hangingPunct="1">
              <a:defRPr/>
            </a:pPr>
            <a:endParaRPr lang="ru-RU" altLang="uk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3EC8452-75E5-4382-9D6C-F432D822B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6308725"/>
            <a:ext cx="2411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>
                <a:solidFill>
                  <a:srgbClr val="FFFF00"/>
                </a:solidFill>
                <a:latin typeface="Corbel" panose="020B0503020204020204" pitchFamily="34" charset="0"/>
              </a:rPr>
              <a:t>Туманність “Вуаль”</a:t>
            </a:r>
            <a:endParaRPr lang="ru-RU" altLang="uk-UA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>
              <a:ext uri="{FF2B5EF4-FFF2-40B4-BE49-F238E27FC236}">
                <a16:creationId xmlns="" xmlns:a16="http://schemas.microsoft.com/office/drawing/2014/main" id="{463AF6CB-B69C-431C-A432-408052A44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0"/>
            <a:ext cx="8429625" cy="6643688"/>
          </a:xfrm>
        </p:spPr>
        <p:txBody>
          <a:bodyPr>
            <a:normAutofit/>
          </a:bodyPr>
          <a:lstStyle/>
          <a:p>
            <a:pPr marL="411480" algn="ctr" eaLnBrk="1" fontAlgn="auto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Туманність </a:t>
            </a:r>
          </a:p>
          <a:p>
            <a:pPr marL="411480" eaLnBrk="1" fontAlgn="auto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800" dirty="0">
                <a:solidFill>
                  <a:srgbClr val="FFFF00"/>
                </a:solidFill>
              </a:rPr>
              <a:t> Темна </a:t>
            </a:r>
            <a:r>
              <a:rPr lang="uk-UA" sz="2800" dirty="0"/>
              <a:t>– у хмарах газів і пилу немає зір.</a:t>
            </a:r>
          </a:p>
          <a:p>
            <a:pPr marL="411480" eaLnBrk="1" fontAlgn="auto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uk-UA" sz="2800" dirty="0"/>
          </a:p>
          <a:p>
            <a:pPr marL="411480" eaLnBrk="1" fontAlgn="auto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uk-UA" sz="2800" dirty="0"/>
          </a:p>
          <a:p>
            <a:pPr marL="411480" eaLnBrk="1" fontAlgn="auto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Font typeface="Wingdings"/>
              <a:buNone/>
              <a:defRPr/>
            </a:pPr>
            <a:endParaRPr lang="uk-UA" sz="2800" dirty="0"/>
          </a:p>
          <a:p>
            <a:pPr marL="411480" eaLnBrk="1" fontAlgn="auto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800" dirty="0"/>
              <a:t> </a:t>
            </a:r>
            <a:r>
              <a:rPr lang="uk-UA" sz="2800" dirty="0">
                <a:solidFill>
                  <a:srgbClr val="FFFF00"/>
                </a:solidFill>
              </a:rPr>
              <a:t>Світлова</a:t>
            </a:r>
            <a:r>
              <a:rPr lang="uk-UA" sz="2800" dirty="0"/>
              <a:t> - відбиває світло близьких яскравих зір.</a:t>
            </a:r>
            <a:endParaRPr lang="ru-RU" sz="2800" dirty="0"/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ru-RU" dirty="0"/>
          </a:p>
        </p:txBody>
      </p:sp>
      <p:pic>
        <p:nvPicPr>
          <p:cNvPr id="6" name="Picture 2" descr="http://www.fullhdoboi.ru/_ph/9/2/303243343.jpg?1476859077">
            <a:extLst>
              <a:ext uri="{FF2B5EF4-FFF2-40B4-BE49-F238E27FC236}">
                <a16:creationId xmlns="" xmlns:a16="http://schemas.microsoft.com/office/drawing/2014/main" id="{3E2E9BFA-2E84-43BB-8362-AF9CA0404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00188"/>
            <a:ext cx="40719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 descr="http://newsless.ru/wp-content/uploads/2013/11/40.jpg">
            <a:extLst>
              <a:ext uri="{FF2B5EF4-FFF2-40B4-BE49-F238E27FC236}">
                <a16:creationId xmlns="" xmlns:a16="http://schemas.microsoft.com/office/drawing/2014/main" id="{ECBBEE4D-22C7-42C3-AB91-F2856608B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00188"/>
            <a:ext cx="4214813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65911DBB-2C66-4C0B-862E-7C067DE08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143375"/>
            <a:ext cx="4214813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F496A081-5F20-49FE-B335-DA8BD90C0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14813"/>
            <a:ext cx="4214812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460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фізкультхвилинка з інопланетянами">
            <a:hlinkClick r:id="" action="ppaction://media"/>
            <a:extLst>
              <a:ext uri="{FF2B5EF4-FFF2-40B4-BE49-F238E27FC236}">
                <a16:creationId xmlns="" xmlns:a16="http://schemas.microsoft.com/office/drawing/2014/main" id="{E795AE44-1831-4FF2-BA1C-CAC1AA9C1D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47531" y="260648"/>
            <a:ext cx="8640959" cy="648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одзаголовок 2">
            <a:extLst>
              <a:ext uri="{FF2B5EF4-FFF2-40B4-BE49-F238E27FC236}">
                <a16:creationId xmlns="" xmlns:a16="http://schemas.microsoft.com/office/drawing/2014/main" id="{C8AFD5C5-7C8A-4CEF-B07A-05AFF3099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288" y="115888"/>
            <a:ext cx="8353425" cy="158432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ru-RU" altLang="uk-UA" sz="2800" b="1" dirty="0" err="1">
                <a:solidFill>
                  <a:srgbClr val="FFFF00"/>
                </a:solidFill>
                <a:latin typeface="+mj-lt"/>
              </a:rPr>
              <a:t>Молочний</a:t>
            </a:r>
            <a:r>
              <a:rPr lang="ru-RU" altLang="uk-UA" sz="2800" b="1" dirty="0">
                <a:solidFill>
                  <a:srgbClr val="FFFF00"/>
                </a:solidFill>
                <a:latin typeface="+mj-lt"/>
              </a:rPr>
              <a:t> шлях </a:t>
            </a:r>
            <a:r>
              <a:rPr lang="ru-RU" altLang="uk-UA" sz="2800" b="1" dirty="0" err="1">
                <a:solidFill>
                  <a:srgbClr val="FFFF00"/>
                </a:solidFill>
                <a:latin typeface="+mj-lt"/>
              </a:rPr>
              <a:t>пов'язували</a:t>
            </a:r>
            <a:r>
              <a:rPr lang="ru-RU" altLang="uk-UA" sz="2800" b="1" dirty="0">
                <a:solidFill>
                  <a:srgbClr val="FFFF00"/>
                </a:solidFill>
                <a:latin typeface="+mj-lt"/>
              </a:rPr>
              <a:t> з </a:t>
            </a:r>
            <a:r>
              <a:rPr lang="ru-RU" altLang="uk-UA" sz="2800" b="1" dirty="0" err="1">
                <a:solidFill>
                  <a:srgbClr val="FFFF00"/>
                </a:solidFill>
                <a:latin typeface="+mj-lt"/>
              </a:rPr>
              <a:t>міфами</a:t>
            </a:r>
            <a:r>
              <a:rPr lang="ru-RU" altLang="uk-UA" sz="2800" b="1" dirty="0">
                <a:solidFill>
                  <a:srgbClr val="FFFF00"/>
                </a:solidFill>
                <a:latin typeface="+mj-lt"/>
              </a:rPr>
              <a:t> про дорогу з </a:t>
            </a:r>
            <a:r>
              <a:rPr lang="ru-RU" altLang="uk-UA" sz="2800" b="1" dirty="0" err="1">
                <a:solidFill>
                  <a:srgbClr val="FFFF00"/>
                </a:solidFill>
                <a:latin typeface="+mj-lt"/>
              </a:rPr>
              <a:t>Олімпу</a:t>
            </a:r>
            <a:r>
              <a:rPr lang="ru-RU" altLang="uk-UA" sz="2800" b="1" dirty="0">
                <a:solidFill>
                  <a:srgbClr val="FFFF00"/>
                </a:solidFill>
                <a:latin typeface="+mj-lt"/>
              </a:rPr>
              <a:t> на </a:t>
            </a:r>
            <a:r>
              <a:rPr lang="ru-RU" altLang="uk-UA" sz="2800" b="1" dirty="0" smtClean="0">
                <a:solidFill>
                  <a:srgbClr val="FFFF00"/>
                </a:solidFill>
                <a:latin typeface="+mj-lt"/>
              </a:rPr>
              <a:t>Землю </a:t>
            </a:r>
            <a:r>
              <a:rPr lang="ru-RU" altLang="uk-UA" sz="2800" b="1" dirty="0" err="1">
                <a:solidFill>
                  <a:srgbClr val="FFFF00"/>
                </a:solidFill>
                <a:latin typeface="+mj-lt"/>
              </a:rPr>
              <a:t>або</a:t>
            </a:r>
            <a:r>
              <a:rPr lang="ru-RU" altLang="uk-UA" sz="2800" b="1" dirty="0">
                <a:solidFill>
                  <a:srgbClr val="FFFF00"/>
                </a:solidFill>
                <a:latin typeface="+mj-lt"/>
              </a:rPr>
              <a:t> з </a:t>
            </a:r>
            <a:r>
              <a:rPr lang="ru-RU" altLang="uk-UA" sz="2800" b="1" dirty="0" err="1">
                <a:solidFill>
                  <a:srgbClr val="FFFF00"/>
                </a:solidFill>
                <a:latin typeface="+mj-lt"/>
              </a:rPr>
              <a:t>розлитим</a:t>
            </a:r>
            <a:r>
              <a:rPr lang="ru-RU" altLang="uk-UA" sz="2800" b="1" dirty="0">
                <a:solidFill>
                  <a:srgbClr val="FFFF00"/>
                </a:solidFill>
                <a:latin typeface="+mj-lt"/>
              </a:rPr>
              <a:t> молоком </a:t>
            </a:r>
            <a:r>
              <a:rPr lang="ru-RU" altLang="uk-UA" sz="2800" b="1" dirty="0" err="1">
                <a:solidFill>
                  <a:srgbClr val="FFFF00"/>
                </a:solidFill>
                <a:latin typeface="+mj-lt"/>
              </a:rPr>
              <a:t>Гери</a:t>
            </a:r>
            <a:r>
              <a:rPr lang="ru-RU" altLang="uk-UA" sz="2800" b="1" dirty="0">
                <a:solidFill>
                  <a:srgbClr val="FFFF00"/>
                </a:solidFill>
                <a:latin typeface="+mj-lt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47379D8-942F-45B3-BE1B-70FDCE11C0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13776"/>
            <a:ext cx="7056784" cy="4713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5F8B21-ED73-45FC-81D7-78C585B8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214313"/>
            <a:ext cx="7772400" cy="914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Поняття</a:t>
            </a: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сузір’я</a:t>
            </a:r>
            <a:r>
              <a:rPr lang="ru-RU" dirty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satMod val="200000"/>
                  </a:schemeClr>
                </a:solidFill>
              </a:rPr>
            </a:br>
            <a:endParaRPr lang="ru-RU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="" xmlns:a16="http://schemas.microsoft.com/office/drawing/2014/main" id="{C1C7A32B-504F-427E-A37B-FFC459E75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28688"/>
            <a:ext cx="8215313" cy="2500312"/>
          </a:xfrm>
        </p:spPr>
        <p:txBody>
          <a:bodyPr/>
          <a:lstStyle/>
          <a:p>
            <a:pPr algn="just" eaLnBrk="1" hangingPunct="1"/>
            <a:r>
              <a:rPr lang="ru-RU" altLang="uk-UA" dirty="0" err="1"/>
              <a:t>Спостерігаючи</a:t>
            </a:r>
            <a:r>
              <a:rPr lang="ru-RU" altLang="uk-UA" dirty="0"/>
              <a:t> за зорями на </a:t>
            </a:r>
            <a:r>
              <a:rPr lang="ru-RU" altLang="uk-UA" dirty="0" err="1"/>
              <a:t>небі</a:t>
            </a:r>
            <a:r>
              <a:rPr lang="ru-RU" altLang="uk-UA" dirty="0"/>
              <a:t>, люди </a:t>
            </a:r>
            <a:r>
              <a:rPr lang="ru-RU" altLang="uk-UA" dirty="0" err="1"/>
              <a:t>помічали</a:t>
            </a:r>
            <a:r>
              <a:rPr lang="ru-RU" altLang="uk-UA" dirty="0"/>
              <a:t>, </a:t>
            </a:r>
            <a:r>
              <a:rPr lang="ru-RU" altLang="uk-UA" dirty="0" err="1"/>
              <a:t>що</a:t>
            </a:r>
            <a:r>
              <a:rPr lang="ru-RU" altLang="uk-UA" dirty="0"/>
              <a:t> </a:t>
            </a:r>
            <a:r>
              <a:rPr lang="ru-RU" altLang="uk-UA" dirty="0" err="1"/>
              <a:t>деякі</a:t>
            </a:r>
            <a:r>
              <a:rPr lang="ru-RU" altLang="uk-UA" dirty="0"/>
              <a:t> </a:t>
            </a:r>
            <a:r>
              <a:rPr lang="ru-RU" altLang="uk-UA" dirty="0" err="1"/>
              <a:t>зорі</a:t>
            </a:r>
            <a:r>
              <a:rPr lang="ru-RU" altLang="uk-UA" dirty="0"/>
              <a:t> </a:t>
            </a:r>
            <a:r>
              <a:rPr lang="ru-RU" altLang="uk-UA" dirty="0" err="1"/>
              <a:t>розташовані</a:t>
            </a:r>
            <a:r>
              <a:rPr lang="ru-RU" altLang="uk-UA" dirty="0"/>
              <a:t> одна </a:t>
            </a:r>
            <a:r>
              <a:rPr lang="ru-RU" altLang="uk-UA" dirty="0" err="1"/>
              <a:t>біля</a:t>
            </a:r>
            <a:r>
              <a:rPr lang="ru-RU" altLang="uk-UA" dirty="0"/>
              <a:t> </a:t>
            </a:r>
            <a:r>
              <a:rPr lang="ru-RU" altLang="uk-UA" dirty="0" err="1"/>
              <a:t>одної</a:t>
            </a:r>
            <a:r>
              <a:rPr lang="ru-RU" altLang="uk-UA" dirty="0"/>
              <a:t>. Та </a:t>
            </a:r>
            <a:r>
              <a:rPr lang="ru-RU" altLang="uk-UA" dirty="0" err="1"/>
              <a:t>щоб</a:t>
            </a:r>
            <a:r>
              <a:rPr lang="ru-RU" altLang="uk-UA" dirty="0"/>
              <a:t> не </a:t>
            </a:r>
            <a:r>
              <a:rPr lang="ru-RU" altLang="uk-UA" dirty="0" err="1"/>
              <a:t>заплутатись</a:t>
            </a:r>
            <a:r>
              <a:rPr lang="ru-RU" altLang="uk-UA" dirty="0"/>
              <a:t> у </a:t>
            </a:r>
            <a:r>
              <a:rPr lang="ru-RU" altLang="uk-UA" dirty="0" err="1"/>
              <a:t>цьому</a:t>
            </a:r>
            <a:r>
              <a:rPr lang="ru-RU" altLang="uk-UA" dirty="0"/>
              <a:t> </a:t>
            </a:r>
            <a:r>
              <a:rPr lang="ru-RU" altLang="uk-UA" dirty="0" err="1"/>
              <a:t>розмаїтті</a:t>
            </a:r>
            <a:r>
              <a:rPr lang="ru-RU" altLang="uk-UA" dirty="0"/>
              <a:t> </a:t>
            </a:r>
            <a:r>
              <a:rPr lang="ru-RU" altLang="uk-UA" dirty="0" err="1" smtClean="0"/>
              <a:t>зірок</a:t>
            </a:r>
            <a:r>
              <a:rPr lang="ru-RU" altLang="uk-UA" dirty="0" smtClean="0"/>
              <a:t> </a:t>
            </a:r>
            <a:r>
              <a:rPr lang="ru-RU" altLang="uk-UA" dirty="0"/>
              <a:t>на </a:t>
            </a:r>
            <a:r>
              <a:rPr lang="ru-RU" altLang="uk-UA" dirty="0" err="1"/>
              <a:t>небі</a:t>
            </a:r>
            <a:r>
              <a:rPr lang="ru-RU" altLang="uk-UA" dirty="0"/>
              <a:t>, </a:t>
            </a:r>
            <a:r>
              <a:rPr lang="ru-RU" altLang="uk-UA" dirty="0" err="1"/>
              <a:t>більш</a:t>
            </a:r>
            <a:r>
              <a:rPr lang="ru-RU" altLang="uk-UA" dirty="0"/>
              <a:t> </a:t>
            </a:r>
            <a:r>
              <a:rPr lang="ru-RU" altLang="uk-UA" dirty="0" err="1"/>
              <a:t>яскраві</a:t>
            </a:r>
            <a:r>
              <a:rPr lang="ru-RU" altLang="uk-UA" dirty="0"/>
              <a:t> стали </a:t>
            </a:r>
            <a:r>
              <a:rPr lang="ru-RU" altLang="uk-UA" dirty="0" err="1"/>
              <a:t>групувати</a:t>
            </a:r>
            <a:r>
              <a:rPr lang="ru-RU" altLang="uk-UA" dirty="0"/>
              <a:t> в </a:t>
            </a:r>
            <a:r>
              <a:rPr lang="ru-RU" altLang="uk-UA" dirty="0" err="1"/>
              <a:t>сузір’я</a:t>
            </a:r>
            <a:r>
              <a:rPr lang="ru-RU" altLang="uk-UA" dirty="0"/>
              <a:t>.</a:t>
            </a:r>
          </a:p>
          <a:p>
            <a:pPr algn="just" eaLnBrk="1" hangingPunct="1"/>
            <a:endParaRPr lang="ru-RU" altLang="uk-UA" dirty="0"/>
          </a:p>
        </p:txBody>
      </p:sp>
      <p:pic>
        <p:nvPicPr>
          <p:cNvPr id="45060" name="Picture 4" descr="http://zapitay.com.ua/wp-content/uploads/2015/11/velika-vedmedica.jpg">
            <a:extLst>
              <a:ext uri="{FF2B5EF4-FFF2-40B4-BE49-F238E27FC236}">
                <a16:creationId xmlns="" xmlns:a16="http://schemas.microsoft.com/office/drawing/2014/main" id="{F4E5C3F0-7C90-4DD4-8E84-50AA97D47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357563"/>
            <a:ext cx="4595813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A19D5D-DF9C-4F67-B2DE-FE0439071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268760"/>
            <a:ext cx="4464050" cy="37084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600" b="1" dirty="0" err="1">
                <a:solidFill>
                  <a:schemeClr val="tx1"/>
                </a:solidFill>
              </a:rPr>
              <a:t>Уранія</a:t>
            </a:r>
            <a:r>
              <a:rPr lang="uk-UA" sz="2400" dirty="0">
                <a:solidFill>
                  <a:schemeClr val="tx1"/>
                </a:solidFill>
              </a:rPr>
              <a:t> (</a:t>
            </a:r>
            <a:r>
              <a:rPr lang="uk-UA" sz="2400" dirty="0" err="1">
                <a:solidFill>
                  <a:schemeClr val="tx1"/>
                </a:solidFill>
              </a:rPr>
              <a:t>грец</a:t>
            </a:r>
            <a:r>
              <a:rPr lang="uk-UA" sz="2400" dirty="0">
                <a:solidFill>
                  <a:schemeClr val="tx1"/>
                </a:solidFill>
              </a:rPr>
              <a:t>. </a:t>
            </a:r>
            <a:r>
              <a:rPr lang="el-GR" sz="2400" dirty="0">
                <a:solidFill>
                  <a:schemeClr val="tx1"/>
                </a:solidFill>
              </a:rPr>
              <a:t>Οὐρανία) — </a:t>
            </a:r>
            <a:r>
              <a:rPr lang="uk-UA" sz="2400" dirty="0">
                <a:solidFill>
                  <a:schemeClr val="tx1"/>
                </a:solidFill>
              </a:rPr>
              <a:t>в грецькій міфології, одна з дев'яти олімпійських муз, муза астрономії. Дочка Зевса і </a:t>
            </a:r>
            <a:r>
              <a:rPr lang="uk-UA" sz="2400" dirty="0" err="1">
                <a:solidFill>
                  <a:schemeClr val="tx1"/>
                </a:solidFill>
              </a:rPr>
              <a:t>Мнемосіни</a:t>
            </a:r>
            <a:r>
              <a:rPr lang="uk-UA" sz="2400" dirty="0">
                <a:solidFill>
                  <a:schemeClr val="tx1"/>
                </a:solidFill>
              </a:rPr>
              <a:t>. У мистецтві зображувалася з глобусом та вказівною паличкою.</a:t>
            </a:r>
          </a:p>
        </p:txBody>
      </p:sp>
      <p:pic>
        <p:nvPicPr>
          <p:cNvPr id="9220" name="Місце для вмісту 7">
            <a:extLst>
              <a:ext uri="{FF2B5EF4-FFF2-40B4-BE49-F238E27FC236}">
                <a16:creationId xmlns="" xmlns:a16="http://schemas.microsoft.com/office/drawing/2014/main" id="{692D170F-33A7-4097-A9FE-BD05E6203A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4" y="620712"/>
            <a:ext cx="3095625" cy="5616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2C2C34BF-7355-43AC-A175-6DB2924AA5EB}"/>
              </a:ext>
            </a:extLst>
          </p:cNvPr>
          <p:cNvSpPr txBox="1">
            <a:spLocks/>
          </p:cNvSpPr>
          <p:nvPr/>
        </p:nvSpPr>
        <p:spPr>
          <a:xfrm>
            <a:off x="571500" y="214313"/>
            <a:ext cx="8572500" cy="91440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1" spc="-100" dirty="0">
                <a:latin typeface="+mj-lt"/>
                <a:ea typeface="+mj-ea"/>
                <a:cs typeface="+mj-cs"/>
              </a:rPr>
              <a:t>Із поданих слів складіть речення</a:t>
            </a:r>
            <a:endParaRPr lang="ru-RU" sz="3600" spc="-1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Таблиця 5">
            <a:extLst>
              <a:ext uri="{FF2B5EF4-FFF2-40B4-BE49-F238E27FC236}">
                <a16:creationId xmlns="" xmlns:a16="http://schemas.microsoft.com/office/drawing/2014/main" id="{02B992B8-D6EE-49BD-99DF-EF0576EB8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86107756"/>
              </p:ext>
            </p:extLst>
          </p:nvPr>
        </p:nvGraphicFramePr>
        <p:xfrm>
          <a:off x="230188" y="1412875"/>
          <a:ext cx="8785225" cy="2447925"/>
        </p:xfrm>
        <a:graphic>
          <a:graphicData uri="http://schemas.openxmlformats.org/drawingml/2006/table">
            <a:tbl>
              <a:tblPr/>
              <a:tblGrid>
                <a:gridCol w="127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31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001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858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858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0016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195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яких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SimSun" pitchFamily="2" charset="-122"/>
                        <a:cs typeface="Arial" charset="0"/>
                      </a:endParaRPr>
                    </a:p>
                  </a:txBody>
                  <a:tcPr marL="127004" marR="127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це</a:t>
                      </a:r>
                      <a:r>
                        <a:rPr kumimoji="0" lang="ru-RU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групи</a:t>
                      </a:r>
                      <a:r>
                        <a:rPr kumimoji="0" lang="ru-RU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 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SimSun" pitchFamily="2" charset="-122"/>
                        <a:cs typeface="Arial" charset="0"/>
                      </a:endParaRPr>
                    </a:p>
                  </a:txBody>
                  <a:tcPr marL="127004" marR="127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якусь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SimSun" pitchFamily="2" charset="-122"/>
                        <a:cs typeface="Arial" charset="0"/>
                      </a:endParaRPr>
                    </a:p>
                  </a:txBody>
                  <a:tcPr marL="127004" marR="127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чи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SimSun" pitchFamily="2" charset="-122"/>
                        <a:cs typeface="Arial" charset="0"/>
                      </a:endParaRPr>
                    </a:p>
                  </a:txBody>
                  <a:tcPr marL="127004" marR="127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зірок,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SimSun" pitchFamily="2" charset="-122"/>
                        <a:cs typeface="Arial" charset="0"/>
                      </a:endParaRPr>
                    </a:p>
                  </a:txBody>
                  <a:tcPr marL="127004" marR="127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складає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SimSun" pitchFamily="2" charset="-122"/>
                        <a:cs typeface="Arial" charset="0"/>
                      </a:endParaRPr>
                    </a:p>
                  </a:txBody>
                  <a:tcPr marL="127004" marR="127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525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контур.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SimSun" pitchFamily="2" charset="-122"/>
                        <a:cs typeface="Arial" charset="0"/>
                      </a:endParaRPr>
                    </a:p>
                  </a:txBody>
                  <a:tcPr marL="127004" marR="127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розташування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SimSun" pitchFamily="2" charset="-122"/>
                        <a:cs typeface="Arial" charset="0"/>
                      </a:endParaRPr>
                    </a:p>
                  </a:txBody>
                  <a:tcPr marL="127004" marR="127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Сузір’я</a:t>
                      </a:r>
                      <a:r>
                        <a:rPr kumimoji="0" 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—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SimSun" pitchFamily="2" charset="-122"/>
                        <a:cs typeface="Arial" charset="0"/>
                      </a:endParaRPr>
                    </a:p>
                  </a:txBody>
                  <a:tcPr marL="127004" marR="127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взаємне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SimSun" pitchFamily="2" charset="-122"/>
                        <a:cs typeface="Arial" charset="0"/>
                      </a:endParaRPr>
                    </a:p>
                  </a:txBody>
                  <a:tcPr marL="127004" marR="127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фігуру</a:t>
                      </a:r>
                      <a:r>
                        <a:rPr kumimoji="0" lang="ru-RU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 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SimSun" pitchFamily="2" charset="-122"/>
                        <a:cs typeface="Arial" charset="0"/>
                      </a:endParaRPr>
                    </a:p>
                  </a:txBody>
                  <a:tcPr marL="127004" marR="127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 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SimSun" pitchFamily="2" charset="-122"/>
                        <a:cs typeface="Arial" charset="0"/>
                      </a:endParaRPr>
                    </a:p>
                  </a:txBody>
                  <a:tcPr marL="127004" marR="127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0177" name="Rectangle 1">
            <a:extLst>
              <a:ext uri="{FF2B5EF4-FFF2-40B4-BE49-F238E27FC236}">
                <a16:creationId xmlns="" xmlns:a16="http://schemas.microsoft.com/office/drawing/2014/main" id="{A73D0479-0878-4843-A6C1-D989F72A3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4429125"/>
            <a:ext cx="83581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Times New Roman" pitchFamily="18" charset="0"/>
              </a:rPr>
              <a:t>Сузір’я</a:t>
            </a:r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Times New Roman" pitchFamily="18" charset="0"/>
              </a:rPr>
              <a:t> </a:t>
            </a:r>
            <a:r>
              <a:rPr lang="ru-RU" sz="3200" b="1" i="1" dirty="0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— </a:t>
            </a:r>
            <a:r>
              <a:rPr lang="ru-RU" sz="3200" b="1" i="1" dirty="0" err="1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це</a:t>
            </a:r>
            <a:r>
              <a:rPr lang="ru-RU" sz="3200" b="1" i="1" dirty="0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sz="3200" b="1" i="1" dirty="0" err="1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групи</a:t>
            </a:r>
            <a:r>
              <a:rPr lang="ru-RU" sz="3200" b="1" i="1" dirty="0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sz="3200" b="1" i="1" dirty="0" err="1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зірок</a:t>
            </a:r>
            <a:r>
              <a:rPr lang="ru-RU" sz="3200" b="1" i="1" dirty="0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ru-RU" sz="3200" b="1" i="1" dirty="0" err="1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взаємне</a:t>
            </a:r>
            <a:r>
              <a:rPr lang="ru-RU" sz="3200" b="1" i="1" dirty="0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sz="3200" b="1" i="1" dirty="0" err="1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розташування</a:t>
            </a:r>
            <a:r>
              <a:rPr lang="ru-RU" sz="3200" b="1" i="1" dirty="0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sz="3200" b="1" i="1" dirty="0" err="1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яких</a:t>
            </a:r>
            <a:r>
              <a:rPr lang="ru-RU" sz="3200" b="1" i="1" dirty="0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sz="3200" b="1" i="1" dirty="0" err="1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складає</a:t>
            </a:r>
            <a:r>
              <a:rPr lang="ru-RU" sz="3200" b="1" i="1" dirty="0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sz="3200" b="1" i="1" dirty="0" err="1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якусь</a:t>
            </a:r>
            <a:r>
              <a:rPr lang="ru-RU" sz="3200" b="1" i="1" dirty="0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sz="3200" b="1" i="1" dirty="0" err="1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фігуру</a:t>
            </a:r>
            <a:r>
              <a:rPr lang="ru-RU" sz="3200" b="1" i="1" dirty="0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sz="3200" b="1" i="1" dirty="0" err="1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чи</a:t>
            </a:r>
            <a:r>
              <a:rPr lang="ru-RU" sz="3200" b="1" i="1" dirty="0">
                <a:effectLst>
                  <a:outerShdw blurRad="38100" dist="38100" dir="2700000" algn="tl">
                    <a:srgbClr val="4E5B6F"/>
                  </a:outerShdw>
                </a:effectLst>
                <a:latin typeface="+mj-lt"/>
                <a:cs typeface="Times New Roman" pitchFamily="18" charset="0"/>
              </a:rPr>
              <a:t> контур.</a:t>
            </a:r>
            <a:endParaRPr lang="ru-RU" sz="3200" b="1" i="1" dirty="0">
              <a:effectLst>
                <a:outerShdw blurRad="38100" dist="38100" dir="2700000" algn="tl">
                  <a:srgbClr val="4E5B6F"/>
                </a:outerShdw>
              </a:effectLst>
              <a:latin typeface="+mj-lt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0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0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0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AB3C5E-EA44-40AA-AA59-F33900C34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8675" name="Picture 2" descr="C:\Users\Таня Белова\Desktop\атестаія 2021-2022\урок 2\c6d9a2b17d625afb5e14561a95e5a71bb910e7d6_1024_1024.jpeg">
            <a:extLst>
              <a:ext uri="{FF2B5EF4-FFF2-40B4-BE49-F238E27FC236}">
                <a16:creationId xmlns="" xmlns:a16="http://schemas.microsoft.com/office/drawing/2014/main" id="{ECF5FEA7-172E-4E63-A2DF-A6464F0F7D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477" b="4488"/>
          <a:stretch/>
        </p:blipFill>
        <p:spPr>
          <a:xfrm>
            <a:off x="0" y="0"/>
            <a:ext cx="9144000" cy="6857999"/>
          </a:xfr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 Белова\Desktop\крутиться земля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8ED9A5D-0B77-44CE-BC95-90BB934F3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2" y="1268760"/>
            <a:ext cx="8922175" cy="5026158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30059A6B-75F3-45C8-B6A3-91C238EDF139}"/>
              </a:ext>
            </a:extLst>
          </p:cNvPr>
          <p:cNvSpPr txBox="1">
            <a:spLocks/>
          </p:cNvSpPr>
          <p:nvPr/>
        </p:nvSpPr>
        <p:spPr>
          <a:xfrm>
            <a:off x="179512" y="188640"/>
            <a:ext cx="8572500" cy="914400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600" b="1" spc="-100" dirty="0">
                <a:solidFill>
                  <a:srgbClr val="FFFF00"/>
                </a:solidFill>
                <a:latin typeface="Bookman Old Style" pitchFamily="18" charset="0"/>
                <a:ea typeface="+mj-ea"/>
                <a:cs typeface="+mj-cs"/>
              </a:rPr>
              <a:t>Легенди про сузір'я </a:t>
            </a:r>
            <a:endParaRPr lang="ru-RU" sz="3600" spc="-1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952A4C-368E-412D-9FB1-0D97A3279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60350"/>
            <a:ext cx="8002587" cy="1166813"/>
          </a:xfrm>
        </p:spPr>
        <p:txBody>
          <a:bodyPr/>
          <a:lstStyle/>
          <a:p>
            <a:pPr algn="just">
              <a:defRPr/>
            </a:pPr>
            <a:r>
              <a:rPr lang="uk-UA" sz="3600" b="1" dirty="0">
                <a:solidFill>
                  <a:schemeClr val="tx1"/>
                </a:solidFill>
              </a:rPr>
              <a:t>Легенда українців про зоряний Віз</a:t>
            </a:r>
            <a:r>
              <a:rPr lang="uk-UA" sz="2800" dirty="0">
                <a:solidFill>
                  <a:schemeClr val="tx1"/>
                </a:solidFill>
              </a:rPr>
              <a:t>. </a:t>
            </a:r>
            <a:r>
              <a:rPr lang="uk-UA" sz="2800" dirty="0">
                <a:solidFill>
                  <a:srgbClr val="FFFF00"/>
                </a:solidFill>
              </a:rPr>
              <a:t/>
            </a:r>
            <a:br>
              <a:rPr lang="uk-UA" sz="2800" dirty="0">
                <a:solidFill>
                  <a:srgbClr val="FFFF00"/>
                </a:solidFill>
              </a:rPr>
            </a:br>
            <a:r>
              <a:rPr lang="uk-UA" sz="2800" dirty="0">
                <a:solidFill>
                  <a:srgbClr val="FFFF00"/>
                </a:solidFill>
              </a:rPr>
              <a:t>	</a:t>
            </a:r>
          </a:p>
        </p:txBody>
      </p:sp>
      <p:pic>
        <p:nvPicPr>
          <p:cNvPr id="31748" name="Picture 2" descr="C:\Users\Таня Белова\Desktop\віз 1.jpg">
            <a:extLst>
              <a:ext uri="{FF2B5EF4-FFF2-40B4-BE49-F238E27FC236}">
                <a16:creationId xmlns="" xmlns:a16="http://schemas.microsoft.com/office/drawing/2014/main" id="{70C5A99D-BAE2-4095-8D8D-144B306B37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262" y="4581128"/>
            <a:ext cx="1910812" cy="1370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92ABE25-FDFB-47E5-8311-E086FD467D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3176" y="1654436"/>
            <a:ext cx="12614059" cy="9606948"/>
          </a:xfrm>
          <a:prstGeom prst="rect">
            <a:avLst/>
          </a:prstGeom>
        </p:spPr>
      </p:pic>
      <p:pic>
        <p:nvPicPr>
          <p:cNvPr id="31750" name="Picture 6" descr="Реальні й фантастичні елементи людської поведінки в міфах та легендах  &amp;quot;Берегиня&amp;quot;, &amp;quot;Неопалима купина&amp;quot;, &amp;quot;Дажбог&amp;quot; та ін.&amp;quot; 5 клас. Презентація |  Презентація. Українська література">
            <a:extLst>
              <a:ext uri="{FF2B5EF4-FFF2-40B4-BE49-F238E27FC236}">
                <a16:creationId xmlns="" xmlns:a16="http://schemas.microsoft.com/office/drawing/2014/main" id="{E4994F0A-B058-448C-8612-7CF27C013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51" t="24800" r="22438" b="3796"/>
          <a:stretch/>
        </p:blipFill>
        <p:spPr bwMode="auto">
          <a:xfrm rot="505067">
            <a:off x="7004634" y="2047880"/>
            <a:ext cx="1729457" cy="16564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7E002F-C615-4FF5-A3C8-795BACD25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404664"/>
            <a:ext cx="9073007" cy="1079649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indent="539750" algn="ctr" eaLnBrk="1" hangingPunct="1"/>
            <a:r>
              <a:rPr lang="uk-UA" altLang="uk-UA" sz="32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Легенда про сузір’я Волосся Вероніки</a:t>
            </a:r>
            <a:r>
              <a:rPr lang="uk-UA" altLang="uk-UA" sz="24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br>
              <a:rPr lang="uk-UA" altLang="uk-UA" sz="24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uk-UA" altLang="uk-UA" sz="24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altLang="uk-UA" sz="2400" b="1" dirty="0">
              <a:solidFill>
                <a:schemeClr val="tx1"/>
              </a:solidFill>
            </a:endParaRPr>
          </a:p>
        </p:txBody>
      </p:sp>
      <p:pic>
        <p:nvPicPr>
          <p:cNvPr id="32772" name="Picture 2">
            <a:extLst>
              <a:ext uri="{FF2B5EF4-FFF2-40B4-BE49-F238E27FC236}">
                <a16:creationId xmlns="" xmlns:a16="http://schemas.microsoft.com/office/drawing/2014/main" id="{C03DC5F4-5294-4149-AA2B-8A184E8EC4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25" t="31100" r="14563" b="9052"/>
          <a:stretch>
            <a:fillRect/>
          </a:stretch>
        </p:blipFill>
        <p:spPr>
          <a:xfrm>
            <a:off x="670599" y="1306371"/>
            <a:ext cx="7802802" cy="5112568"/>
          </a:xfr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003169-BA6C-4EAA-92E0-0C5B46308E8C}"/>
              </a:ext>
            </a:extLst>
          </p:cNvPr>
          <p:cNvSpPr txBox="1"/>
          <p:nvPr/>
        </p:nvSpPr>
        <p:spPr>
          <a:xfrm>
            <a:off x="515844" y="-6709"/>
            <a:ext cx="799288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3600" b="1" dirty="0">
                <a:ln w="18415" cmpd="sng">
                  <a:solidFill>
                    <a:srgbClr val="FFFFFF"/>
                  </a:solidFill>
                  <a:prstDash val="solid"/>
                </a:ln>
                <a:latin typeface="+mj-lt"/>
                <a:cs typeface="Times New Roman" pitchFamily="18" charset="0"/>
              </a:rPr>
              <a:t>Зодіакальні сузір’я 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563E668D-5BE3-472D-A3B5-4704B82BD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73125695"/>
              </p:ext>
            </p:extLst>
          </p:nvPr>
        </p:nvGraphicFramePr>
        <p:xfrm>
          <a:off x="737763" y="665629"/>
          <a:ext cx="7770969" cy="624768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3891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81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612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Назва сузір’я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Час перебування Сонця в даному сузір’ї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0497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Овен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7211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21 березня – 20 квітня,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0497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Телець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 anchor="ctr"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7211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21 квітня – 21 травня,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0497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Близнюки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 anchor="ctr"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7211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22 травня – 21 червня,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0497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Рак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 anchor="ctr"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7211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22 червня – 22 липня,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0497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Лев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 anchor="ctr"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7211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23 липня – 22 серпня,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0497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Діва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 anchor="ctr"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7211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23 серпня – 22 вересня,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0497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Терези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 anchor="ctr"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7211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23 вересня – 23 жовтня,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0497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Скорпіон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 anchor="ctr"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7211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24 жовтня – 22 листопада,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0497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Стрілець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 anchor="ctr"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7211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23 листопада – 21 грудня,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30497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Козеріг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 anchor="ctr"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7211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22 грудня – 20 січня,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30497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Водолій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 anchor="ctr"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7211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21 січня – 17 лютого,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30497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Риби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 anchor="ctr"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7211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18 лютого –  20 березня.</a:t>
                      </a:r>
                      <a:endParaRPr lang="ru-RU" sz="200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3" marR="68583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23630-7529-4021-BCCB-1383194C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32656"/>
            <a:ext cx="7772400" cy="914400"/>
          </a:xfrm>
        </p:spPr>
        <p:txBody>
          <a:bodyPr/>
          <a:lstStyle/>
          <a:p>
            <a:pPr algn="ctr">
              <a:defRPr/>
            </a:pPr>
            <a:r>
              <a:rPr lang="uk-UA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cs typeface="Times New Roman" pitchFamily="18" charset="0"/>
              </a:rPr>
              <a:t>Зодіакальні сузір’я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="" xmlns:a16="http://schemas.microsoft.com/office/drawing/2014/main" id="{818DC33E-4B4B-4F92-9262-F11FD9472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56792"/>
            <a:ext cx="7056784" cy="4752528"/>
          </a:xfrm>
          <a:scene3d>
            <a:camera prst="perspectiveHeroicExtremeRightFacing"/>
            <a:lightRig rig="threePt" dir="t"/>
          </a:scene3d>
        </p:spPr>
      </p:pic>
      <p:pic>
        <p:nvPicPr>
          <p:cNvPr id="8194" name="Picture 2" descr="Астрономы NASA изменили даты знаков Зодиака - 365info.k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6632" y="2492896"/>
            <a:ext cx="4608512" cy="3278138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B79E9BA5-3A66-4072-9556-F8151AEA67FD}"/>
              </a:ext>
            </a:extLst>
          </p:cNvPr>
          <p:cNvSpPr/>
          <p:nvPr/>
        </p:nvSpPr>
        <p:spPr>
          <a:xfrm>
            <a:off x="577940" y="1178734"/>
            <a:ext cx="8280920" cy="28983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5C602C-40F5-43E3-997B-8D1AB9E7A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426694"/>
            <a:ext cx="7772400" cy="9366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uk-UA" b="1" dirty="0">
                <a:solidFill>
                  <a:schemeClr val="bg1"/>
                </a:solidFill>
              </a:rPr>
              <a:t>Прийом «Практичність теорії»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uk-UA" b="1" i="1" dirty="0">
                <a:solidFill>
                  <a:schemeClr val="bg1"/>
                </a:solidFill>
              </a:rPr>
              <a:t>  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7892" name="Содержимое 2">
            <a:extLst>
              <a:ext uri="{FF2B5EF4-FFF2-40B4-BE49-F238E27FC236}">
                <a16:creationId xmlns="" xmlns:a16="http://schemas.microsoft.com/office/drawing/2014/main" id="{DF47A47A-3A46-4DAB-84BC-C1C836355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702" y="2891018"/>
            <a:ext cx="7772400" cy="3443362"/>
          </a:xfrm>
        </p:spPr>
        <p:txBody>
          <a:bodyPr/>
          <a:lstStyle/>
          <a:p>
            <a:pPr algn="ctr">
              <a:buClrTx/>
            </a:pPr>
            <a:r>
              <a:rPr lang="uk-UA" altLang="uk-UA" b="1" dirty="0">
                <a:solidFill>
                  <a:schemeClr val="bg1"/>
                </a:solidFill>
              </a:rPr>
              <a:t>Робота з картою зоряного неба</a:t>
            </a:r>
            <a:r>
              <a:rPr lang="uk-UA" altLang="uk-UA" dirty="0">
                <a:solidFill>
                  <a:schemeClr val="bg1"/>
                </a:solidFill>
              </a:rPr>
              <a:t> </a:t>
            </a:r>
            <a:endParaRPr lang="ru-RU" altLang="uk-UA" dirty="0">
              <a:solidFill>
                <a:schemeClr val="bg1"/>
              </a:solidFill>
            </a:endParaRPr>
          </a:p>
        </p:txBody>
      </p:sp>
      <p:cxnSp>
        <p:nvCxnSpPr>
          <p:cNvPr id="5" name="Пряма сполучна лінія 4">
            <a:extLst>
              <a:ext uri="{FF2B5EF4-FFF2-40B4-BE49-F238E27FC236}">
                <a16:creationId xmlns="" xmlns:a16="http://schemas.microsoft.com/office/drawing/2014/main" id="{29ADBB20-613A-48E7-8CDE-517FFD7B8C0B}"/>
              </a:ext>
            </a:extLst>
          </p:cNvPr>
          <p:cNvCxnSpPr/>
          <p:nvPr/>
        </p:nvCxnSpPr>
        <p:spPr>
          <a:xfrm>
            <a:off x="1619672" y="2348880"/>
            <a:ext cx="58326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0C2A7C-45EB-4AE0-B1B3-44956907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err="1">
                <a:solidFill>
                  <a:schemeClr val="tx1"/>
                </a:solidFill>
              </a:rPr>
              <a:t>Інтерв’ю</a:t>
            </a:r>
            <a:r>
              <a:rPr lang="ru-RU" b="1" dirty="0">
                <a:solidFill>
                  <a:schemeClr val="tx1"/>
                </a:solidFill>
              </a:rPr>
              <a:t> за три кроки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="" xmlns:a16="http://schemas.microsoft.com/office/drawing/2014/main" id="{9599887C-D38B-4A8D-8B86-5F7B302A2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84313"/>
            <a:ext cx="8569325" cy="4872037"/>
          </a:xfrm>
        </p:spPr>
        <p:txBody>
          <a:bodyPr>
            <a:normAutofit fontScale="85000" lnSpcReduction="20000"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небесним</a:t>
            </a:r>
            <a:r>
              <a:rPr lang="ru-RU" dirty="0"/>
              <a:t> </a:t>
            </a:r>
            <a:r>
              <a:rPr lang="ru-RU" dirty="0" err="1"/>
              <a:t>тілом</a:t>
            </a:r>
            <a:r>
              <a:rPr lang="ru-RU" dirty="0"/>
              <a:t>?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таке</a:t>
            </a:r>
            <a:r>
              <a:rPr lang="ru-RU" dirty="0"/>
              <a:t> небесна сфера? 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відносять</a:t>
            </a:r>
            <a:r>
              <a:rPr lang="ru-RU" dirty="0"/>
              <a:t> до </a:t>
            </a:r>
            <a:r>
              <a:rPr lang="ru-RU" dirty="0" err="1"/>
              <a:t>малих</a:t>
            </a:r>
            <a:r>
              <a:rPr lang="ru-RU" dirty="0"/>
              <a:t> </a:t>
            </a:r>
            <a:r>
              <a:rPr lang="ru-RU" dirty="0" err="1"/>
              <a:t>небесних</a:t>
            </a:r>
            <a:r>
              <a:rPr lang="ru-RU" dirty="0"/>
              <a:t> </a:t>
            </a:r>
            <a:r>
              <a:rPr lang="ru-RU" dirty="0" err="1"/>
              <a:t>тіл</a:t>
            </a:r>
            <a:r>
              <a:rPr lang="ru-RU" dirty="0"/>
              <a:t>?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/>
              <a:t> </a:t>
            </a:r>
            <a:r>
              <a:rPr lang="ru-RU" dirty="0" err="1"/>
              <a:t>Чому</a:t>
            </a:r>
            <a:r>
              <a:rPr lang="ru-RU" dirty="0"/>
              <a:t> все, </a:t>
            </a:r>
            <a:r>
              <a:rPr lang="ru-RU" dirty="0" err="1"/>
              <a:t>що</a:t>
            </a:r>
            <a:r>
              <a:rPr lang="ru-RU" dirty="0"/>
              <a:t> ми </a:t>
            </a:r>
            <a:r>
              <a:rPr lang="ru-RU" dirty="0" err="1"/>
              <a:t>бачимо</a:t>
            </a:r>
            <a:r>
              <a:rPr lang="ru-RU" dirty="0"/>
              <a:t> на </a:t>
            </a:r>
            <a:r>
              <a:rPr lang="ru-RU" dirty="0" err="1"/>
              <a:t>небі</a:t>
            </a:r>
            <a:r>
              <a:rPr lang="ru-RU" dirty="0"/>
              <a:t>,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рухається</a:t>
            </a:r>
            <a:r>
              <a:rPr lang="ru-RU" dirty="0"/>
              <a:t>? 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таке</a:t>
            </a:r>
            <a:r>
              <a:rPr lang="ru-RU" dirty="0"/>
              <a:t> </a:t>
            </a:r>
            <a:r>
              <a:rPr lang="ru-RU" dirty="0" err="1"/>
              <a:t>небесний</a:t>
            </a:r>
            <a:r>
              <a:rPr lang="ru-RU" dirty="0"/>
              <a:t> </a:t>
            </a:r>
            <a:r>
              <a:rPr lang="ru-RU" dirty="0" err="1"/>
              <a:t>екватор</a:t>
            </a:r>
            <a:r>
              <a:rPr lang="ru-RU" dirty="0"/>
              <a:t>? 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/>
              <a:t>Яку точку ми </a:t>
            </a:r>
            <a:r>
              <a:rPr lang="ru-RU" dirty="0" err="1"/>
              <a:t>називаємо</a:t>
            </a:r>
            <a:r>
              <a:rPr lang="ru-RU" dirty="0"/>
              <a:t> </a:t>
            </a:r>
            <a:r>
              <a:rPr lang="ru-RU" dirty="0" err="1"/>
              <a:t>зенітом</a:t>
            </a:r>
            <a:r>
              <a:rPr lang="ru-RU" dirty="0"/>
              <a:t>?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таке</a:t>
            </a:r>
            <a:r>
              <a:rPr lang="ru-RU" dirty="0"/>
              <a:t> </a:t>
            </a:r>
            <a:r>
              <a:rPr lang="ru-RU" dirty="0" err="1"/>
              <a:t>вісь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?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err="1"/>
              <a:t>Чому</a:t>
            </a:r>
            <a:r>
              <a:rPr lang="ru-RU" dirty="0"/>
              <a:t> </a:t>
            </a:r>
            <a:r>
              <a:rPr lang="ru-RU" dirty="0" err="1"/>
              <a:t>вигляд</a:t>
            </a:r>
            <a:r>
              <a:rPr lang="ru-RU" dirty="0"/>
              <a:t> </a:t>
            </a:r>
            <a:r>
              <a:rPr lang="ru-RU" dirty="0" err="1"/>
              <a:t>зоряного</a:t>
            </a:r>
            <a:r>
              <a:rPr lang="ru-RU" dirty="0"/>
              <a:t> неба </a:t>
            </a:r>
            <a:r>
              <a:rPr lang="ru-RU" dirty="0" err="1"/>
              <a:t>змінюється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року?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err="1"/>
              <a:t>Які</a:t>
            </a:r>
            <a:r>
              <a:rPr lang="ru-RU" dirty="0"/>
              <a:t> точки на </a:t>
            </a:r>
            <a:r>
              <a:rPr lang="ru-RU" dirty="0" err="1"/>
              <a:t>лінії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не </a:t>
            </a:r>
            <a:r>
              <a:rPr lang="ru-RU" dirty="0" err="1"/>
              <a:t>небесній</a:t>
            </a:r>
            <a:r>
              <a:rPr lang="ru-RU" dirty="0"/>
              <a:t> </a:t>
            </a:r>
            <a:r>
              <a:rPr lang="ru-RU" dirty="0" err="1"/>
              <a:t>сфері</a:t>
            </a:r>
            <a:r>
              <a:rPr lang="ru-RU" dirty="0"/>
              <a:t>?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/>
              <a:t> Чим глобус </a:t>
            </a:r>
            <a:r>
              <a:rPr lang="ru-RU" dirty="0" err="1"/>
              <a:t>відрізняється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небнсної</a:t>
            </a:r>
            <a:r>
              <a:rPr lang="ru-RU" dirty="0"/>
              <a:t> </a:t>
            </a:r>
            <a:r>
              <a:rPr lang="ru-RU" dirty="0" err="1"/>
              <a:t>сфери</a:t>
            </a:r>
            <a:r>
              <a:rPr lang="ru-RU" dirty="0"/>
              <a:t>?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спільного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глобусом і небесною сферою?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https://avatanplus.com/files/resources/original/573309b439e8d1549f5de80d.jpg">
            <a:extLst>
              <a:ext uri="{FF2B5EF4-FFF2-40B4-BE49-F238E27FC236}">
                <a16:creationId xmlns="" xmlns:a16="http://schemas.microsoft.com/office/drawing/2014/main" id="{66D8D2C7-EC4F-42EA-89E0-697900345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01674DE-D459-4E76-A972-44523B200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68659"/>
            <a:ext cx="5832648" cy="5832648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="" xmlns:a16="http://schemas.microsoft.com/office/drawing/2014/main" id="{7324074D-176B-4201-A1B8-80C5359E4620}"/>
              </a:ext>
            </a:extLst>
          </p:cNvPr>
          <p:cNvSpPr/>
          <p:nvPr/>
        </p:nvSpPr>
        <p:spPr>
          <a:xfrm>
            <a:off x="539552" y="980728"/>
            <a:ext cx="8280920" cy="21602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66E4EC-4771-4FFA-9B06-AD5EC8FF31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1484784"/>
            <a:ext cx="7772400" cy="792163"/>
          </a:xfrm>
        </p:spPr>
        <p:txBody>
          <a:bodyPr/>
          <a:lstStyle/>
          <a:p>
            <a:pPr algn="ctr">
              <a:defRPr/>
            </a:pPr>
            <a:r>
              <a:rPr lang="uk-UA" sz="6600" b="1" i="1" dirty="0">
                <a:solidFill>
                  <a:schemeClr val="bg1"/>
                </a:solidFill>
              </a:rPr>
              <a:t>Гра «Світлофор»</a:t>
            </a:r>
            <a:endParaRPr lang="ru-RU" sz="6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nastol.com.ua/pic/201210/2560x1600/nastol.com.ua-34195.jpg">
            <a:extLst>
              <a:ext uri="{FF2B5EF4-FFF2-40B4-BE49-F238E27FC236}">
                <a16:creationId xmlns="" xmlns:a16="http://schemas.microsoft.com/office/drawing/2014/main" id="{C32B1AF6-2E45-41EB-A1C6-A4C0F9CC1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Прямокутник 2">
            <a:extLst>
              <a:ext uri="{FF2B5EF4-FFF2-40B4-BE49-F238E27FC236}">
                <a16:creationId xmlns="" xmlns:a16="http://schemas.microsoft.com/office/drawing/2014/main" id="{5CBC44DA-CCBF-40BB-A4F6-A26455B16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9231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32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Знайдіть відповідність між колонками</a:t>
            </a:r>
            <a:endParaRPr lang="ru-RU" altLang="uk-UA" sz="32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" name="Таблиця 1">
            <a:extLst>
              <a:ext uri="{FF2B5EF4-FFF2-40B4-BE49-F238E27FC236}">
                <a16:creationId xmlns="" xmlns:a16="http://schemas.microsoft.com/office/drawing/2014/main" id="{EAF6A172-210E-4E8F-80DC-0DC899FDC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5258659"/>
              </p:ext>
            </p:extLst>
          </p:nvPr>
        </p:nvGraphicFramePr>
        <p:xfrm>
          <a:off x="107950" y="1773238"/>
          <a:ext cx="8856663" cy="338490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{8A107856-5554-42FB-B03E-39F5DBC370BA}</a:tableStyleId>
              </a:tblPr>
              <a:tblGrid>
                <a:gridCol w="23343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223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358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dirty="0">
                          <a:effectLst/>
                          <a:latin typeface="Bookman Old Style" pitchFamily="18" charset="0"/>
                        </a:rPr>
                        <a:t>Зорі</a:t>
                      </a:r>
                      <a:endParaRPr lang="ru-RU" sz="2200" dirty="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  <a:latin typeface="Bookman Old Style" pitchFamily="18" charset="0"/>
                        </a:rPr>
                        <a:t>залежить від її розміру та температури на поверхні.</a:t>
                      </a:r>
                      <a:endParaRPr lang="ru-RU" sz="2200" dirty="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66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  <a:latin typeface="Bookman Old Style" pitchFamily="18" charset="0"/>
                        </a:rPr>
                        <a:t>Колір зірки</a:t>
                      </a:r>
                      <a:endParaRPr lang="ru-RU" sz="2200" dirty="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  <a:latin typeface="Bookman Old Style" pitchFamily="18" charset="0"/>
                        </a:rPr>
                        <a:t>бувають червоні та блакитні.</a:t>
                      </a:r>
                      <a:endParaRPr lang="ru-RU" sz="2200" dirty="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358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200">
                          <a:effectLst/>
                          <a:latin typeface="Bookman Old Style" pitchFamily="18" charset="0"/>
                        </a:rPr>
                        <a:t>Блакитні зорі</a:t>
                      </a:r>
                      <a:endParaRPr lang="ru-RU" sz="220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  <a:latin typeface="Bookman Old Style" pitchFamily="18" charset="0"/>
                        </a:rPr>
                        <a:t>— це </a:t>
                      </a:r>
                      <a:r>
                        <a:rPr lang="uk-UA" sz="2200" dirty="0" smtClean="0">
                          <a:effectLst/>
                          <a:latin typeface="Bookman Old Style" pitchFamily="18" charset="0"/>
                        </a:rPr>
                        <a:t>розжарені</a:t>
                      </a:r>
                      <a:r>
                        <a:rPr lang="uk-UA" sz="2200" baseline="0" dirty="0" smtClean="0">
                          <a:effectLst/>
                          <a:latin typeface="Bookman Old Style" pitchFamily="18" charset="0"/>
                        </a:rPr>
                        <a:t> небесні</a:t>
                      </a:r>
                      <a:r>
                        <a:rPr lang="uk-UA" sz="2200" dirty="0" smtClean="0">
                          <a:effectLst/>
                          <a:latin typeface="Bookman Old Style" pitchFamily="18" charset="0"/>
                        </a:rPr>
                        <a:t> тіла кулеподібної форми, </a:t>
                      </a:r>
                      <a:r>
                        <a:rPr lang="uk-UA" sz="2200" dirty="0">
                          <a:effectLst/>
                          <a:latin typeface="Bookman Old Style" pitchFamily="18" charset="0"/>
                        </a:rPr>
                        <a:t>що випромінюють світло.</a:t>
                      </a:r>
                      <a:endParaRPr lang="ru-RU" sz="2200" dirty="0">
                        <a:effectLst/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66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dirty="0">
                          <a:effectLst/>
                          <a:latin typeface="Bookman Old Style" pitchFamily="18" charset="0"/>
                        </a:rPr>
                        <a:t>Зірки</a:t>
                      </a:r>
                      <a:endParaRPr lang="ru-RU" sz="2200" dirty="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  <a:latin typeface="Bookman Old Style" pitchFamily="18" charset="0"/>
                        </a:rPr>
                        <a:t>одні з найгарячіших зірок.</a:t>
                      </a:r>
                      <a:endParaRPr lang="ru-RU" sz="2200" dirty="0">
                        <a:effectLst/>
                        <a:latin typeface="Bookman Old Style" pitchFamily="18" charset="0"/>
                        <a:ea typeface="SimSun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6" name="Прямая со стрелкой 5">
            <a:extLst>
              <a:ext uri="{FF2B5EF4-FFF2-40B4-BE49-F238E27FC236}">
                <a16:creationId xmlns="" xmlns:a16="http://schemas.microsoft.com/office/drawing/2014/main" id="{137C9349-0A0F-4143-9642-5AAE93ACE437}"/>
              </a:ext>
            </a:extLst>
          </p:cNvPr>
          <p:cNvCxnSpPr/>
          <p:nvPr/>
        </p:nvCxnSpPr>
        <p:spPr>
          <a:xfrm flipV="1">
            <a:off x="2071688" y="2286000"/>
            <a:ext cx="1143000" cy="714375"/>
          </a:xfrm>
          <a:prstGeom prst="straightConnector1">
            <a:avLst/>
          </a:prstGeom>
          <a:ln w="31750">
            <a:solidFill>
              <a:schemeClr val="bg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="" xmlns:a16="http://schemas.microsoft.com/office/drawing/2014/main" id="{AD4921AB-178C-4911-9873-1F26F03E35F3}"/>
              </a:ext>
            </a:extLst>
          </p:cNvPr>
          <p:cNvCxnSpPr/>
          <p:nvPr/>
        </p:nvCxnSpPr>
        <p:spPr>
          <a:xfrm>
            <a:off x="2286000" y="3857625"/>
            <a:ext cx="928688" cy="785813"/>
          </a:xfrm>
          <a:prstGeom prst="straightConnector1">
            <a:avLst/>
          </a:prstGeom>
          <a:ln w="31750">
            <a:solidFill>
              <a:schemeClr val="bg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="" xmlns:a16="http://schemas.microsoft.com/office/drawing/2014/main" id="{5D389643-0420-48F5-B484-0829058FE22C}"/>
              </a:ext>
            </a:extLst>
          </p:cNvPr>
          <p:cNvCxnSpPr/>
          <p:nvPr/>
        </p:nvCxnSpPr>
        <p:spPr>
          <a:xfrm rot="16200000" flipH="1">
            <a:off x="1750219" y="2536031"/>
            <a:ext cx="1714500" cy="1214438"/>
          </a:xfrm>
          <a:prstGeom prst="straightConnector1">
            <a:avLst/>
          </a:prstGeom>
          <a:ln w="31750">
            <a:solidFill>
              <a:schemeClr val="bg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="" xmlns:a16="http://schemas.microsoft.com/office/drawing/2014/main" id="{3DD215A4-5369-4338-AA65-502A86FD9221}"/>
              </a:ext>
            </a:extLst>
          </p:cNvPr>
          <p:cNvCxnSpPr/>
          <p:nvPr/>
        </p:nvCxnSpPr>
        <p:spPr>
          <a:xfrm rot="5400000" flipH="1" flipV="1">
            <a:off x="1765399" y="3427289"/>
            <a:ext cx="1500188" cy="1071562"/>
          </a:xfrm>
          <a:prstGeom prst="straightConnector1">
            <a:avLst/>
          </a:prstGeom>
          <a:ln w="31750">
            <a:solidFill>
              <a:schemeClr val="bg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одзаголовок 2">
            <a:extLst>
              <a:ext uri="{FF2B5EF4-FFF2-40B4-BE49-F238E27FC236}">
                <a16:creationId xmlns="" xmlns:a16="http://schemas.microsoft.com/office/drawing/2014/main" id="{759B3E7C-53EB-4F5F-BA7C-2F67C0A9E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1268412"/>
            <a:ext cx="8640960" cy="511291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uk-UA" altLang="uk-UA" sz="5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spcBef>
                <a:spcPct val="0"/>
              </a:spcBef>
            </a:pPr>
            <a:endParaRPr lang="uk-UA" altLang="uk-UA" sz="5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spcBef>
                <a:spcPct val="0"/>
              </a:spcBef>
            </a:pPr>
            <a:endParaRPr lang="uk-UA" altLang="uk-UA" sz="5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uk-UA" altLang="uk-UA" sz="5400" b="1" dirty="0">
                <a:solidFill>
                  <a:srgbClr val="FFFF00"/>
                </a:solidFill>
                <a:latin typeface="+mj-lt"/>
              </a:rPr>
              <a:t>Домашнє завдання</a:t>
            </a:r>
          </a:p>
          <a:p>
            <a:pPr algn="ctr" eaLnBrk="1" hangingPunct="1">
              <a:spcBef>
                <a:spcPct val="0"/>
              </a:spcBef>
            </a:pPr>
            <a:r>
              <a:rPr lang="ru-RU" altLang="uk-UA" sz="5400" b="1" dirty="0">
                <a:latin typeface="Bookman Old Style" panose="02050604050505020204" pitchFamily="18" charset="0"/>
              </a:rPr>
              <a:t>	</a:t>
            </a:r>
          </a:p>
          <a:p>
            <a:pPr marL="742950" indent="-742950" eaLnBrk="1" hangingPunct="1">
              <a:spcBef>
                <a:spcPct val="0"/>
              </a:spcBef>
            </a:pPr>
            <a:r>
              <a:rPr lang="ru-RU" altLang="uk-UA" sz="3200" b="1" dirty="0">
                <a:latin typeface="+mj-lt"/>
              </a:rPr>
              <a:t>1. </a:t>
            </a:r>
            <a:r>
              <a:rPr lang="ru-RU" altLang="uk-UA" sz="3200" b="1" dirty="0" err="1">
                <a:latin typeface="+mj-lt"/>
              </a:rPr>
              <a:t>Опрацювати</a:t>
            </a:r>
            <a:r>
              <a:rPr lang="ru-RU" altLang="uk-UA" sz="3200" b="1" dirty="0">
                <a:latin typeface="+mj-lt"/>
              </a:rPr>
              <a:t> §17,сторінка.</a:t>
            </a:r>
          </a:p>
          <a:p>
            <a:pPr marL="914400" indent="-914400" algn="just" eaLnBrk="1" hangingPunct="1">
              <a:spcBef>
                <a:spcPct val="0"/>
              </a:spcBef>
            </a:pPr>
            <a:r>
              <a:rPr lang="uk-UA" altLang="uk-UA" sz="3200" b="1" dirty="0">
                <a:latin typeface="+mj-lt"/>
              </a:rPr>
              <a:t>2. Намалювати в зошиті три сузір’я, які вам найбільше сподобалися та підписати їх .</a:t>
            </a:r>
          </a:p>
          <a:p>
            <a:pPr marL="914400" indent="-914400" algn="just" eaLnBrk="1" hangingPunct="1">
              <a:spcBef>
                <a:spcPct val="0"/>
              </a:spcBef>
            </a:pPr>
            <a:r>
              <a:rPr lang="uk-UA" altLang="uk-UA" sz="3200" b="1" dirty="0">
                <a:latin typeface="+mj-lt"/>
              </a:rPr>
              <a:t>3. Підготувати повідомлення про ваш знак зодіаку. </a:t>
            </a:r>
            <a:endParaRPr lang="ru-RU" altLang="uk-UA" sz="3200" b="1" dirty="0">
              <a:latin typeface="+mj-lt"/>
            </a:endParaRPr>
          </a:p>
          <a:p>
            <a:pPr eaLnBrk="1" hangingPunct="1">
              <a:spcBef>
                <a:spcPct val="0"/>
              </a:spcBef>
            </a:pPr>
            <a:endParaRPr lang="uk-UA" altLang="uk-UA" sz="5400" b="1" dirty="0">
              <a:latin typeface="Bookman Old Style" panose="020506040505050202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uk-UA" altLang="uk-UA" sz="5400" b="1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F840CF-E69F-41DB-8A3B-2A06CF8B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4664"/>
            <a:ext cx="7772400" cy="151216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>
                <a:solidFill>
                  <a:srgbClr val="FFFF00"/>
                </a:solidFill>
              </a:rPr>
              <a:t/>
            </a:r>
            <a:br>
              <a:rPr lang="uk-UA" dirty="0">
                <a:solidFill>
                  <a:srgbClr val="FFFF00"/>
                </a:solidFill>
              </a:rPr>
            </a:br>
            <a:r>
              <a:rPr lang="uk-UA" dirty="0">
                <a:solidFill>
                  <a:srgbClr val="FFFF00"/>
                </a:solidFill>
              </a:rPr>
              <a:t>Прийом </a:t>
            </a:r>
            <a:r>
              <a:rPr lang="uk-UA" dirty="0" err="1">
                <a:solidFill>
                  <a:srgbClr val="FFFF00"/>
                </a:solidFill>
              </a:rPr>
              <a:t>“Рюкзак”</a:t>
            </a:r>
            <a:r>
              <a:rPr lang="uk-UA" dirty="0">
                <a:solidFill>
                  <a:srgbClr val="FFFF00"/>
                </a:solidFill>
              </a:rPr>
              <a:t/>
            </a:r>
            <a:br>
              <a:rPr lang="uk-UA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5059" name="Содержимое 2">
            <a:extLst>
              <a:ext uri="{FF2B5EF4-FFF2-40B4-BE49-F238E27FC236}">
                <a16:creationId xmlns="" xmlns:a16="http://schemas.microsoft.com/office/drawing/2014/main" id="{B3585A37-72FC-4F74-8388-A783B1E11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uk-UA" sz="3600" dirty="0"/>
              <a:t>На </a:t>
            </a:r>
            <a:r>
              <a:rPr lang="ru-RU" altLang="uk-UA" sz="3600" dirty="0" err="1"/>
              <a:t>уроці</a:t>
            </a:r>
            <a:r>
              <a:rPr lang="ru-RU" altLang="uk-UA" sz="3600" dirty="0"/>
              <a:t> я </a:t>
            </a:r>
            <a:r>
              <a:rPr lang="ru-RU" altLang="uk-UA" sz="3600" dirty="0" err="1"/>
              <a:t>зрозумів</a:t>
            </a:r>
            <a:r>
              <a:rPr lang="ru-RU" altLang="uk-UA" sz="3600" dirty="0"/>
              <a:t> …</a:t>
            </a:r>
          </a:p>
          <a:p>
            <a:pPr eaLnBrk="1" hangingPunct="1"/>
            <a:r>
              <a:rPr lang="ru-RU" altLang="uk-UA" sz="3600" dirty="0" err="1"/>
              <a:t>Сьогодні</a:t>
            </a:r>
            <a:r>
              <a:rPr lang="ru-RU" altLang="uk-UA" sz="3600" dirty="0"/>
              <a:t> я </a:t>
            </a:r>
            <a:r>
              <a:rPr lang="ru-RU" altLang="uk-UA" sz="3600" dirty="0" err="1"/>
              <a:t>навчився</a:t>
            </a:r>
            <a:r>
              <a:rPr lang="ru-RU" altLang="uk-UA" sz="3600" dirty="0"/>
              <a:t> …</a:t>
            </a:r>
          </a:p>
          <a:p>
            <a:pPr eaLnBrk="1" hangingPunct="1"/>
            <a:r>
              <a:rPr lang="ru-RU" altLang="uk-UA" sz="3600" dirty="0" err="1"/>
              <a:t>Найцікавішим</a:t>
            </a:r>
            <a:r>
              <a:rPr lang="ru-RU" altLang="uk-UA" sz="3600" dirty="0"/>
              <a:t> </a:t>
            </a:r>
            <a:r>
              <a:rPr lang="ru-RU" altLang="uk-UA" sz="3600" dirty="0" err="1"/>
              <a:t>було</a:t>
            </a:r>
            <a:r>
              <a:rPr lang="ru-RU" altLang="uk-UA" sz="3600" dirty="0"/>
              <a:t> …</a:t>
            </a:r>
          </a:p>
          <a:p>
            <a:pPr eaLnBrk="1" hangingPunct="1"/>
            <a:r>
              <a:rPr lang="ru-RU" altLang="uk-UA" sz="3600" dirty="0" err="1"/>
              <a:t>Мені</a:t>
            </a:r>
            <a:r>
              <a:rPr lang="ru-RU" altLang="uk-UA" sz="3600" dirty="0"/>
              <a:t> </a:t>
            </a:r>
            <a:r>
              <a:rPr lang="ru-RU" altLang="uk-UA" sz="3600" dirty="0" err="1"/>
              <a:t>було</a:t>
            </a:r>
            <a:r>
              <a:rPr lang="ru-RU" altLang="uk-UA" sz="3600" dirty="0"/>
              <a:t> </a:t>
            </a:r>
            <a:r>
              <a:rPr lang="ru-RU" altLang="uk-UA" sz="3600" dirty="0" err="1"/>
              <a:t>найважче</a:t>
            </a:r>
            <a:r>
              <a:rPr lang="ru-RU" altLang="uk-UA" sz="3600" dirty="0"/>
              <a:t> …</a:t>
            </a:r>
          </a:p>
          <a:p>
            <a:pPr eaLnBrk="1" hangingPunct="1"/>
            <a:r>
              <a:rPr lang="uk-UA" altLang="uk-UA" sz="3600" dirty="0"/>
              <a:t>Сьогодні я відчув ...</a:t>
            </a:r>
          </a:p>
          <a:p>
            <a:pPr eaLnBrk="1" hangingPunct="1"/>
            <a:r>
              <a:rPr lang="uk-UA" altLang="uk-UA" sz="3600"/>
              <a:t>Мене </a:t>
            </a:r>
            <a:r>
              <a:rPr lang="uk-UA" altLang="uk-UA" sz="3600" dirty="0"/>
              <a:t>здивувало ...</a:t>
            </a:r>
            <a:endParaRPr lang="ru-RU" altLang="uk-UA" sz="36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Таня Белова\Desktop\68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кутник 6">
            <a:extLst>
              <a:ext uri="{FF2B5EF4-FFF2-40B4-BE49-F238E27FC236}">
                <a16:creationId xmlns="" xmlns:a16="http://schemas.microsoft.com/office/drawing/2014/main" id="{4501F08B-52E8-470B-96B6-8E6ACB495C4C}"/>
              </a:ext>
            </a:extLst>
          </p:cNvPr>
          <p:cNvSpPr/>
          <p:nvPr/>
        </p:nvSpPr>
        <p:spPr>
          <a:xfrm>
            <a:off x="539552" y="476672"/>
            <a:ext cx="8280920" cy="3040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C8E1B8-BC26-4369-8C0C-D34D486B2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692696"/>
            <a:ext cx="7200800" cy="237626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dirty="0">
                <a:solidFill>
                  <a:schemeClr val="bg1"/>
                </a:solidFill>
              </a:rPr>
              <a:t>Тема уроку:</a:t>
            </a:r>
            <a:r>
              <a:rPr lang="uk-UA" sz="1600" b="1" dirty="0">
                <a:solidFill>
                  <a:schemeClr val="bg1"/>
                </a:solidFill>
              </a:rPr>
              <a:t/>
            </a:r>
            <a:br>
              <a:rPr lang="uk-UA" sz="1600" b="1" dirty="0">
                <a:solidFill>
                  <a:schemeClr val="bg1"/>
                </a:solidFill>
              </a:rPr>
            </a:br>
            <a:r>
              <a:rPr lang="uk-UA" sz="1600" b="1" dirty="0">
                <a:solidFill>
                  <a:schemeClr val="bg1"/>
                </a:solidFill>
              </a:rPr>
              <a:t/>
            </a:r>
            <a:br>
              <a:rPr lang="uk-UA" sz="1600" b="1" dirty="0">
                <a:solidFill>
                  <a:schemeClr val="bg1"/>
                </a:solidFill>
              </a:rPr>
            </a:br>
            <a:r>
              <a:rPr lang="uk-UA" sz="4800" b="1" dirty="0" err="1" smtClean="0">
                <a:solidFill>
                  <a:schemeClr val="bg1"/>
                </a:solidFill>
              </a:rPr>
              <a:t>“</a:t>
            </a:r>
            <a:r>
              <a:rPr lang="uk-UA" sz="4800" b="1" i="1" dirty="0" err="1" smtClean="0">
                <a:solidFill>
                  <a:schemeClr val="bg1"/>
                </a:solidFill>
              </a:rPr>
              <a:t>Зоря</a:t>
            </a:r>
            <a:r>
              <a:rPr lang="uk-UA" sz="4800" b="1" i="1" dirty="0" smtClean="0">
                <a:solidFill>
                  <a:schemeClr val="bg1"/>
                </a:solidFill>
              </a:rPr>
              <a:t> </a:t>
            </a:r>
            <a:r>
              <a:rPr lang="uk-UA" sz="4800" b="1" i="1" dirty="0">
                <a:solidFill>
                  <a:schemeClr val="bg1"/>
                </a:solidFill>
              </a:rPr>
              <a:t>– самосвітне небесне </a:t>
            </a:r>
            <a:r>
              <a:rPr lang="uk-UA" sz="4800" b="1" i="1" dirty="0" err="1" smtClean="0">
                <a:solidFill>
                  <a:schemeClr val="bg1"/>
                </a:solidFill>
              </a:rPr>
              <a:t>тіло”</a:t>
            </a:r>
            <a:endParaRPr lang="ru-RU" b="1" i="1" dirty="0">
              <a:solidFill>
                <a:schemeClr val="bg1"/>
              </a:solidFill>
            </a:endParaRPr>
          </a:p>
        </p:txBody>
      </p:sp>
      <p:cxnSp>
        <p:nvCxnSpPr>
          <p:cNvPr id="8" name="Пряма сполучна лінія 7">
            <a:extLst>
              <a:ext uri="{FF2B5EF4-FFF2-40B4-BE49-F238E27FC236}">
                <a16:creationId xmlns="" xmlns:a16="http://schemas.microsoft.com/office/drawing/2014/main" id="{51EC2C4E-C4D9-4B98-A91D-A2D89041AB8B}"/>
              </a:ext>
            </a:extLst>
          </p:cNvPr>
          <p:cNvCxnSpPr/>
          <p:nvPr/>
        </p:nvCxnSpPr>
        <p:spPr>
          <a:xfrm>
            <a:off x="1475656" y="1471131"/>
            <a:ext cx="640871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4D2B9822-C933-4B7F-8AAF-0CAF7FC950BD}"/>
              </a:ext>
            </a:extLst>
          </p:cNvPr>
          <p:cNvSpPr txBox="1">
            <a:spLocks/>
          </p:cNvSpPr>
          <p:nvPr/>
        </p:nvSpPr>
        <p:spPr>
          <a:xfrm>
            <a:off x="683568" y="3789041"/>
            <a:ext cx="7704856" cy="1191656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anose="020B0609020204030204" pitchFamily="49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anose="020B0609020204030204" pitchFamily="49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anose="020B0609020204030204" pitchFamily="49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anose="020B0609020204030204" pitchFamily="49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anose="020B0609020204030204" pitchFamily="4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anose="020B0609020204030204" pitchFamily="4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anose="020B0609020204030204" pitchFamily="4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anose="020B0609020204030204" pitchFamily="49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b="1" i="1" dirty="0">
              <a:solidFill>
                <a:schemeClr val="bg1"/>
              </a:solidFill>
            </a:endParaRPr>
          </a:p>
        </p:txBody>
      </p:sp>
      <p:cxnSp>
        <p:nvCxnSpPr>
          <p:cNvPr id="12" name="Пряма сполучна лінія 11">
            <a:extLst>
              <a:ext uri="{FF2B5EF4-FFF2-40B4-BE49-F238E27FC236}">
                <a16:creationId xmlns="" xmlns:a16="http://schemas.microsoft.com/office/drawing/2014/main" id="{0C55C4AA-C6E8-47A9-A792-EEC786A7632D}"/>
              </a:ext>
            </a:extLst>
          </p:cNvPr>
          <p:cNvCxnSpPr/>
          <p:nvPr/>
        </p:nvCxnSpPr>
        <p:spPr>
          <a:xfrm>
            <a:off x="1405616" y="4668932"/>
            <a:ext cx="640871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93FC65-BAF1-4CCC-9051-624A4EB68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uk-UA"/>
          </a:p>
        </p:txBody>
      </p:sp>
      <p:pic>
        <p:nvPicPr>
          <p:cNvPr id="12291" name="Місце для вмісту 7">
            <a:extLst>
              <a:ext uri="{FF2B5EF4-FFF2-40B4-BE49-F238E27FC236}">
                <a16:creationId xmlns="" xmlns:a16="http://schemas.microsoft.com/office/drawing/2014/main" id="{7140C634-A30E-47C0-9636-1EA973D8C0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узика">
            <a:hlinkClick r:id="" action="ppaction://media"/>
            <a:extLst>
              <a:ext uri="{FF2B5EF4-FFF2-40B4-BE49-F238E27FC236}">
                <a16:creationId xmlns="" xmlns:a16="http://schemas.microsoft.com/office/drawing/2014/main" id="{B98E5026-AC35-456B-8625-0780EEBA87C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8736970" cy="6552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elitefon.ru/download.php?file=201211/1920x1080/elitefon.ru-8225.jpg">
            <a:extLst>
              <a:ext uri="{FF2B5EF4-FFF2-40B4-BE49-F238E27FC236}">
                <a16:creationId xmlns="" xmlns:a16="http://schemas.microsoft.com/office/drawing/2014/main" id="{F913444F-6BDE-4C8C-B64E-23971E9C49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AD9C71-6E61-423F-A2D4-DFD00BEC8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512763"/>
            <a:ext cx="8643937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</a:rPr>
              <a:t>Із поданих слів складіть речення</a:t>
            </a:r>
            <a:endParaRPr lang="ru-RU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="" xmlns:a16="http://schemas.microsoft.com/office/drawing/2014/main" id="{672DB9A0-239C-4C73-9A75-D33EEA222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12998579"/>
              </p:ext>
            </p:extLst>
          </p:nvPr>
        </p:nvGraphicFramePr>
        <p:xfrm>
          <a:off x="107950" y="1484313"/>
          <a:ext cx="8918574" cy="290224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{8A107856-5554-42FB-B03E-39F5DBC370BA}</a:tableStyleId>
              </a:tblPr>
              <a:tblGrid>
                <a:gridCol w="22439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37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146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0627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2563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+mj-lt"/>
                        </a:rPr>
                        <a:t>гарячі</a:t>
                      </a:r>
                      <a:endParaRPr lang="ru-RU" sz="3600" dirty="0">
                        <a:effectLst/>
                        <a:latin typeface="+mj-lt"/>
                        <a:ea typeface="SimSun"/>
                      </a:endParaRPr>
                    </a:p>
                  </a:txBody>
                  <a:tcPr marL="126991" marR="126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+mj-lt"/>
                        </a:rPr>
                        <a:t>світло</a:t>
                      </a:r>
                      <a:endParaRPr lang="ru-RU" sz="3600" dirty="0">
                        <a:effectLst/>
                        <a:latin typeface="+mj-lt"/>
                        <a:ea typeface="SimSun"/>
                      </a:endParaRPr>
                    </a:p>
                  </a:txBody>
                  <a:tcPr marL="126991" marR="126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+mj-lt"/>
                        </a:rPr>
                        <a:t>Зорі</a:t>
                      </a:r>
                      <a:endParaRPr lang="ru-RU" sz="3600" dirty="0">
                        <a:effectLst/>
                        <a:latin typeface="+mj-lt"/>
                        <a:ea typeface="SimSun"/>
                      </a:endParaRPr>
                    </a:p>
                  </a:txBody>
                  <a:tcPr marL="126991" marR="126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+mj-lt"/>
                        </a:rPr>
                        <a:t>— це</a:t>
                      </a:r>
                      <a:endParaRPr lang="ru-RU" sz="3600" dirty="0">
                        <a:effectLst/>
                        <a:latin typeface="+mj-lt"/>
                        <a:ea typeface="SimSun"/>
                      </a:endParaRPr>
                    </a:p>
                  </a:txBody>
                  <a:tcPr marL="126991" marR="126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614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+mj-lt"/>
                        </a:rPr>
                        <a:t>небесні</a:t>
                      </a:r>
                      <a:endParaRPr lang="ru-RU" sz="3600" dirty="0">
                        <a:effectLst/>
                        <a:latin typeface="+mj-lt"/>
                        <a:ea typeface="SimSun"/>
                      </a:endParaRPr>
                    </a:p>
                  </a:txBody>
                  <a:tcPr marL="126991" marR="126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+mj-lt"/>
                        </a:rPr>
                        <a:t>, що</a:t>
                      </a:r>
                      <a:endParaRPr lang="ru-RU" sz="3600" dirty="0">
                        <a:effectLst/>
                        <a:latin typeface="+mj-lt"/>
                        <a:ea typeface="SimSun"/>
                      </a:endParaRPr>
                    </a:p>
                  </a:txBody>
                  <a:tcPr marL="126991" marR="126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3600" dirty="0" err="1">
                          <a:effectLst/>
                          <a:latin typeface="+mj-lt"/>
                        </a:rPr>
                        <a:t>випро-мінюють</a:t>
                      </a:r>
                      <a:endParaRPr lang="ru-RU" sz="3600" dirty="0">
                        <a:effectLst/>
                        <a:latin typeface="+mj-lt"/>
                        <a:ea typeface="SimSun"/>
                      </a:endParaRPr>
                    </a:p>
                  </a:txBody>
                  <a:tcPr marL="126991" marR="126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+mj-lt"/>
                        </a:rPr>
                        <a:t>тіла</a:t>
                      </a:r>
                      <a:endParaRPr lang="ru-RU" sz="3600" dirty="0">
                        <a:effectLst/>
                        <a:latin typeface="+mj-lt"/>
                        <a:ea typeface="SimSun"/>
                      </a:endParaRPr>
                    </a:p>
                  </a:txBody>
                  <a:tcPr marL="126991" marR="126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Прямокутник 5">
            <a:extLst>
              <a:ext uri="{FF2B5EF4-FFF2-40B4-BE49-F238E27FC236}">
                <a16:creationId xmlns="" xmlns:a16="http://schemas.microsoft.com/office/drawing/2014/main" id="{715D92FD-BC34-4791-BD0C-AF266AB8C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4929188"/>
            <a:ext cx="8569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4000" b="1" i="1" dirty="0">
                <a:latin typeface="+mj-lt"/>
              </a:rPr>
              <a:t>Зорі - це гарячі небесні тіла, що випромінюють світло.</a:t>
            </a:r>
            <a:endParaRPr lang="ru-RU" altLang="uk-UA" sz="4000" b="1" i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2.bp.blogspot.com/-ZF_tyCsOsT4/TgEjINIOTsI/AAAAAAAAASQ/1b8hb_CiIeo/s1600/space_planet_5.jpg">
            <a:extLst>
              <a:ext uri="{FF2B5EF4-FFF2-40B4-BE49-F238E27FC236}">
                <a16:creationId xmlns="" xmlns:a16="http://schemas.microsoft.com/office/drawing/2014/main" id="{8E35A699-29C6-4F27-83F8-DE9799C0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8C924D-0BD6-40B4-9608-55A52AC35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1857375"/>
            <a:ext cx="7772400" cy="914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Що ви знаєте про зорі?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Bookman Old Style" pitchFamily="18" charset="0"/>
              </a:rPr>
            </a:br>
            <a:endParaRPr lang="ru-RU" dirty="0">
              <a:solidFill>
                <a:schemeClr val="tx2">
                  <a:satMod val="20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20BDE8-0928-4010-B4CB-47BF26632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6387" name="Picture 2" descr="C:\Users\Таня Белова\Desktop\12.jpg">
            <a:extLst>
              <a:ext uri="{FF2B5EF4-FFF2-40B4-BE49-F238E27FC236}">
                <a16:creationId xmlns="" xmlns:a16="http://schemas.microsoft.com/office/drawing/2014/main" id="{EE3F7309-E187-489D-803E-23DADB0E4A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13" r="2718" b="3891"/>
          <a:stretch/>
        </p:blipFill>
        <p:spPr>
          <a:xfrm>
            <a:off x="0" y="-81633"/>
            <a:ext cx="9144000" cy="6943520"/>
          </a:xfr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804</TotalTime>
  <Words>494</Words>
  <Application>Microsoft Office PowerPoint</Application>
  <PresentationFormat>Экран (4:3)</PresentationFormat>
  <Paragraphs>132</Paragraphs>
  <Slides>33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Метро</vt:lpstr>
      <vt:lpstr>«Глибока філософія захована у великій книзі – Всесвіт, завжди відкритій допитливому погляду»                Галілео Галілей</vt:lpstr>
      <vt:lpstr>Уранія (грец. Οὐρανία) — в грецькій міфології, одна з дев'яти олімпійських муз, муза астрономії. Дочка Зевса і Мнемосіни. У мистецтві зображувалася з глобусом та вказівною паличкою.</vt:lpstr>
      <vt:lpstr>Інтерв’ю за три кроки </vt:lpstr>
      <vt:lpstr>Тема уроку:  “Зоря – самосвітне небесне тіло”</vt:lpstr>
      <vt:lpstr>Слайд 5</vt:lpstr>
      <vt:lpstr>Слайд 6</vt:lpstr>
      <vt:lpstr>Із поданих слів складіть речення</vt:lpstr>
      <vt:lpstr>Що ви знаєте про зорі? </vt:lpstr>
      <vt:lpstr>Слайд 9</vt:lpstr>
      <vt:lpstr>Із поданих слів складіть речення</vt:lpstr>
      <vt:lpstr>Яка зоря розташована найближче до Землі? </vt:lpstr>
      <vt:lpstr>Сонце – зоря, яка розташована         до нас найближче</vt:lpstr>
      <vt:lpstr>Слайд 13</vt:lpstr>
      <vt:lpstr>Слайд 14</vt:lpstr>
      <vt:lpstr>Міжзоряний простір </vt:lpstr>
      <vt:lpstr>Слайд 16</vt:lpstr>
      <vt:lpstr>Слайд 17</vt:lpstr>
      <vt:lpstr>Слайд 18</vt:lpstr>
      <vt:lpstr>Поняття про сузір’я </vt:lpstr>
      <vt:lpstr>Слайд 20</vt:lpstr>
      <vt:lpstr>Слайд 21</vt:lpstr>
      <vt:lpstr>Слайд 22</vt:lpstr>
      <vt:lpstr>Слайд 23</vt:lpstr>
      <vt:lpstr>Легенда українців про зоряний Віз.   </vt:lpstr>
      <vt:lpstr>Легенда про сузір’я Волосся Вероніки   </vt:lpstr>
      <vt:lpstr>Слайд 26</vt:lpstr>
      <vt:lpstr>Зодіакальні сузір’я</vt:lpstr>
      <vt:lpstr>Прийом «Практичність теорії»    </vt:lpstr>
      <vt:lpstr>Слайд 29</vt:lpstr>
      <vt:lpstr>Гра «Світлофор»</vt:lpstr>
      <vt:lpstr>Слайд 31</vt:lpstr>
      <vt:lpstr>Слайд 32</vt:lpstr>
      <vt:lpstr> Прийом “Рюкзак”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Небесні тіла.  Сузір’я.  Зорі</dc:title>
  <dc:creator>Элит</dc:creator>
  <cp:lastModifiedBy>Таня Белова</cp:lastModifiedBy>
  <cp:revision>82</cp:revision>
  <cp:lastPrinted>2021-11-19T10:37:24Z</cp:lastPrinted>
  <dcterms:created xsi:type="dcterms:W3CDTF">2016-11-15T17:15:53Z</dcterms:created>
  <dcterms:modified xsi:type="dcterms:W3CDTF">2021-11-21T18:34:39Z</dcterms:modified>
</cp:coreProperties>
</file>