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97" r:id="rId3"/>
    <p:sldId id="1340" r:id="rId4"/>
    <p:sldId id="1355" r:id="rId5"/>
    <p:sldId id="1356" r:id="rId6"/>
    <p:sldId id="1357" r:id="rId7"/>
    <p:sldId id="1358" r:id="rId8"/>
    <p:sldId id="1359" r:id="rId9"/>
    <p:sldId id="1360" r:id="rId10"/>
    <p:sldId id="1362" r:id="rId11"/>
    <p:sldId id="1363" r:id="rId12"/>
    <p:sldId id="1365" r:id="rId13"/>
    <p:sldId id="1368" r:id="rId14"/>
    <p:sldId id="1366" r:id="rId15"/>
    <p:sldId id="1367" r:id="rId16"/>
    <p:sldId id="1370" r:id="rId17"/>
    <p:sldId id="1371" r:id="rId18"/>
    <p:sldId id="1374" r:id="rId19"/>
    <p:sldId id="1373" r:id="rId20"/>
    <p:sldId id="1361" r:id="rId21"/>
    <p:sldId id="1375" r:id="rId22"/>
    <p:sldId id="818" r:id="rId23"/>
    <p:sldId id="1354" r:id="rId24"/>
    <p:sldId id="643" r:id="rId25"/>
    <p:sldId id="644" r:id="rId26"/>
    <p:sldId id="304" r:id="rId27"/>
  </p:sldIdLst>
  <p:sldSz cx="12192000" cy="6858000"/>
  <p:notesSz cx="6858000" cy="9144000"/>
  <p:custDataLst>
    <p:tags r:id="rId28"/>
  </p:custData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A200"/>
    <a:srgbClr val="00C000"/>
    <a:srgbClr val="9C5BCD"/>
    <a:srgbClr val="9E5ECE"/>
    <a:srgbClr val="13B1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022" autoAdjust="0"/>
    <p:restoredTop sz="94660"/>
  </p:normalViewPr>
  <p:slideViewPr>
    <p:cSldViewPr snapToGrid="0">
      <p:cViewPr varScale="1">
        <p:scale>
          <a:sx n="61" d="100"/>
          <a:sy n="61" d="100"/>
        </p:scale>
        <p:origin x="-72" y="-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8F7B198C-4D93-4D54-AE95-CB8EC82A8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330"/>
          <a:stretch/>
        </p:blipFill>
        <p:spPr>
          <a:xfrm>
            <a:off x="0" y="0"/>
            <a:ext cx="4752896" cy="3795965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633713" y="2855732"/>
            <a:ext cx="244102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500" b="1" i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sz="11500" b="1" i="1" dirty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23.10.2018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23.10.2018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647763" y="593038"/>
            <a:ext cx="948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1</a:t>
            </a:r>
            <a:r>
              <a:rPr lang="uk-UA" sz="4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23.10.2018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23.10.2018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23.10.2018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23.10.2018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23.10.2018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23.10.2018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23.10.2018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23.10.2018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57131"/>
            <a:ext cx="7137066" cy="1801607"/>
          </a:xfrm>
        </p:spPr>
        <p:txBody>
          <a:bodyPr>
            <a:noAutofit/>
          </a:bodyPr>
          <a:lstStyle/>
          <a:p>
            <a:r>
              <a:rPr lang="uk-UA" sz="6000" dirty="0"/>
              <a:t>Розв’язування оптимізаційних задач</a:t>
            </a:r>
            <a:endParaRPr lang="uk-UA" sz="72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14</a:t>
            </a:r>
          </a:p>
        </p:txBody>
      </p:sp>
      <p:pic>
        <p:nvPicPr>
          <p:cNvPr id="1026" name="Picture 2" descr="cube, modeling, object, prototype, shape, visualization icon">
            <a:extLst>
              <a:ext uri="{FF2B5EF4-FFF2-40B4-BE49-F238E27FC236}">
                <a16:creationId xmlns:a16="http://schemas.microsoft.com/office/drawing/2014/main" xmlns="" id="{55B45B80-B39D-47D2-BAF0-BBAE14B46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4608" y="3653579"/>
            <a:ext cx="2331584" cy="233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Ð ÐµÐ·ÑÐ»ÑÑÐ°Ñ Ð¿Ð¾ÑÑÐºÑ Ð·Ð¾Ð±ÑÐ°Ð¶ÐµÐ½Ñ Ð·Ð° Ð·Ð°Ð¿Ð¸ÑÐ¾Ð¼ &quot;solving tasks icon&quot;">
            <a:extLst>
              <a:ext uri="{FF2B5EF4-FFF2-40B4-BE49-F238E27FC236}">
                <a16:creationId xmlns:a16="http://schemas.microsoft.com/office/drawing/2014/main" xmlns="" id="{C2C0FEEC-DDDF-4E94-B2F7-0B3D007B8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6536" y="3653579"/>
            <a:ext cx="2331585" cy="233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Задачі оптимізації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Побудуємо математичну модель для цієї задачі.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E0BCE9C-5419-4399-AABA-71AD8102BAD9}"/>
              </a:ext>
            </a:extLst>
          </p:cNvPr>
          <p:cNvSpPr txBox="1"/>
          <p:nvPr/>
        </p:nvSpPr>
        <p:spPr>
          <a:xfrm>
            <a:off x="70929" y="1816799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Нехай </a:t>
            </a:r>
            <a:r>
              <a:rPr lang="uk-UA" sz="2800" b="1" i="1" kern="0" dirty="0">
                <a:solidFill>
                  <a:srgbClr val="FFFF00"/>
                </a:solidFill>
              </a:rPr>
              <a:t>х</a:t>
            </a:r>
            <a:r>
              <a:rPr lang="uk-UA" sz="2800" b="1" i="1" kern="0" baseline="-25000" dirty="0">
                <a:solidFill>
                  <a:srgbClr val="FFFF00"/>
                </a:solidFill>
              </a:rPr>
              <a:t>1</a:t>
            </a:r>
            <a:r>
              <a:rPr lang="uk-UA" sz="2800" b="1" i="1" kern="0" dirty="0">
                <a:solidFill>
                  <a:srgbClr val="FFFFFF"/>
                </a:solidFill>
              </a:rPr>
              <a:t> — кількість столів моделі А, випущених за тиждень, а </a:t>
            </a:r>
            <a:r>
              <a:rPr lang="uk-UA" sz="2800" b="1" i="1" kern="0" dirty="0">
                <a:solidFill>
                  <a:srgbClr val="FFFF00"/>
                </a:solidFill>
              </a:rPr>
              <a:t>х</a:t>
            </a:r>
            <a:r>
              <a:rPr lang="uk-UA" sz="2800" b="1" i="1" kern="0" baseline="-25000" dirty="0">
                <a:solidFill>
                  <a:srgbClr val="FFFF00"/>
                </a:solidFill>
              </a:rPr>
              <a:t>2</a:t>
            </a:r>
            <a:r>
              <a:rPr lang="uk-UA" sz="2800" b="1" i="1" kern="0" dirty="0">
                <a:solidFill>
                  <a:srgbClr val="FFFFFF"/>
                </a:solidFill>
              </a:rPr>
              <a:t> — кількість столів моделі В. Щотижневий прибуток від реалізації такої кількості продукції </a:t>
            </a:r>
            <a:r>
              <a:rPr lang="uk-UA" sz="2800" b="1" i="1" kern="0" dirty="0" err="1">
                <a:solidFill>
                  <a:srgbClr val="FFFFFF"/>
                </a:solidFill>
              </a:rPr>
              <a:t>виражатиметься</a:t>
            </a:r>
            <a:r>
              <a:rPr lang="uk-UA" sz="2800" b="1" i="1" kern="0" dirty="0">
                <a:solidFill>
                  <a:srgbClr val="FFFFFF"/>
                </a:solidFill>
              </a:rPr>
              <a:t> значеннями функції: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AB83FF2-BBE0-4759-988F-DC98790457B1}"/>
              </a:ext>
            </a:extLst>
          </p:cNvPr>
          <p:cNvSpPr txBox="1"/>
          <p:nvPr/>
        </p:nvSpPr>
        <p:spPr>
          <a:xfrm>
            <a:off x="70929" y="3741432"/>
            <a:ext cx="12050142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kern="0" dirty="0">
                <a:solidFill>
                  <a:srgbClr val="FFFFFF"/>
                </a:solidFill>
              </a:rPr>
              <a:t>Z = 2 </a:t>
            </a:r>
            <a:r>
              <a:rPr lang="uk-UA" sz="4000" b="1" i="1" kern="0" dirty="0">
                <a:solidFill>
                  <a:srgbClr val="FFFFFF"/>
                </a:solidFill>
              </a:rPr>
              <a:t>*</a:t>
            </a:r>
            <a:r>
              <a:rPr lang="en-US" sz="4000" b="1" i="1" kern="0" dirty="0">
                <a:solidFill>
                  <a:srgbClr val="FFFFFF"/>
                </a:solidFill>
              </a:rPr>
              <a:t> </a:t>
            </a:r>
            <a:r>
              <a:rPr lang="uk-UA" sz="4000" b="1" i="1" kern="0" dirty="0">
                <a:solidFill>
                  <a:srgbClr val="FFFFFF"/>
                </a:solidFill>
              </a:rPr>
              <a:t>х</a:t>
            </a:r>
            <a:r>
              <a:rPr lang="uk-UA" sz="4000" b="1" i="1" kern="0" baseline="-25000" dirty="0">
                <a:solidFill>
                  <a:srgbClr val="FFFFFF"/>
                </a:solidFill>
              </a:rPr>
              <a:t>1</a:t>
            </a:r>
            <a:r>
              <a:rPr lang="uk-UA" sz="4000" b="1" i="1" kern="0" dirty="0">
                <a:solidFill>
                  <a:srgbClr val="FFFFFF"/>
                </a:solidFill>
              </a:rPr>
              <a:t> + 4 * х</a:t>
            </a:r>
            <a:r>
              <a:rPr lang="uk-UA" sz="4000" b="1" i="1" kern="0" baseline="-25000" dirty="0">
                <a:solidFill>
                  <a:srgbClr val="FFFFFF"/>
                </a:solidFill>
              </a:rPr>
              <a:t>2</a:t>
            </a:r>
            <a:r>
              <a:rPr lang="uk-UA" sz="4000" b="1" i="1" kern="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91E306F-53D7-4F3C-8522-1D1EA438F3FB}"/>
              </a:ext>
            </a:extLst>
          </p:cNvPr>
          <p:cNvSpPr txBox="1"/>
          <p:nvPr/>
        </p:nvSpPr>
        <p:spPr>
          <a:xfrm>
            <a:off x="70929" y="4573808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Функція </a:t>
            </a:r>
            <a:r>
              <a:rPr lang="en-US" sz="2800" b="1" i="1" kern="0" dirty="0">
                <a:solidFill>
                  <a:srgbClr val="FFFFFF"/>
                </a:solidFill>
              </a:rPr>
              <a:t>Z — </a:t>
            </a:r>
            <a:r>
              <a:rPr lang="uk-UA" sz="2800" b="1" i="1" kern="0" dirty="0">
                <a:solidFill>
                  <a:srgbClr val="FFFFFF"/>
                </a:solidFill>
              </a:rPr>
              <a:t>це цільова функція. Для того щоб підприємство мало максимальний прибуток, потрібно, щоб функція </a:t>
            </a:r>
            <a:r>
              <a:rPr lang="en-US" sz="2800" b="1" i="1" kern="0" dirty="0">
                <a:solidFill>
                  <a:srgbClr val="FFFFFF"/>
                </a:solidFill>
              </a:rPr>
              <a:t>Z </a:t>
            </a:r>
            <a:r>
              <a:rPr lang="uk-UA" sz="2800" b="1" i="1" kern="0" dirty="0">
                <a:solidFill>
                  <a:srgbClr val="FFFFFF"/>
                </a:solidFill>
              </a:rPr>
              <a:t>набула максимального значення.</a:t>
            </a:r>
          </a:p>
        </p:txBody>
      </p:sp>
    </p:spTree>
    <p:extLst>
      <p:ext uri="{BB962C8B-B14F-4D97-AF65-F5344CB8AC3E}">
        <p14:creationId xmlns:p14="http://schemas.microsoft.com/office/powerpoint/2010/main" xmlns="" val="4222521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Задачі оптимізації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Запишемо</a:t>
            </a:r>
            <a:r>
              <a:rPr lang="uk-UA" sz="2800" b="1" i="1" kern="0" dirty="0">
                <a:solidFill>
                  <a:srgbClr val="FFFFFF"/>
                </a:solidFill>
              </a:rPr>
              <a:t> систему обмежень на ресурси для даного плану виробництва. Обмеження на сировину виражаються нерівністю: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4655258-7ED2-4236-9788-090027BBE588}"/>
              </a:ext>
            </a:extLst>
          </p:cNvPr>
          <p:cNvSpPr txBox="1"/>
          <p:nvPr/>
        </p:nvSpPr>
        <p:spPr>
          <a:xfrm>
            <a:off x="72008" y="2718029"/>
            <a:ext cx="12050142" cy="9233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i="1" kern="0" dirty="0">
                <a:solidFill>
                  <a:srgbClr val="FFFFFF"/>
                </a:solidFill>
              </a:rPr>
              <a:t>3 * </a:t>
            </a:r>
            <a:r>
              <a:rPr lang="uk-UA" sz="5400" b="1" i="1" kern="0" dirty="0">
                <a:solidFill>
                  <a:srgbClr val="FFFFFF"/>
                </a:solidFill>
              </a:rPr>
              <a:t>х</a:t>
            </a:r>
            <a:r>
              <a:rPr lang="uk-UA" sz="5400" b="1" i="1" kern="0" baseline="-25000" dirty="0">
                <a:solidFill>
                  <a:srgbClr val="FFFFFF"/>
                </a:solidFill>
              </a:rPr>
              <a:t>1</a:t>
            </a:r>
            <a:r>
              <a:rPr lang="en-US" sz="5400" b="1" i="1" kern="0" dirty="0">
                <a:solidFill>
                  <a:srgbClr val="FFFFFF"/>
                </a:solidFill>
              </a:rPr>
              <a:t> + 4 * </a:t>
            </a:r>
            <a:r>
              <a:rPr lang="uk-UA" sz="5400" b="1" i="1" kern="0" dirty="0">
                <a:solidFill>
                  <a:srgbClr val="FFFFFF"/>
                </a:solidFill>
              </a:rPr>
              <a:t>х</a:t>
            </a:r>
            <a:r>
              <a:rPr lang="en-US" sz="5400" b="1" i="1" kern="0" baseline="-25000" dirty="0">
                <a:solidFill>
                  <a:srgbClr val="FFFFFF"/>
                </a:solidFill>
              </a:rPr>
              <a:t>2</a:t>
            </a:r>
            <a:r>
              <a:rPr lang="en-US" sz="5400" b="1" i="1" kern="0" dirty="0">
                <a:solidFill>
                  <a:srgbClr val="FFFFFF"/>
                </a:solidFill>
              </a:rPr>
              <a:t> ≤ 1700</a:t>
            </a:r>
            <a:endParaRPr lang="uk-UA" sz="54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D807D8D-348B-4737-807F-2F8CF1E8CFB3}"/>
              </a:ext>
            </a:extLst>
          </p:cNvPr>
          <p:cNvSpPr txBox="1"/>
          <p:nvPr/>
        </p:nvSpPr>
        <p:spPr>
          <a:xfrm>
            <a:off x="72008" y="3777630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Обмеження на машинний час: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663B5B0-1A97-495E-84AB-519645B6D727}"/>
              </a:ext>
            </a:extLst>
          </p:cNvPr>
          <p:cNvSpPr txBox="1"/>
          <p:nvPr/>
        </p:nvSpPr>
        <p:spPr>
          <a:xfrm>
            <a:off x="72008" y="4437121"/>
            <a:ext cx="12050142" cy="9233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i="1" kern="0" dirty="0">
                <a:solidFill>
                  <a:srgbClr val="FFFFFF"/>
                </a:solidFill>
              </a:rPr>
              <a:t>2 * </a:t>
            </a:r>
            <a:r>
              <a:rPr lang="uk-UA" sz="5400" b="1" i="1" kern="0" dirty="0">
                <a:solidFill>
                  <a:srgbClr val="FFFFFF"/>
                </a:solidFill>
              </a:rPr>
              <a:t>х</a:t>
            </a:r>
            <a:r>
              <a:rPr lang="uk-UA" sz="5400" b="1" i="1" kern="0" baseline="-25000" dirty="0">
                <a:solidFill>
                  <a:srgbClr val="FFFFFF"/>
                </a:solidFill>
              </a:rPr>
              <a:t>1</a:t>
            </a:r>
            <a:r>
              <a:rPr lang="en-US" sz="5400" b="1" i="1" kern="0" dirty="0">
                <a:solidFill>
                  <a:srgbClr val="FFFFFF"/>
                </a:solidFill>
              </a:rPr>
              <a:t> + 5 * </a:t>
            </a:r>
            <a:r>
              <a:rPr lang="uk-UA" sz="5400" b="1" i="1" kern="0" dirty="0">
                <a:solidFill>
                  <a:srgbClr val="FFFFFF"/>
                </a:solidFill>
              </a:rPr>
              <a:t>х</a:t>
            </a:r>
            <a:r>
              <a:rPr lang="en-US" sz="5400" b="1" i="1" kern="0" baseline="-25000" dirty="0">
                <a:solidFill>
                  <a:srgbClr val="FFFFFF"/>
                </a:solidFill>
              </a:rPr>
              <a:t>2</a:t>
            </a:r>
            <a:r>
              <a:rPr lang="en-US" sz="5400" b="1" i="1" kern="0" dirty="0">
                <a:solidFill>
                  <a:srgbClr val="FFFFFF"/>
                </a:solidFill>
              </a:rPr>
              <a:t> ≤ 1600</a:t>
            </a:r>
            <a:endParaRPr lang="uk-UA" sz="54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744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Задачі оптимізації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Крім того, очевидно, що </a:t>
            </a:r>
            <a:r>
              <a:rPr lang="uk-UA" sz="2800" b="1" i="1" kern="0" dirty="0">
                <a:solidFill>
                  <a:srgbClr val="FFFF00"/>
                </a:solidFill>
              </a:rPr>
              <a:t>х</a:t>
            </a:r>
            <a:r>
              <a:rPr lang="uk-UA" sz="2800" b="1" i="1" kern="0" baseline="-25000" dirty="0">
                <a:solidFill>
                  <a:srgbClr val="FFFF00"/>
                </a:solidFill>
              </a:rPr>
              <a:t>1</a:t>
            </a:r>
            <a:r>
              <a:rPr lang="uk-UA" sz="2800" b="1" i="1" kern="0" dirty="0">
                <a:solidFill>
                  <a:srgbClr val="FFFFFF"/>
                </a:solidFill>
              </a:rPr>
              <a:t> і </a:t>
            </a:r>
            <a:r>
              <a:rPr lang="uk-UA" sz="2800" b="1" i="1" kern="0" dirty="0">
                <a:solidFill>
                  <a:srgbClr val="FFFF00"/>
                </a:solidFill>
              </a:rPr>
              <a:t>х</a:t>
            </a:r>
            <a:r>
              <a:rPr lang="uk-UA" sz="2800" b="1" i="1" kern="0" baseline="-25000" dirty="0">
                <a:solidFill>
                  <a:srgbClr val="FFFF00"/>
                </a:solidFill>
              </a:rPr>
              <a:t>2</a:t>
            </a:r>
            <a:r>
              <a:rPr lang="uk-UA" sz="2800" b="1" i="1" kern="0" dirty="0">
                <a:solidFill>
                  <a:srgbClr val="FFFFFF"/>
                </a:solidFill>
              </a:rPr>
              <a:t> можуть набувати тільки невід'ємних значень. Маємо таку систему обмежень: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2AB610-C49B-476D-8A06-FDDD5CD71EEB}"/>
                  </a:ext>
                </a:extLst>
              </p:cNvPr>
              <p:cNvSpPr txBox="1"/>
              <p:nvPr/>
            </p:nvSpPr>
            <p:spPr>
              <a:xfrm>
                <a:off x="72008" y="2718029"/>
                <a:ext cx="12050142" cy="3169329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sz="5400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sz="5400" b="1" i="1" kern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sz="5400" b="1" i="1" kern="0" dirty="0">
                                  <a:solidFill>
                                    <a:srgbClr val="FFFFFF"/>
                                  </a:solidFill>
                                </a:rPr>
                                <m:t>3 * </m:t>
                              </m:r>
                              <m:sSub>
                                <m:sSubPr>
                                  <m:ctrlPr>
                                    <a:rPr lang="en-US" sz="5400" b="1" i="1" kern="0" dirty="0" smtClean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 kern="0" dirty="0" smtClean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5400" b="1" i="1" kern="0" dirty="0" smtClean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5400" b="1" i="1" kern="0" dirty="0">
                                  <a:solidFill>
                                    <a:srgbClr val="FFFFFF"/>
                                  </a:solidFill>
                                </a:rPr>
                                <m:t> + 4 *</m:t>
                              </m:r>
                              <m:r>
                                <m:rPr>
                                  <m:nor/>
                                </m:rPr>
                                <a:rPr lang="en-US" sz="5400" b="1" i="1" kern="0" dirty="0" smtClean="0">
                                  <a:solidFill>
                                    <a:srgbClr val="FFFFFF"/>
                                  </a:solidFill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5400" b="1" i="1" kern="0" dirty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 kern="0" dirty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5400" b="1" i="1" kern="0" dirty="0" smtClean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5400" b="1" i="1" kern="0" dirty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5400" b="1" i="1" kern="0" dirty="0" smtClean="0">
                                  <a:solidFill>
                                    <a:srgbClr val="FFFFFF"/>
                                  </a:solidFill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m:rPr>
                                  <m:nor/>
                                </m:rPr>
                                <a:rPr lang="en-US" sz="5400" b="1" i="1" kern="0" dirty="0">
                                  <a:solidFill>
                                    <a:srgbClr val="FFFFFF"/>
                                  </a:solidFill>
                                </a:rPr>
                                <m:t> 1700</m:t>
                              </m:r>
                              <m:r>
                                <m:rPr>
                                  <m:nor/>
                                </m:rPr>
                                <a:rPr lang="uk-UA" sz="5400" b="1" i="1" kern="0" dirty="0">
                                  <a:solidFill>
                                    <a:srgbClr val="FFFFFF"/>
                                  </a:solidFill>
                                </a:rPr>
                                <m:t>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5400" b="1" i="1" kern="0" dirty="0">
                                  <a:solidFill>
                                    <a:srgbClr val="FFFFFF"/>
                                  </a:solidFill>
                                </a:rPr>
                                <m:t>2 *</m:t>
                              </m:r>
                              <m:r>
                                <m:rPr>
                                  <m:nor/>
                                </m:rPr>
                                <a:rPr lang="en-US" sz="5400" b="1" i="1" kern="0" dirty="0" smtClean="0">
                                  <a:solidFill>
                                    <a:srgbClr val="FFFFFF"/>
                                  </a:solidFill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5400" b="1" i="1" kern="0" dirty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 kern="0" dirty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5400" b="1" i="1" kern="0" dirty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5400" b="1" i="1" kern="0" dirty="0">
                                  <a:solidFill>
                                    <a:srgbClr val="FFFFFF"/>
                                  </a:solidFill>
                                </a:rPr>
                                <m:t>+ 5 *</m:t>
                              </m:r>
                              <m:r>
                                <m:rPr>
                                  <m:nor/>
                                </m:rPr>
                                <a:rPr lang="en-US" sz="5400" b="1" i="1" kern="0" dirty="0" smtClean="0">
                                  <a:solidFill>
                                    <a:srgbClr val="FFFFFF"/>
                                  </a:solidFill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5400" b="1" i="1" kern="0" dirty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 kern="0" dirty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5400" b="1" i="1" kern="0" dirty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5400" b="1" i="1" kern="0" dirty="0">
                                  <a:solidFill>
                                    <a:srgbClr val="FFFFFF"/>
                                  </a:solidFill>
                                </a:rPr>
                                <m:t>≤ 1600</m:t>
                              </m:r>
                              <m:r>
                                <m:rPr>
                                  <m:nor/>
                                </m:rPr>
                                <a:rPr lang="en-US" sz="5400" b="1" i="1" kern="0" dirty="0" smtClean="0">
                                  <a:solidFill>
                                    <a:srgbClr val="FFFFFF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uk-UA" sz="5400" b="1" i="1" kern="0" dirty="0">
                                  <a:solidFill>
                                    <a:srgbClr val="FFFFFF"/>
                                  </a:solidFill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5400" b="1" i="1" kern="0" dirty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 kern="0" dirty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5400" b="1" i="1" kern="0" dirty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5400" b="1" i="1" kern="0" dirty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5400" b="1" i="1" kern="0" dirty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5400" b="1" i="1" kern="0" dirty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5400" b="1" i="1" kern="0" dirty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 kern="0" dirty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5400" b="1" i="1" kern="0" dirty="0" smtClean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5400" b="1" i="1" kern="0" dirty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5400" b="1" i="1" kern="0" dirty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5400" b="1" i="1" kern="0" dirty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sz="5400" b="1" i="1" kern="0" dirty="0">
                  <a:solidFill>
                    <a:srgbClr val="FFFFFF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4D2AB610-C49B-476D-8A06-FDDD5CD71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" y="2718029"/>
                <a:ext cx="12050142" cy="3169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361593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505" r="2182" b="62609"/>
          <a:stretch>
            <a:fillRect/>
          </a:stretch>
        </p:blipFill>
        <p:spPr bwMode="auto">
          <a:xfrm>
            <a:off x="30996" y="4433511"/>
            <a:ext cx="12192000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Задачі оптимізації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Потрібно знайти такі значення змінних </a:t>
            </a:r>
            <a:r>
              <a:rPr lang="uk-UA" sz="2800" b="1" i="1" kern="0" dirty="0">
                <a:solidFill>
                  <a:srgbClr val="FFFF00"/>
                </a:solidFill>
              </a:rPr>
              <a:t>х</a:t>
            </a:r>
            <a:r>
              <a:rPr lang="uk-UA" sz="2800" b="1" i="1" kern="0" baseline="-25000" dirty="0">
                <a:solidFill>
                  <a:srgbClr val="FFFF00"/>
                </a:solidFill>
              </a:rPr>
              <a:t>1</a:t>
            </a:r>
            <a:r>
              <a:rPr lang="uk-UA" sz="2800" b="1" i="1" kern="0" dirty="0">
                <a:solidFill>
                  <a:srgbClr val="FFFFFF"/>
                </a:solidFill>
              </a:rPr>
              <a:t> та </a:t>
            </a:r>
            <a:r>
              <a:rPr lang="uk-UA" sz="2800" b="1" i="1" kern="0" dirty="0">
                <a:solidFill>
                  <a:srgbClr val="FFFF00"/>
                </a:solidFill>
              </a:rPr>
              <a:t>х</a:t>
            </a:r>
            <a:r>
              <a:rPr lang="en-US" sz="2800" b="1" i="1" kern="0" baseline="-25000" dirty="0">
                <a:solidFill>
                  <a:srgbClr val="FFFF00"/>
                </a:solidFill>
              </a:rPr>
              <a:t>2</a:t>
            </a:r>
            <a:r>
              <a:rPr lang="uk-UA" sz="2800" b="1" i="1" kern="0" dirty="0">
                <a:solidFill>
                  <a:srgbClr val="FFFFFF"/>
                </a:solidFill>
              </a:rPr>
              <a:t>, за яких будуть виконуватися нерівності у системі обмежень, а цільова функція </a:t>
            </a:r>
            <a:r>
              <a:rPr lang="en-US" sz="2800" b="1" i="1" kern="0" dirty="0">
                <a:solidFill>
                  <a:srgbClr val="FFFF00"/>
                </a:solidFill>
              </a:rPr>
              <a:t>Z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набуде максимального значення.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059A66B-FC08-4215-940B-C8E1E4E554E9}"/>
              </a:ext>
            </a:extLst>
          </p:cNvPr>
          <p:cNvSpPr txBox="1"/>
          <p:nvPr/>
        </p:nvSpPr>
        <p:spPr>
          <a:xfrm>
            <a:off x="72008" y="3131592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процесі використання </a:t>
            </a:r>
            <a:r>
              <a:rPr lang="en-US" sz="2800" b="1" i="1" kern="0" dirty="0">
                <a:solidFill>
                  <a:srgbClr val="FFFF00"/>
                </a:solidFill>
              </a:rPr>
              <a:t>Excel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для розв'язування задач оптимізації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на </a:t>
            </a:r>
            <a:r>
              <a:rPr lang="uk-UA" sz="2800" b="1" i="1" kern="0" dirty="0">
                <a:solidFill>
                  <a:srgbClr val="FFFF00"/>
                </a:solidFill>
              </a:rPr>
              <a:t>Стрічці</a:t>
            </a:r>
            <a:r>
              <a:rPr lang="uk-UA" sz="2800" b="1" i="1" kern="0" dirty="0">
                <a:solidFill>
                  <a:srgbClr val="FFFFFF"/>
                </a:solidFill>
              </a:rPr>
              <a:t>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Дані</a:t>
            </a:r>
            <a:r>
              <a:rPr lang="uk-UA" sz="2800" b="1" i="1" kern="0" dirty="0">
                <a:solidFill>
                  <a:srgbClr val="FFFFFF"/>
                </a:solidFill>
              </a:rPr>
              <a:t> має бути група елементів керування </a:t>
            </a:r>
            <a:r>
              <a:rPr lang="uk-UA" sz="2800" b="1" i="1" kern="0" dirty="0">
                <a:solidFill>
                  <a:srgbClr val="FFFF00"/>
                </a:solidFill>
              </a:rPr>
              <a:t>Аналіз</a:t>
            </a:r>
            <a:r>
              <a:rPr lang="uk-UA" sz="2800" b="1" i="1" kern="0" dirty="0">
                <a:solidFill>
                  <a:srgbClr val="FFFFFF"/>
                </a:solidFill>
              </a:rPr>
              <a:t> з кнопкою </a:t>
            </a:r>
            <a:r>
              <a:rPr lang="uk-UA" sz="2800" b="1" i="1" kern="0" dirty="0" err="1">
                <a:solidFill>
                  <a:srgbClr val="FFFF00"/>
                </a:solidFill>
              </a:rPr>
              <a:t>Розв'язувач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CB06F41D-F9EC-4502-94B5-658CA8BE2D5B}"/>
              </a:ext>
            </a:extLst>
          </p:cNvPr>
          <p:cNvSpPr/>
          <p:nvPr/>
        </p:nvSpPr>
        <p:spPr>
          <a:xfrm>
            <a:off x="8300656" y="5332133"/>
            <a:ext cx="1026224" cy="26285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xmlns="" id="{FF809F55-6348-4587-BAB1-40A292EE1588}"/>
              </a:ext>
            </a:extLst>
          </p:cNvPr>
          <p:cNvSpPr/>
          <p:nvPr/>
        </p:nvSpPr>
        <p:spPr>
          <a:xfrm rot="18900000">
            <a:off x="8842272" y="464511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9909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Задачі оптимізації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4446829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ця група не відображається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Дані</a:t>
            </a:r>
            <a:r>
              <a:rPr lang="uk-UA" sz="2800" b="1" i="1" kern="0" dirty="0">
                <a:solidFill>
                  <a:srgbClr val="FFFFFF"/>
                </a:solidFill>
              </a:rPr>
              <a:t>, потрібно виконати </a:t>
            </a:r>
            <a:r>
              <a:rPr lang="uk-UA" sz="2800" b="1" i="1" kern="0" dirty="0">
                <a:solidFill>
                  <a:srgbClr val="FFFF00"/>
                </a:solidFill>
              </a:rPr>
              <a:t>Файл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Параметри</a:t>
            </a:r>
            <a:r>
              <a:rPr lang="uk-UA" sz="2800" b="1" i="1" kern="0" dirty="0">
                <a:solidFill>
                  <a:srgbClr val="FFFFFF"/>
                </a:solidFill>
              </a:rPr>
              <a:t> і далі у вікні </a:t>
            </a:r>
            <a:r>
              <a:rPr lang="uk-UA" sz="2800" b="1" i="1" kern="0" dirty="0">
                <a:solidFill>
                  <a:srgbClr val="FFFF00"/>
                </a:solidFill>
              </a:rPr>
              <a:t>Параметри </a:t>
            </a:r>
            <a:r>
              <a:rPr lang="en-US" sz="2800" b="1" i="1" kern="0" dirty="0">
                <a:solidFill>
                  <a:srgbClr val="FFFF00"/>
                </a:solidFill>
              </a:rPr>
              <a:t>Excel </a:t>
            </a:r>
            <a:r>
              <a:rPr lang="uk-UA" sz="2800" b="1" i="1" kern="0" dirty="0">
                <a:solidFill>
                  <a:srgbClr val="FFFFFF"/>
                </a:solidFill>
              </a:rPr>
              <a:t>виконати </a:t>
            </a:r>
            <a:r>
              <a:rPr lang="uk-UA" sz="2800" b="1" i="1" kern="0" dirty="0">
                <a:solidFill>
                  <a:srgbClr val="FFFF00"/>
                </a:solidFill>
              </a:rPr>
              <a:t>Надбудови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Пошук розв'язання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Перейти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84CD677-7416-444D-A4C9-021DB6CDC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794" y="1196763"/>
            <a:ext cx="7420401" cy="5369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01F09CC7-6B0F-497C-9EAC-614416DA3063}"/>
              </a:ext>
            </a:extLst>
          </p:cNvPr>
          <p:cNvSpPr/>
          <p:nvPr/>
        </p:nvSpPr>
        <p:spPr>
          <a:xfrm>
            <a:off x="4658360" y="3449320"/>
            <a:ext cx="1772920" cy="26416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xmlns="" id="{09EFACA1-5595-464A-AB4D-E2D66894FD51}"/>
              </a:ext>
            </a:extLst>
          </p:cNvPr>
          <p:cNvSpPr/>
          <p:nvPr/>
        </p:nvSpPr>
        <p:spPr>
          <a:xfrm rot="18900000">
            <a:off x="5121601" y="275297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E04F9B01-478C-40AD-8BEB-F73F648BF12B}"/>
              </a:ext>
            </a:extLst>
          </p:cNvPr>
          <p:cNvSpPr/>
          <p:nvPr/>
        </p:nvSpPr>
        <p:spPr>
          <a:xfrm>
            <a:off x="6604362" y="3806387"/>
            <a:ext cx="1253763" cy="1922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xmlns="" id="{927E1A91-6323-4C5E-8FD6-B82B3331E48D}"/>
              </a:ext>
            </a:extLst>
          </p:cNvPr>
          <p:cNvSpPr/>
          <p:nvPr/>
        </p:nvSpPr>
        <p:spPr>
          <a:xfrm rot="18900000">
            <a:off x="7044743" y="312528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75CBEAD3-2263-4556-A72F-D31B0A1C1C72}"/>
              </a:ext>
            </a:extLst>
          </p:cNvPr>
          <p:cNvSpPr/>
          <p:nvPr/>
        </p:nvSpPr>
        <p:spPr>
          <a:xfrm>
            <a:off x="8554586" y="5953534"/>
            <a:ext cx="654183" cy="26248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Стрілка вліво 20">
            <a:extLst>
              <a:ext uri="{FF2B5EF4-FFF2-40B4-BE49-F238E27FC236}">
                <a16:creationId xmlns:a16="http://schemas.microsoft.com/office/drawing/2014/main" xmlns="" id="{B517C8B8-8FFA-4C38-A25B-FDAC3DE6C99C}"/>
              </a:ext>
            </a:extLst>
          </p:cNvPr>
          <p:cNvSpPr/>
          <p:nvPr/>
        </p:nvSpPr>
        <p:spPr>
          <a:xfrm rot="18900000">
            <a:off x="8806372" y="530481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noProof="0" dirty="0">
                <a:solidFill>
                  <a:srgbClr val="FFFFFF"/>
                </a:solidFill>
                <a:latin typeface="Verdana"/>
              </a:rPr>
              <a:t>3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977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Задачі оптимізації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9" y="1196763"/>
            <a:ext cx="7019908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цього у вікні </a:t>
            </a:r>
            <a:r>
              <a:rPr lang="uk-UA" sz="2800" b="1" i="1" kern="0" dirty="0">
                <a:solidFill>
                  <a:srgbClr val="FFFF00"/>
                </a:solidFill>
              </a:rPr>
              <a:t>Надбудови</a:t>
            </a:r>
            <a:r>
              <a:rPr lang="uk-UA" sz="2800" b="1" i="1" kern="0" dirty="0">
                <a:solidFill>
                  <a:srgbClr val="FFFFFF"/>
                </a:solidFill>
              </a:rPr>
              <a:t> встановити позначку прапорця </a:t>
            </a:r>
            <a:r>
              <a:rPr lang="uk-UA" sz="2800" b="1" i="1" kern="0" dirty="0">
                <a:solidFill>
                  <a:srgbClr val="FFFF00"/>
                </a:solidFill>
              </a:rPr>
              <a:t>Пошук розв'язання</a:t>
            </a:r>
            <a:r>
              <a:rPr lang="uk-UA" sz="2800" b="1" i="1" kern="0" dirty="0">
                <a:solidFill>
                  <a:srgbClr val="FFFFFF"/>
                </a:solidFill>
              </a:rPr>
              <a:t> і вибрати </a:t>
            </a:r>
            <a:r>
              <a:rPr lang="uk-UA" sz="2800" b="1" i="1" kern="0" dirty="0">
                <a:solidFill>
                  <a:srgbClr val="FFFF00"/>
                </a:solidFill>
              </a:rPr>
              <a:t>ОК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518EEC7-E598-4D4E-812B-8DB3146A2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389" y="1196763"/>
            <a:ext cx="4471786" cy="5320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4ED5B5F3-2771-48D4-994E-377E73AF40A0}"/>
              </a:ext>
            </a:extLst>
          </p:cNvPr>
          <p:cNvSpPr/>
          <p:nvPr/>
        </p:nvSpPr>
        <p:spPr>
          <a:xfrm>
            <a:off x="7486528" y="2487930"/>
            <a:ext cx="2533771" cy="22008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xmlns="" id="{491D1CD1-9903-4996-9587-FE1485C9E6BC}"/>
              </a:ext>
            </a:extLst>
          </p:cNvPr>
          <p:cNvSpPr/>
          <p:nvPr/>
        </p:nvSpPr>
        <p:spPr>
          <a:xfrm rot="18900000">
            <a:off x="7493751" y="181609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53877053-3847-44EE-8B32-1A79E1EB69AF}"/>
              </a:ext>
            </a:extLst>
          </p:cNvPr>
          <p:cNvSpPr/>
          <p:nvPr/>
        </p:nvSpPr>
        <p:spPr>
          <a:xfrm>
            <a:off x="10410683" y="1899858"/>
            <a:ext cx="1346977" cy="36709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xmlns="" id="{E6616B75-5024-4CA0-B78A-3E0369DB1806}"/>
              </a:ext>
            </a:extLst>
          </p:cNvPr>
          <p:cNvSpPr/>
          <p:nvPr/>
        </p:nvSpPr>
        <p:spPr>
          <a:xfrm rot="18900000">
            <a:off x="10979470" y="122427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050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DCAFEDC3-F4F5-4444-8ACC-9E4D25657D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916" b="12212"/>
          <a:stretch/>
        </p:blipFill>
        <p:spPr bwMode="auto">
          <a:xfrm>
            <a:off x="1197934" y="3012645"/>
            <a:ext cx="4876800" cy="350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1577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5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Задачі</a:t>
            </a:r>
            <a:br>
              <a:rPr lang="uk-UA" dirty="0"/>
            </a:br>
            <a:r>
              <a:rPr lang="uk-UA" dirty="0"/>
              <a:t>оптимізації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49063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розв'язування наведеної задачі потрібно: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FD60CE-F0B6-48A6-9A98-61A3E0A49486}"/>
              </a:ext>
            </a:extLst>
          </p:cNvPr>
          <p:cNvSpPr txBox="1"/>
          <p:nvPr/>
        </p:nvSpPr>
        <p:spPr>
          <a:xfrm>
            <a:off x="72008" y="1801824"/>
            <a:ext cx="12049063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Увести початкові значення змінних, наприклад увести в клітинки </a:t>
            </a:r>
            <a:r>
              <a:rPr lang="uk-UA" sz="2800" b="1" i="1" kern="0" dirty="0">
                <a:solidFill>
                  <a:srgbClr val="FFFF00"/>
                </a:solidFill>
              </a:rPr>
              <a:t>С2</a:t>
            </a:r>
            <a:r>
              <a:rPr lang="uk-UA" sz="2800" b="1" i="1" kern="0" dirty="0">
                <a:solidFill>
                  <a:srgbClr val="FFFFFF"/>
                </a:solidFill>
              </a:rPr>
              <a:t> і </a:t>
            </a:r>
            <a:r>
              <a:rPr lang="uk-UA" sz="2800" b="1" i="1" kern="0" dirty="0">
                <a:solidFill>
                  <a:srgbClr val="FFFF00"/>
                </a:solidFill>
              </a:rPr>
              <a:t>СЗ</a:t>
            </a:r>
            <a:r>
              <a:rPr lang="uk-UA" sz="2800" b="1" i="1" kern="0" dirty="0">
                <a:solidFill>
                  <a:srgbClr val="FFFFFF"/>
                </a:solidFill>
              </a:rPr>
              <a:t> значення 0 для змінних </a:t>
            </a:r>
            <a:r>
              <a:rPr lang="uk-UA" sz="2800" b="1" i="1" kern="0" dirty="0">
                <a:solidFill>
                  <a:srgbClr val="FFFF00"/>
                </a:solidFill>
              </a:rPr>
              <a:t>х</a:t>
            </a:r>
            <a:r>
              <a:rPr lang="uk-UA" sz="2800" b="1" i="1" kern="0" baseline="-25000" dirty="0">
                <a:solidFill>
                  <a:srgbClr val="FFFF00"/>
                </a:solidFill>
              </a:rPr>
              <a:t>1</a:t>
            </a:r>
            <a:r>
              <a:rPr lang="uk-UA" sz="2800" b="1" i="1" kern="0" dirty="0">
                <a:solidFill>
                  <a:srgbClr val="FFFFFF"/>
                </a:solidFill>
              </a:rPr>
              <a:t>, та </a:t>
            </a:r>
            <a:r>
              <a:rPr lang="uk-UA" sz="2800" b="1" i="1" kern="0" dirty="0">
                <a:solidFill>
                  <a:srgbClr val="FFFF00"/>
                </a:solidFill>
              </a:rPr>
              <a:t>х</a:t>
            </a:r>
            <a:r>
              <a:rPr lang="uk-UA" sz="2800" b="1" i="1" kern="0" baseline="-25000" dirty="0">
                <a:solidFill>
                  <a:srgbClr val="FFFF00"/>
                </a:solidFill>
              </a:rPr>
              <a:t>2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8709BF8-D015-407B-B924-24160A68C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601" y="3060273"/>
            <a:ext cx="9726798" cy="2794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48965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Задачі оптимізації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CF3A051-118B-42A0-9858-A9D59B2689C2}"/>
              </a:ext>
            </a:extLst>
          </p:cNvPr>
          <p:cNvSpPr txBox="1"/>
          <p:nvPr/>
        </p:nvSpPr>
        <p:spPr>
          <a:xfrm>
            <a:off x="70929" y="1806681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Увести формули, що відповідають </a:t>
            </a:r>
            <a:r>
              <a:rPr lang="uk-UA" sz="2800" b="1" i="1" kern="0" dirty="0" err="1">
                <a:solidFill>
                  <a:srgbClr val="FFFFFF"/>
                </a:solidFill>
              </a:rPr>
              <a:t>нерівностям</a:t>
            </a:r>
            <a:r>
              <a:rPr lang="uk-UA" sz="2800" b="1" i="1" kern="0" dirty="0">
                <a:solidFill>
                  <a:srgbClr val="FFFFFF"/>
                </a:solidFill>
              </a:rPr>
              <a:t> системи обмежень, наприклад увести: 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A68CBDB0-D29E-4C60-815D-058C270507CF}"/>
              </a:ext>
            </a:extLst>
          </p:cNvPr>
          <p:cNvSpPr/>
          <p:nvPr/>
        </p:nvSpPr>
        <p:spPr>
          <a:xfrm>
            <a:off x="70929" y="2876593"/>
            <a:ext cx="5972332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клітинку </a:t>
            </a:r>
            <a:r>
              <a:rPr lang="uk-UA" sz="2800" b="1" i="1" kern="0" dirty="0">
                <a:solidFill>
                  <a:srgbClr val="FFFF00"/>
                </a:solidFill>
              </a:rPr>
              <a:t>С5</a:t>
            </a:r>
            <a:r>
              <a:rPr lang="uk-UA" sz="2800" b="1" i="1" kern="0" dirty="0">
                <a:solidFill>
                  <a:srgbClr val="FFFFFF"/>
                </a:solidFill>
              </a:rPr>
              <a:t> формулу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44D71F36-40A5-4FA6-BAA4-9336D1F017AD}"/>
              </a:ext>
            </a:extLst>
          </p:cNvPr>
          <p:cNvSpPr/>
          <p:nvPr/>
        </p:nvSpPr>
        <p:spPr>
          <a:xfrm>
            <a:off x="6150899" y="2876593"/>
            <a:ext cx="5972332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клітинку </a:t>
            </a:r>
            <a:r>
              <a:rPr lang="uk-UA" sz="2800" b="1" i="1" kern="0" dirty="0">
                <a:solidFill>
                  <a:srgbClr val="FFFF00"/>
                </a:solidFill>
              </a:rPr>
              <a:t>С6</a:t>
            </a:r>
            <a:r>
              <a:rPr lang="uk-UA" sz="2800" b="1" i="1" kern="0" dirty="0">
                <a:solidFill>
                  <a:srgbClr val="FFFFFF"/>
                </a:solidFill>
              </a:rPr>
              <a:t> формулу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82B50FA9-63A3-4DAA-A5A9-08063D645D4E}"/>
              </a:ext>
            </a:extLst>
          </p:cNvPr>
          <p:cNvSpPr/>
          <p:nvPr/>
        </p:nvSpPr>
        <p:spPr>
          <a:xfrm>
            <a:off x="70929" y="4319462"/>
            <a:ext cx="5972332" cy="92238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00"/>
                </a:solidFill>
              </a:rPr>
              <a:t>=3*С2+4*СЗ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1A5BD95A-868A-4BF6-A5A3-DD778C42374E}"/>
              </a:ext>
            </a:extLst>
          </p:cNvPr>
          <p:cNvSpPr/>
          <p:nvPr/>
        </p:nvSpPr>
        <p:spPr>
          <a:xfrm>
            <a:off x="6150899" y="4319462"/>
            <a:ext cx="5972332" cy="92238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00"/>
                </a:solidFill>
              </a:rPr>
              <a:t>=2*С2+5*СЗ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4DB98FB0-054A-4CE0-B48D-EF4FEBFB2007}"/>
              </a:ext>
            </a:extLst>
          </p:cNvPr>
          <p:cNvSpPr/>
          <p:nvPr/>
        </p:nvSpPr>
        <p:spPr>
          <a:xfrm>
            <a:off x="70929" y="5375129"/>
            <a:ext cx="5972332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відповідає лівій частині першої нерівності системи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DFF6E7E0-7B6A-4713-8152-79D2433E70DF}"/>
              </a:ext>
            </a:extLst>
          </p:cNvPr>
          <p:cNvSpPr/>
          <p:nvPr/>
        </p:nvSpPr>
        <p:spPr>
          <a:xfrm>
            <a:off x="6150899" y="5375129"/>
            <a:ext cx="5972332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відповідає лівій частині другої нерівності системи</a:t>
            </a:r>
          </a:p>
        </p:txBody>
      </p:sp>
    </p:spTree>
    <p:extLst>
      <p:ext uri="{BB962C8B-B14F-4D97-AF65-F5344CB8AC3E}">
        <p14:creationId xmlns:p14="http://schemas.microsoft.com/office/powerpoint/2010/main" xmlns="" val="417618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688" y="4778375"/>
            <a:ext cx="64484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Задачі оптимізації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CF3A051-118B-42A0-9858-A9D59B2689C2}"/>
              </a:ext>
            </a:extLst>
          </p:cNvPr>
          <p:cNvSpPr txBox="1"/>
          <p:nvPr/>
        </p:nvSpPr>
        <p:spPr>
          <a:xfrm>
            <a:off x="70929" y="1806681"/>
            <a:ext cx="7106048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Увести формулу, що відповідає цільовій функції, наприклад увести в клітинку </a:t>
            </a:r>
            <a:r>
              <a:rPr lang="uk-UA" sz="2800" b="1" i="1" kern="0" dirty="0">
                <a:solidFill>
                  <a:srgbClr val="FFFF00"/>
                </a:solidFill>
              </a:rPr>
              <a:t>С8</a:t>
            </a:r>
            <a:r>
              <a:rPr lang="uk-UA" sz="2800" b="1" i="1" kern="0" dirty="0">
                <a:solidFill>
                  <a:srgbClr val="FFFFFF"/>
                </a:solidFill>
              </a:rPr>
              <a:t> формулу </a:t>
            </a:r>
            <a:r>
              <a:rPr lang="uk-UA" sz="2800" b="1" i="1" kern="0" dirty="0">
                <a:solidFill>
                  <a:srgbClr val="FFFF00"/>
                </a:solidFill>
              </a:rPr>
              <a:t>=2*С2+4*СЗ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67905F5-9123-4463-A63F-CA8658B64244}"/>
              </a:ext>
            </a:extLst>
          </p:cNvPr>
          <p:cNvSpPr txBox="1"/>
          <p:nvPr/>
        </p:nvSpPr>
        <p:spPr>
          <a:xfrm>
            <a:off x="70929" y="3822987"/>
            <a:ext cx="710604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Виконати </a:t>
            </a:r>
            <a:r>
              <a:rPr lang="uk-UA" sz="2800" b="1" i="1" kern="0" dirty="0">
                <a:solidFill>
                  <a:srgbClr val="FFFF00"/>
                </a:solidFill>
              </a:rPr>
              <a:t>Дані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Аналіз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 err="1">
                <a:solidFill>
                  <a:srgbClr val="FFFF00"/>
                </a:solidFill>
              </a:rPr>
              <a:t>Розв'язувач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9AEB68A-52E3-4AAE-97A5-916874B75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9820" y="1801824"/>
            <a:ext cx="4771251" cy="2975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xmlns="" id="{1FF425E8-E83C-438A-95CC-975DAF792C90}"/>
              </a:ext>
            </a:extLst>
          </p:cNvPr>
          <p:cNvSpPr/>
          <p:nvPr/>
        </p:nvSpPr>
        <p:spPr>
          <a:xfrm>
            <a:off x="2424409" y="5626595"/>
            <a:ext cx="1177311" cy="32462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Стрілка вліво 20">
            <a:extLst>
              <a:ext uri="{FF2B5EF4-FFF2-40B4-BE49-F238E27FC236}">
                <a16:creationId xmlns:a16="http://schemas.microsoft.com/office/drawing/2014/main" xmlns="" id="{589ED406-7882-4CED-A94B-A14DDE8BF768}"/>
              </a:ext>
            </a:extLst>
          </p:cNvPr>
          <p:cNvSpPr/>
          <p:nvPr/>
        </p:nvSpPr>
        <p:spPr>
          <a:xfrm rot="18900000">
            <a:off x="2885790" y="495972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2059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Задачі</a:t>
            </a:r>
            <a:br>
              <a:rPr lang="uk-UA" dirty="0"/>
            </a:br>
            <a:r>
              <a:rPr lang="uk-UA" dirty="0"/>
              <a:t>оптимізації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3904569" cy="526297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5</a:t>
            </a:r>
            <a:r>
              <a:rPr lang="uk-UA" sz="2800" b="1" i="1" kern="0" dirty="0">
                <a:solidFill>
                  <a:srgbClr val="FFFFFF"/>
                </a:solidFill>
              </a:rPr>
              <a:t>. Заповнити поля та встановити позначки елементів керування вікна Параметри розв'язувана відповідно до умови задачі, наприклад за зразком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B2F4662-7733-47F7-A46D-0F48C536F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127" y="0"/>
            <a:ext cx="8034442" cy="6602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911586D4-F48E-4717-8C5D-36DDCBEEF4F8}"/>
              </a:ext>
            </a:extLst>
          </p:cNvPr>
          <p:cNvSpPr/>
          <p:nvPr/>
        </p:nvSpPr>
        <p:spPr>
          <a:xfrm>
            <a:off x="9257861" y="6130638"/>
            <a:ext cx="1331399" cy="32910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7EB3132-CE79-4401-8075-46F51CD01761}"/>
              </a:ext>
            </a:extLst>
          </p:cNvPr>
          <p:cNvSpPr txBox="1"/>
          <p:nvPr/>
        </p:nvSpPr>
        <p:spPr>
          <a:xfrm>
            <a:off x="7365143" y="5033454"/>
            <a:ext cx="4405099" cy="954107"/>
          </a:xfrm>
          <a:prstGeom prst="wedgeRectCallout">
            <a:avLst>
              <a:gd name="adj1" fmla="val 3254"/>
              <a:gd name="adj2" fmla="val 7751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6. 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Розв'язати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61455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xmlns="" id="{54AA49A6-CDC4-45AF-81E1-81124BCA0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EB003A4-3517-47AA-9500-8F52A1FFE6F2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ви вибираєте маршрут поїздки у випадку, коли їх існує кілька?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8DC01EF-7B9C-42AE-9A27-CAEC19599060}"/>
              </a:ext>
            </a:extLst>
          </p:cNvPr>
          <p:cNvSpPr txBox="1"/>
          <p:nvPr/>
        </p:nvSpPr>
        <p:spPr>
          <a:xfrm>
            <a:off x="70929" y="2257229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ви вибираєте, який саме вид молока (або іншого продукту) купити, якщо є кілька його видів?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C7A79C9-A7C5-4FEB-903C-D6464E9C698D}"/>
              </a:ext>
            </a:extLst>
          </p:cNvPr>
          <p:cNvSpPr txBox="1"/>
          <p:nvPr/>
        </p:nvSpPr>
        <p:spPr>
          <a:xfrm>
            <a:off x="70929" y="3317695"/>
            <a:ext cx="4269637" cy="2677656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ви розумієте терміни «оптимальний», «оптимізація»? Наведіть приклади.</a:t>
            </a:r>
          </a:p>
        </p:txBody>
      </p:sp>
      <p:pic>
        <p:nvPicPr>
          <p:cNvPr id="3" name="Picture 2" descr="Ð ÐµÐ·ÑÐ»ÑÑÐ°Ñ Ð¿Ð¾ÑÑÐºÑ Ð·Ð¾Ð±ÑÐ°Ð¶ÐµÐ½Ñ Ð·Ð° Ð·Ð°Ð¿Ð¸ÑÐ¾Ð¼ &quot;optimization&quot;">
            <a:extLst>
              <a:ext uri="{FF2B5EF4-FFF2-40B4-BE49-F238E27FC236}">
                <a16:creationId xmlns:a16="http://schemas.microsoft.com/office/drawing/2014/main" xmlns="" id="{B084E654-43D5-4BD4-99C0-5A07BB73E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0562" y="3317695"/>
            <a:ext cx="4883285" cy="326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589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Задачі оптимізації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7" y="1196763"/>
            <a:ext cx="12047986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цього в клітинках із значеннями змінних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E086BD0-06C6-4B9E-A9A1-C9E77BE7AF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06"/>
          <a:stretch/>
        </p:blipFill>
        <p:spPr>
          <a:xfrm>
            <a:off x="4403093" y="1833723"/>
            <a:ext cx="7716900" cy="4756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8BB483D-9DF9-4285-BF9C-8C3CA8002C87}"/>
              </a:ext>
            </a:extLst>
          </p:cNvPr>
          <p:cNvSpPr txBox="1"/>
          <p:nvPr/>
        </p:nvSpPr>
        <p:spPr>
          <a:xfrm>
            <a:off x="72008" y="1719983"/>
            <a:ext cx="4255444" cy="489364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(це клітинки </a:t>
            </a:r>
            <a:r>
              <a:rPr lang="uk-UA" sz="2600" b="1" i="1" kern="0" dirty="0">
                <a:solidFill>
                  <a:srgbClr val="FFFF00"/>
                </a:solidFill>
              </a:rPr>
              <a:t>С2</a:t>
            </a:r>
            <a:r>
              <a:rPr lang="uk-UA" sz="2600" b="1" i="1" kern="0" dirty="0">
                <a:solidFill>
                  <a:srgbClr val="FFFFFF"/>
                </a:solidFill>
              </a:rPr>
              <a:t> і </a:t>
            </a:r>
            <a:r>
              <a:rPr lang="uk-UA" sz="2600" b="1" i="1" kern="0" dirty="0">
                <a:solidFill>
                  <a:srgbClr val="FFFF00"/>
                </a:solidFill>
              </a:rPr>
              <a:t>СЗ</a:t>
            </a:r>
            <a:r>
              <a:rPr lang="uk-UA" sz="2600" b="1" i="1" kern="0" dirty="0">
                <a:solidFill>
                  <a:srgbClr val="FFFFFF"/>
                </a:solidFill>
              </a:rPr>
              <a:t>) за спеціальним алгоритмом будуть змінюватися значення так, щоб значення в клітинці із значенням цільової функції (клітинка </a:t>
            </a:r>
            <a:r>
              <a:rPr lang="uk-UA" sz="2600" b="1" i="1" kern="0" dirty="0">
                <a:solidFill>
                  <a:srgbClr val="FFFF00"/>
                </a:solidFill>
              </a:rPr>
              <a:t>С8</a:t>
            </a:r>
            <a:r>
              <a:rPr lang="uk-UA" sz="2600" b="1" i="1" kern="0" dirty="0">
                <a:solidFill>
                  <a:srgbClr val="FFFFFF"/>
                </a:solidFill>
              </a:rPr>
              <a:t>) стало оптимальним відповідно до умови задачі.</a:t>
            </a:r>
          </a:p>
        </p:txBody>
      </p:sp>
    </p:spTree>
    <p:extLst>
      <p:ext uri="{BB962C8B-B14F-4D97-AF65-F5344CB8AC3E}">
        <p14:creationId xmlns:p14="http://schemas.microsoft.com/office/powerpoint/2010/main" xmlns="" val="2328886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Задачі оптимізації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розглянутої задачі цільова функція набуде максимального значення 1400 при значеннях змінних: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9E2B5FB-352C-4789-A770-12B9CBB0D19B}"/>
              </a:ext>
            </a:extLst>
          </p:cNvPr>
          <p:cNvSpPr txBox="1"/>
          <p:nvPr/>
        </p:nvSpPr>
        <p:spPr>
          <a:xfrm>
            <a:off x="72008" y="2267431"/>
            <a:ext cx="4987672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х</a:t>
            </a:r>
            <a:r>
              <a:rPr lang="uk-UA" sz="3200" b="1" i="1" kern="0" baseline="-25000" dirty="0">
                <a:solidFill>
                  <a:srgbClr val="FFFF00"/>
                </a:solidFill>
              </a:rPr>
              <a:t>1</a:t>
            </a:r>
            <a:r>
              <a:rPr lang="uk-UA" sz="3200" b="1" i="1" kern="0" dirty="0">
                <a:solidFill>
                  <a:srgbClr val="FFFFFF"/>
                </a:solidFill>
              </a:rPr>
              <a:t> = 300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F50B185-E389-4D11-B994-3D866BACC32C}"/>
              </a:ext>
            </a:extLst>
          </p:cNvPr>
          <p:cNvSpPr txBox="1"/>
          <p:nvPr/>
        </p:nvSpPr>
        <p:spPr>
          <a:xfrm>
            <a:off x="7134477" y="2267431"/>
            <a:ext cx="4987672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х</a:t>
            </a:r>
            <a:r>
              <a:rPr lang="uk-UA" sz="3200" b="1" i="1" kern="0" baseline="-25000" dirty="0">
                <a:solidFill>
                  <a:srgbClr val="FFFF00"/>
                </a:solidFill>
              </a:rPr>
              <a:t>2</a:t>
            </a:r>
            <a:r>
              <a:rPr lang="uk-UA" sz="3200" b="1" i="1" kern="0" dirty="0">
                <a:solidFill>
                  <a:srgbClr val="FFFFFF"/>
                </a:solidFill>
              </a:rPr>
              <a:t> = 200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9B92847-6E36-4C6D-81D8-56D877953E1E}"/>
              </a:ext>
            </a:extLst>
          </p:cNvPr>
          <p:cNvSpPr txBox="1"/>
          <p:nvPr/>
        </p:nvSpPr>
        <p:spPr>
          <a:xfrm>
            <a:off x="5172263" y="2267430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та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768BD39-E6DF-4D6D-8494-4DF274453AF9}"/>
              </a:ext>
            </a:extLst>
          </p:cNvPr>
          <p:cNvSpPr txBox="1"/>
          <p:nvPr/>
        </p:nvSpPr>
        <p:spPr>
          <a:xfrm>
            <a:off x="70929" y="2968765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 цьому ліві частини </a:t>
            </a:r>
            <a:r>
              <a:rPr lang="uk-UA" sz="2800" b="1" i="1" kern="0" dirty="0" err="1">
                <a:solidFill>
                  <a:srgbClr val="FFFFFF"/>
                </a:solidFill>
              </a:rPr>
              <a:t>нерівностей</a:t>
            </a:r>
            <a:r>
              <a:rPr lang="uk-UA" sz="2800" b="1" i="1" kern="0" dirty="0">
                <a:solidFill>
                  <a:srgbClr val="FFFFFF"/>
                </a:solidFill>
              </a:rPr>
              <a:t> системи обмежень (клітинки С5 і С6) матимуть граничні значення: 1700 та 1600.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71EA7AF-3D49-46A1-B825-82B5326FBA93}"/>
              </a:ext>
            </a:extLst>
          </p:cNvPr>
          <p:cNvSpPr txBox="1"/>
          <p:nvPr/>
        </p:nvSpPr>
        <p:spPr>
          <a:xfrm>
            <a:off x="70929" y="4470319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Отже, за оптимального плану потрібно щотижнево виготовляти 300 столів моделі А та 200 столів моделі В. При цьому буде повністю використано наявні виробничі ресурси, а підприємство отримає максимальний прибуток — 1400 грошових одиниць.</a:t>
            </a:r>
          </a:p>
        </p:txBody>
      </p:sp>
    </p:spTree>
    <p:extLst>
      <p:ext uri="{BB962C8B-B14F-4D97-AF65-F5344CB8AC3E}">
        <p14:creationId xmlns:p14="http://schemas.microsoft.com/office/powerpoint/2010/main" xmlns="" val="2446930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46536" y="5445224"/>
            <a:ext cx="6633671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5400" b="1" i="1" dirty="0">
                <a:solidFill>
                  <a:srgbClr val="FFFFFF"/>
                </a:solidFill>
                <a:cs typeface="Times New Roman" panose="02020603050405020304" pitchFamily="18" charset="0"/>
              </a:rPr>
              <a:t>Оптимізація</a:t>
            </a:r>
          </a:p>
        </p:txBody>
      </p:sp>
      <p:sp>
        <p:nvSpPr>
          <p:cNvPr id="1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xmlns="" id="{B681B8A3-BD2D-441C-8D67-A5FD5631313E}"/>
              </a:ext>
            </a:extLst>
          </p:cNvPr>
          <p:cNvGrpSpPr/>
          <p:nvPr/>
        </p:nvGrpSpPr>
        <p:grpSpPr>
          <a:xfrm>
            <a:off x="36944" y="2184238"/>
            <a:ext cx="11988801" cy="2651467"/>
            <a:chOff x="0" y="2184239"/>
            <a:chExt cx="11567667" cy="2558328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91E6CC1C-1BE2-4668-A205-EDCC39848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304167"/>
              <a:ext cx="8610600" cy="2438400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A3ACA0BB-B320-43A9-B11D-9286E75A4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81617" y="2184239"/>
              <a:ext cx="2686050" cy="2486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831287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задачі називаються задачами оптимізації?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1846036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З яких етапів складається розв'язування задач оптимізації?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2892731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задачі оптимізації ви розв'язували під час вивчення різних предметів?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3939426"/>
            <a:ext cx="10453767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задачі оптимізації ви розв'язували у повсякденному житті?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819DEBE-0706-4C13-8EE0-45C70D5108C9}"/>
              </a:ext>
            </a:extLst>
          </p:cNvPr>
          <p:cNvSpPr txBox="1"/>
          <p:nvPr/>
        </p:nvSpPr>
        <p:spPr>
          <a:xfrm>
            <a:off x="72008" y="4986121"/>
            <a:ext cx="10453765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Який алгоритм розв'язування задачі оптимізації з використанням табличного процесора?</a:t>
            </a:r>
          </a:p>
        </p:txBody>
      </p:sp>
    </p:spTree>
    <p:extLst>
      <p:ext uri="{BB962C8B-B14F-4D97-AF65-F5344CB8AC3E}">
        <p14:creationId xmlns:p14="http://schemas.microsoft.com/office/powerpoint/2010/main" xmlns="" val="219553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4" cy="53478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2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.5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64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-68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5131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59" y="1272160"/>
            <a:ext cx="4659624" cy="53478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538"/>
              <a:gd name="adj2" fmla="val 1818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66-67</a:t>
            </a:r>
            <a:endParaRPr lang="uk-UA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190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xmlns="" id="{7F0C83C5-F8F0-4157-AC83-57C6D0E283FF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14</a:t>
            </a:r>
          </a:p>
        </p:txBody>
      </p:sp>
      <p:pic>
        <p:nvPicPr>
          <p:cNvPr id="9" name="Picture 2" descr="cube, modeling, object, prototype, shape, visualization icon">
            <a:extLst>
              <a:ext uri="{FF2B5EF4-FFF2-40B4-BE49-F238E27FC236}">
                <a16:creationId xmlns:a16="http://schemas.microsoft.com/office/drawing/2014/main" xmlns="" id="{40E5F997-916D-4771-A666-C832D53C5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4608" y="3653579"/>
            <a:ext cx="2331584" cy="233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Ð ÐµÐ·ÑÐ»ÑÑÐ°Ñ Ð¿Ð¾ÑÑÐºÑ Ð·Ð¾Ð±ÑÐ°Ð¶ÐµÐ½Ñ Ð·Ð° Ð·Ð°Ð¿Ð¸ÑÐ¾Ð¼ &quot;solving tasks icon&quot;">
            <a:extLst>
              <a:ext uri="{FF2B5EF4-FFF2-40B4-BE49-F238E27FC236}">
                <a16:creationId xmlns:a16="http://schemas.microsoft.com/office/drawing/2014/main" xmlns="" id="{E5EC9EA4-0496-4CE0-A028-1BD19A5E3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6536" y="3653579"/>
            <a:ext cx="2331585" cy="233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449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Задачі оптимізації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Люди дуже часто розв'язують задачі вибору найкращого в певному сенсі варіанта поведінки серед набору можливих варіантів.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44EFAE3-CE8D-41D6-9BC4-5FC18EC996A4}"/>
              </a:ext>
            </a:extLst>
          </p:cNvPr>
          <p:cNvSpPr txBox="1"/>
          <p:nvPr/>
        </p:nvSpPr>
        <p:spPr>
          <a:xfrm>
            <a:off x="72008" y="2687862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Ці задачі люди розв'язують: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02A79483-7C97-45EF-898F-56AF91E3CF56}"/>
              </a:ext>
            </a:extLst>
          </p:cNvPr>
          <p:cNvSpPr/>
          <p:nvPr/>
        </p:nvSpPr>
        <p:spPr>
          <a:xfrm>
            <a:off x="72008" y="3317186"/>
            <a:ext cx="2304594" cy="120617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у побуті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01BF2920-2D98-4FDD-A61D-72269BDC265E}"/>
              </a:ext>
            </a:extLst>
          </p:cNvPr>
          <p:cNvSpPr/>
          <p:nvPr/>
        </p:nvSpPr>
        <p:spPr>
          <a:xfrm>
            <a:off x="2507228" y="3317186"/>
            <a:ext cx="2304480" cy="120617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на </a:t>
            </a:r>
            <a:r>
              <a:rPr lang="uk-UA" sz="2600" b="1" i="1" kern="0" dirty="0" err="1">
                <a:solidFill>
                  <a:srgbClr val="FFFFFF"/>
                </a:solidFill>
              </a:rPr>
              <a:t>вироб-ництві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94FA5129-20E2-462C-9600-1B948EBE2276}"/>
              </a:ext>
            </a:extLst>
          </p:cNvPr>
          <p:cNvSpPr/>
          <p:nvPr/>
        </p:nvSpPr>
        <p:spPr>
          <a:xfrm>
            <a:off x="4942334" y="3317186"/>
            <a:ext cx="2307099" cy="120617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в економіці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xmlns="" id="{9BE83822-BBD9-43BF-AEAC-1B44E7EB349C}"/>
              </a:ext>
            </a:extLst>
          </p:cNvPr>
          <p:cNvSpPr/>
          <p:nvPr/>
        </p:nvSpPr>
        <p:spPr>
          <a:xfrm>
            <a:off x="7380059" y="3317186"/>
            <a:ext cx="2307100" cy="120617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на транспорті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77666FD6-1D4E-4598-80BA-D707636ECC80}"/>
              </a:ext>
            </a:extLst>
          </p:cNvPr>
          <p:cNvSpPr/>
          <p:nvPr/>
        </p:nvSpPr>
        <p:spPr>
          <a:xfrm>
            <a:off x="9817784" y="3317186"/>
            <a:ext cx="2304480" cy="120617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у військовій справі тощо</a:t>
            </a:r>
          </a:p>
        </p:txBody>
      </p:sp>
      <p:pic>
        <p:nvPicPr>
          <p:cNvPr id="2050" name="Picture 2" descr="building, estate, home, house, real icon">
            <a:extLst>
              <a:ext uri="{FF2B5EF4-FFF2-40B4-BE49-F238E27FC236}">
                <a16:creationId xmlns:a16="http://schemas.microsoft.com/office/drawing/2014/main" xmlns="" id="{3930BAC8-7AE1-4072-8FC4-D8BFB1CC8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577" y="4600282"/>
            <a:ext cx="2036380" cy="203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actory, industry, manufacturer, production icon">
            <a:extLst>
              <a:ext uri="{FF2B5EF4-FFF2-40B4-BE49-F238E27FC236}">
                <a16:creationId xmlns:a16="http://schemas.microsoft.com/office/drawing/2014/main" xmlns="" id="{931A076D-4181-4DDC-8CEB-6314CEAC0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0116" y="4343369"/>
            <a:ext cx="2514631" cy="251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eposit, economy, finance, investing, piggy bank icon">
            <a:extLst>
              <a:ext uri="{FF2B5EF4-FFF2-40B4-BE49-F238E27FC236}">
                <a16:creationId xmlns:a16="http://schemas.microsoft.com/office/drawing/2014/main" xmlns="" id="{6164DECB-8495-4607-A514-E44D0824B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7810" y="4600282"/>
            <a:ext cx="2036380" cy="203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2, car, old icon">
            <a:extLst>
              <a:ext uri="{FF2B5EF4-FFF2-40B4-BE49-F238E27FC236}">
                <a16:creationId xmlns:a16="http://schemas.microsoft.com/office/drawing/2014/main" xmlns="" id="{446317AC-FC67-4A01-B06F-33BB69756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1393" y="4600282"/>
            <a:ext cx="2036380" cy="203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ighter, military, soldier, squaddie, swat icon">
            <a:extLst>
              <a:ext uri="{FF2B5EF4-FFF2-40B4-BE49-F238E27FC236}">
                <a16:creationId xmlns:a16="http://schemas.microsoft.com/office/drawing/2014/main" xmlns="" id="{D3B384F7-14B0-4C77-A17F-34393F320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1834" y="4600282"/>
            <a:ext cx="2036380" cy="203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8865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Задачі оптимізації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якщо вам потрібно поїхати на виставу в театр, то ви шукаєте з усіх можливих: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9817B87-B159-4C44-9D0F-D26BDC7D9329}"/>
              </a:ext>
            </a:extLst>
          </p:cNvPr>
          <p:cNvSpPr txBox="1"/>
          <p:nvPr/>
        </p:nvSpPr>
        <p:spPr>
          <a:xfrm>
            <a:off x="5170645" y="2254889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або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D7D3AE9-396C-4BF9-94D8-2B3C847C6F00}"/>
              </a:ext>
            </a:extLst>
          </p:cNvPr>
          <p:cNvSpPr txBox="1"/>
          <p:nvPr/>
        </p:nvSpPr>
        <p:spPr>
          <a:xfrm>
            <a:off x="70929" y="5573562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 приймаєте кожного разу конкретне рішення, яким маршрутом ви поїдете саме того дня.</a:t>
            </a:r>
          </a:p>
        </p:txBody>
      </p:sp>
      <p:pic>
        <p:nvPicPr>
          <p:cNvPr id="3074" name="Picture 2" descr="Ð ÐµÐ·ÑÐ»ÑÑÐ°Ñ Ð¿Ð¾ÑÑÐºÑ Ð·Ð¾Ð±ÑÐ°Ð¶ÐµÐ½Ñ Ð·Ð° Ð·Ð°Ð¿Ð¸ÑÐ¾Ð¼ &quot;Ð¼Ð°ÑÑÑÑÑ Ð²ÐµÐºÑÐ¾Ñ&quot;">
            <a:extLst>
              <a:ext uri="{FF2B5EF4-FFF2-40B4-BE49-F238E27FC236}">
                <a16:creationId xmlns:a16="http://schemas.microsoft.com/office/drawing/2014/main" xmlns="" id="{F0E67770-B144-466B-8698-3DB89A7CC1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961"/>
          <a:stretch/>
        </p:blipFill>
        <p:spPr bwMode="auto">
          <a:xfrm>
            <a:off x="4371139" y="2943683"/>
            <a:ext cx="3449722" cy="258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1CCE5BD9-58D1-4C54-AD3F-CDE0A59126DA}"/>
              </a:ext>
            </a:extLst>
          </p:cNvPr>
          <p:cNvSpPr/>
          <p:nvPr/>
        </p:nvSpPr>
        <p:spPr>
          <a:xfrm>
            <a:off x="70929" y="2254890"/>
            <a:ext cx="4218969" cy="108952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найшвидший маршрут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BCBF1478-BFAE-41EB-8BE5-574FA1BBD7D3}"/>
              </a:ext>
            </a:extLst>
          </p:cNvPr>
          <p:cNvSpPr/>
          <p:nvPr/>
        </p:nvSpPr>
        <p:spPr>
          <a:xfrm>
            <a:off x="7902102" y="2254889"/>
            <a:ext cx="4218969" cy="108952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найдешевший маршрут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3078" name="Picture 6" descr="commencement, degree cap, economist, graduate cap, mortarboard icon">
            <a:extLst>
              <a:ext uri="{FF2B5EF4-FFF2-40B4-BE49-F238E27FC236}">
                <a16:creationId xmlns:a16="http://schemas.microsoft.com/office/drawing/2014/main" xmlns="" id="{E98F46F1-3EE4-43A8-8031-82454A91F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348" y="3465831"/>
            <a:ext cx="2032475" cy="20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ast, hour, speed, stopwatch, time, timer icon">
            <a:extLst>
              <a:ext uri="{FF2B5EF4-FFF2-40B4-BE49-F238E27FC236}">
                <a16:creationId xmlns:a16="http://schemas.microsoft.com/office/drawing/2014/main" xmlns="" id="{A403C92E-6CFF-4698-8F99-01C8A1883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4177" y="3465831"/>
            <a:ext cx="2032475" cy="20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0113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Задачі оптимізації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потрібно створити новий літак, то велика група людей приймає рішення: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4B9C3E76-E237-4DBB-B059-CFB2B46F8FDC}"/>
              </a:ext>
            </a:extLst>
          </p:cNvPr>
          <p:cNvSpPr/>
          <p:nvPr/>
        </p:nvSpPr>
        <p:spPr>
          <a:xfrm>
            <a:off x="72008" y="2278064"/>
            <a:ext cx="2887061" cy="15546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які матеріали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40E9434A-2792-4E3B-8CAF-8A28785865A5}"/>
              </a:ext>
            </a:extLst>
          </p:cNvPr>
          <p:cNvSpPr/>
          <p:nvPr/>
        </p:nvSpPr>
        <p:spPr>
          <a:xfrm>
            <a:off x="3125138" y="2278064"/>
            <a:ext cx="2887061" cy="15546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скільки людей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EF9BD670-958C-466C-953F-61E6A72CEE29}"/>
              </a:ext>
            </a:extLst>
          </p:cNvPr>
          <p:cNvSpPr/>
          <p:nvPr/>
        </p:nvSpPr>
        <p:spPr>
          <a:xfrm>
            <a:off x="6178267" y="2278064"/>
            <a:ext cx="2887061" cy="15546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скільки </a:t>
            </a:r>
            <a:r>
              <a:rPr lang="uk-UA" sz="2800" b="1" i="1" kern="0" dirty="0" err="1">
                <a:solidFill>
                  <a:srgbClr val="FFFFFF"/>
                </a:solidFill>
              </a:rPr>
              <a:t>енерго</a:t>
            </a:r>
            <a:r>
              <a:rPr lang="en-US" sz="2800" b="1" i="1" kern="0" dirty="0">
                <a:solidFill>
                  <a:srgbClr val="FFFFFF"/>
                </a:solidFill>
              </a:rPr>
              <a:t>-</a:t>
            </a:r>
            <a:r>
              <a:rPr lang="uk-UA" sz="2800" b="1" i="1" kern="0" dirty="0">
                <a:solidFill>
                  <a:srgbClr val="FFFFFF"/>
                </a:solidFill>
              </a:rPr>
              <a:t>ресурсів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47D68203-CF6D-4F2F-9998-F52BFEF9BA3A}"/>
              </a:ext>
            </a:extLst>
          </p:cNvPr>
          <p:cNvSpPr/>
          <p:nvPr/>
        </p:nvSpPr>
        <p:spPr>
          <a:xfrm>
            <a:off x="9229550" y="2279982"/>
            <a:ext cx="2887061" cy="15546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скільки коштів та іншого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E933EE6-4A65-4119-9C10-0EE89B10E121}"/>
              </a:ext>
            </a:extLst>
          </p:cNvPr>
          <p:cNvSpPr txBox="1"/>
          <p:nvPr/>
        </p:nvSpPr>
        <p:spPr>
          <a:xfrm>
            <a:off x="72008" y="3959892"/>
            <a:ext cx="8993320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Потрібно використати (і все це в межах допустимих можливостей), щоб у майбутньому продаж нового літака приніс найбільший можливий прибуток.</a:t>
            </a:r>
          </a:p>
        </p:txBody>
      </p:sp>
      <p:pic>
        <p:nvPicPr>
          <p:cNvPr id="4100" name="Picture 4" descr="aeroplane, airbus, aircraft, flight, fly, plane icon">
            <a:extLst>
              <a:ext uri="{FF2B5EF4-FFF2-40B4-BE49-F238E27FC236}">
                <a16:creationId xmlns:a16="http://schemas.microsoft.com/office/drawing/2014/main" xmlns="" id="{0AB40B55-52F1-4296-BA2D-F338D551D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3191" y="3959892"/>
            <a:ext cx="2519778" cy="251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6177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Задачі оптимізації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6406613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планують військову операцію, то приймають рішення: </a:t>
            </a:r>
          </a:p>
        </p:txBody>
      </p:sp>
      <p:pic>
        <p:nvPicPr>
          <p:cNvPr id="5122" name="Picture 2" descr="Ð ÐµÐ·ÑÐ»ÑÑÐ°Ñ Ð¿Ð¾ÑÑÐºÑ Ð·Ð¾Ð±ÑÐ°Ð¶ÐµÐ½Ñ Ð·Ð° Ð·Ð°Ð¿Ð¸ÑÐ¾Ð¼ &quot;Ð²ÑÐ¹ÑÑÐºÐ¾Ð²Ð° Ð¾Ð¿ÐµÑÐ°ÑÑÑ Ð²ÐµÐºÑÐ¾Ñ&quot;">
            <a:extLst>
              <a:ext uri="{FF2B5EF4-FFF2-40B4-BE49-F238E27FC236}">
                <a16:creationId xmlns:a16="http://schemas.microsoft.com/office/drawing/2014/main" xmlns="" id="{3644C922-D28E-44C1-BF4C-701350CF3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02"/>
          <a:stretch/>
        </p:blipFill>
        <p:spPr bwMode="auto">
          <a:xfrm>
            <a:off x="6623864" y="1199360"/>
            <a:ext cx="5496128" cy="529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43DCACC-2B49-4D64-A1DE-009CDDAC82E7}"/>
              </a:ext>
            </a:extLst>
          </p:cNvPr>
          <p:cNvSpPr txBox="1"/>
          <p:nvPr/>
        </p:nvSpPr>
        <p:spPr>
          <a:xfrm>
            <a:off x="72007" y="2736502"/>
            <a:ext cx="6406613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її провести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A18EB0-E50A-4219-A284-FD83E892559F}"/>
              </a:ext>
            </a:extLst>
          </p:cNvPr>
          <p:cNvSpPr txBox="1"/>
          <p:nvPr/>
        </p:nvSpPr>
        <p:spPr>
          <a:xfrm>
            <a:off x="72007" y="4676114"/>
            <a:ext cx="6406613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досягти поставленої мети і при цьому мати найменші можливі втрати людей і військової техніки.</a:t>
            </a:r>
          </a:p>
        </p:txBody>
      </p:sp>
      <p:sp>
        <p:nvSpPr>
          <p:cNvPr id="3" name="Стрілка: униз 2">
            <a:extLst>
              <a:ext uri="{FF2B5EF4-FFF2-40B4-BE49-F238E27FC236}">
                <a16:creationId xmlns:a16="http://schemas.microsoft.com/office/drawing/2014/main" xmlns="" id="{3BE985E0-E301-43D2-A83A-ED051C1FAC32}"/>
              </a:ext>
            </a:extLst>
          </p:cNvPr>
          <p:cNvSpPr/>
          <p:nvPr/>
        </p:nvSpPr>
        <p:spPr>
          <a:xfrm>
            <a:off x="2351185" y="3369534"/>
            <a:ext cx="1848256" cy="121638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10355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Задачі оптимізації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4046975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розв'язування таких задач у побуті люди часто користуються: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D04F889-7F1B-448F-8F82-759AD717D907}"/>
              </a:ext>
            </a:extLst>
          </p:cNvPr>
          <p:cNvSpPr txBox="1"/>
          <p:nvPr/>
        </p:nvSpPr>
        <p:spPr>
          <a:xfrm>
            <a:off x="1403648" y="1196752"/>
            <a:ext cx="10718502" cy="267765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Задачі, які визначають найкращий у певному сенсі (найдешевший, найшвидший, з найменшими втратами, з найбільшими прибутками тощо) план дій, називаються </a:t>
            </a:r>
            <a:r>
              <a:rPr lang="uk-UA" sz="2800" b="1" i="1" kern="0" dirty="0">
                <a:solidFill>
                  <a:srgbClr val="FFFF00"/>
                </a:solidFill>
              </a:rPr>
              <a:t>задачами оптимізації </a:t>
            </a:r>
            <a:r>
              <a:rPr lang="uk-UA" sz="2800" b="1" i="1" kern="0" dirty="0">
                <a:solidFill>
                  <a:srgbClr val="FFFFFF"/>
                </a:solidFill>
              </a:rPr>
              <a:t>(лат. </a:t>
            </a:r>
            <a:r>
              <a:rPr lang="en-US" sz="2800" b="1" i="1" kern="0" dirty="0" err="1">
                <a:solidFill>
                  <a:srgbClr val="FFFFFF"/>
                </a:solidFill>
              </a:rPr>
              <a:t>optimus</a:t>
            </a:r>
            <a:r>
              <a:rPr lang="en-US" sz="2800" b="1" i="1" kern="0" dirty="0">
                <a:solidFill>
                  <a:srgbClr val="FFFFFF"/>
                </a:solidFill>
              </a:rPr>
              <a:t> — </a:t>
            </a:r>
            <a:r>
              <a:rPr lang="uk-UA" sz="2800" b="1" i="1" kern="0" dirty="0">
                <a:solidFill>
                  <a:srgbClr val="FFFFFF"/>
                </a:solidFill>
              </a:rPr>
              <a:t>найкращий, досконалий).</a:t>
            </a:r>
          </a:p>
        </p:txBody>
      </p:sp>
      <p:pic>
        <p:nvPicPr>
          <p:cNvPr id="7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xmlns="" id="{B09CB3BD-E09B-4DA9-A758-FB812D080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66312608-28F4-4244-82B9-526B27DAD3F2}"/>
              </a:ext>
            </a:extLst>
          </p:cNvPr>
          <p:cNvSpPr/>
          <p:nvPr/>
        </p:nvSpPr>
        <p:spPr>
          <a:xfrm>
            <a:off x="69849" y="5125932"/>
            <a:ext cx="5972332" cy="113868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інтуїцією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C76DE627-126B-4504-A0C2-75AD5198E3D6}"/>
              </a:ext>
            </a:extLst>
          </p:cNvPr>
          <p:cNvSpPr/>
          <p:nvPr/>
        </p:nvSpPr>
        <p:spPr>
          <a:xfrm>
            <a:off x="6149819" y="5125932"/>
            <a:ext cx="5972332" cy="113868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життєвим досвідом</a:t>
            </a:r>
          </a:p>
        </p:txBody>
      </p:sp>
    </p:spTree>
    <p:extLst>
      <p:ext uri="{BB962C8B-B14F-4D97-AF65-F5344CB8AC3E}">
        <p14:creationId xmlns:p14="http://schemas.microsoft.com/office/powerpoint/2010/main" xmlns="" val="623691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Задачі оптимізації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56966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Розв'язування таких задач в інших галузях діяльності людини вимагає застосування спеціальних наукових методів для планування діяльності й прийняття рішень, які розробляються із середини </a:t>
            </a:r>
            <a:r>
              <a:rPr lang="en-US" sz="2400" b="1" i="1" kern="0" dirty="0">
                <a:solidFill>
                  <a:srgbClr val="FFFFFF"/>
                </a:solidFill>
              </a:rPr>
              <a:t>XX </a:t>
            </a:r>
            <a:r>
              <a:rPr lang="uk-UA" sz="2400" b="1" i="1" kern="0" dirty="0">
                <a:solidFill>
                  <a:srgbClr val="FFFFFF"/>
                </a:solidFill>
              </a:rPr>
              <a:t>ст. Ці методи полягають у такому: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68B313C-7120-4B53-8776-6C5300E97E2A}"/>
              </a:ext>
            </a:extLst>
          </p:cNvPr>
          <p:cNvSpPr txBox="1"/>
          <p:nvPr/>
        </p:nvSpPr>
        <p:spPr>
          <a:xfrm>
            <a:off x="72008" y="2840738"/>
            <a:ext cx="12050142" cy="80021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Записують сукупність допустимих можливостей, умов, ресурсів тощо як систему рівнянь і/або </a:t>
            </a:r>
            <a:r>
              <a:rPr lang="uk-UA" sz="2300" b="1" i="1" kern="0" dirty="0" err="1">
                <a:solidFill>
                  <a:srgbClr val="FFFFFF"/>
                </a:solidFill>
              </a:rPr>
              <a:t>нерівностей</a:t>
            </a:r>
            <a:r>
              <a:rPr lang="uk-UA" sz="2300" b="1" i="1" kern="0" dirty="0">
                <a:solidFill>
                  <a:srgbClr val="FFFFFF"/>
                </a:solidFill>
              </a:rPr>
              <a:t> — систему обмежень.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D3310A5-9BB3-49E7-A8CA-0239E93CE500}"/>
              </a:ext>
            </a:extLst>
          </p:cNvPr>
          <p:cNvSpPr txBox="1"/>
          <p:nvPr/>
        </p:nvSpPr>
        <p:spPr>
          <a:xfrm>
            <a:off x="72008" y="3715272"/>
            <a:ext cx="12050142" cy="156966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Задають для визначення оптимального варіанта цільову функцію, яка повинна набути максимального або мінімального значення (залежно від поставленої задачі) для тих значень аргументів, які задовольняють систему обмежень.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20BED2A-52DE-4048-8D36-03B4F4CFA272}"/>
              </a:ext>
            </a:extLst>
          </p:cNvPr>
          <p:cNvSpPr txBox="1"/>
          <p:nvPr/>
        </p:nvSpPr>
        <p:spPr>
          <a:xfrm>
            <a:off x="72008" y="5359247"/>
            <a:ext cx="12050142" cy="120032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Шукають мінімум або максимум цільової функції та відповідні йому значення аргументів з урахуванням системи обмежень, що й вважається </a:t>
            </a:r>
            <a:r>
              <a:rPr lang="uk-UA" sz="2400" b="1" i="1" kern="0" dirty="0" err="1">
                <a:solidFill>
                  <a:srgbClr val="FFFFFF"/>
                </a:solidFill>
              </a:rPr>
              <a:t>розв'язком</a:t>
            </a:r>
            <a:r>
              <a:rPr lang="uk-UA" sz="2400" b="1" i="1" kern="0" dirty="0">
                <a:solidFill>
                  <a:srgbClr val="FFFFFF"/>
                </a:solidFill>
              </a:rPr>
              <a:t> задачі оптимізації.</a:t>
            </a:r>
          </a:p>
        </p:txBody>
      </p:sp>
    </p:spTree>
    <p:extLst>
      <p:ext uri="{BB962C8B-B14F-4D97-AF65-F5344CB8AC3E}">
        <p14:creationId xmlns:p14="http://schemas.microsoft.com/office/powerpoint/2010/main" xmlns="" val="3764729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Задачі оптимізації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Розглянемо приклад такої задачі й алгоритм її розв'язування з використанням табличного процесора </a:t>
            </a:r>
            <a:r>
              <a:rPr lang="uk-UA" sz="2800" b="1" i="1" kern="0" dirty="0">
                <a:solidFill>
                  <a:srgbClr val="FFFF00"/>
                </a:solidFill>
              </a:rPr>
              <a:t>Excel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D499B11-4BF0-4AE2-90DF-D618E9FFDC85}"/>
              </a:ext>
            </a:extLst>
          </p:cNvPr>
          <p:cNvSpPr txBox="1"/>
          <p:nvPr/>
        </p:nvSpPr>
        <p:spPr>
          <a:xfrm>
            <a:off x="70929" y="2668409"/>
            <a:ext cx="12050142" cy="393954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00"/>
                </a:solidFill>
              </a:rPr>
              <a:t>Задача 1.</a:t>
            </a:r>
            <a:r>
              <a:rPr lang="uk-UA" sz="2500" b="1" i="1" kern="0" dirty="0">
                <a:solidFill>
                  <a:srgbClr val="FFFFFF"/>
                </a:solidFill>
              </a:rPr>
              <a:t> Підприємство випускає столи двох моделей: А і В. Для випуску одного столу моделі А потрібно 3 одиниці сировини та 2 одиниці машинного часу. Для випуску одного столу моделі В — 4 одиниці сировини та 5 одиниць машинного часу. Прибуток від реалізації одного столу моделі А складає 2 грошові одиниці, столу моделі В — 4 грошові одиниці. На підприємстві на тиждень наявні 1700 одиниць сировини та 1600 одиниць машинного часу. Визначити, яким повинен бути план виробництва на тиждень, щоб підприємство отримало максимальний прибуток.</a:t>
            </a:r>
          </a:p>
        </p:txBody>
      </p:sp>
    </p:spTree>
    <p:extLst>
      <p:ext uri="{BB962C8B-B14F-4D97-AF65-F5344CB8AC3E}">
        <p14:creationId xmlns:p14="http://schemas.microsoft.com/office/powerpoint/2010/main" xmlns="" val="3465886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e1c6fe06125be90499ca197de6290e4618113fc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148807</TotalTime>
  <Words>1195</Words>
  <Application>Microsoft Office PowerPoint</Application>
  <PresentationFormat>Произвольный</PresentationFormat>
  <Paragraphs>140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Розв’язування оптимізаційних задач</vt:lpstr>
      <vt:lpstr>Запитання</vt:lpstr>
      <vt:lpstr>Задачі оптимізації</vt:lpstr>
      <vt:lpstr>Задачі оптимізації</vt:lpstr>
      <vt:lpstr>Задачі оптимізації</vt:lpstr>
      <vt:lpstr>Задачі оптимізації</vt:lpstr>
      <vt:lpstr>Задачі оптимізації</vt:lpstr>
      <vt:lpstr>Задачі оптимізації</vt:lpstr>
      <vt:lpstr>Задачі оптимізації</vt:lpstr>
      <vt:lpstr>Задачі оптимізації</vt:lpstr>
      <vt:lpstr>Задачі оптимізації</vt:lpstr>
      <vt:lpstr>Задачі оптимізації</vt:lpstr>
      <vt:lpstr>Задачі оптимізації</vt:lpstr>
      <vt:lpstr>Задачі оптимізації</vt:lpstr>
      <vt:lpstr>Задачі оптимізації</vt:lpstr>
      <vt:lpstr>Задачі оптимізації</vt:lpstr>
      <vt:lpstr>Задачі оптимізації</vt:lpstr>
      <vt:lpstr>Задачі оптимізації</vt:lpstr>
      <vt:lpstr>Задачі оптимізації</vt:lpstr>
      <vt:lpstr>Задачі оптимізації</vt:lpstr>
      <vt:lpstr>Задачі оптимізації</vt:lpstr>
      <vt:lpstr>Розгадайте ребус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Вчитель</cp:lastModifiedBy>
  <cp:revision>805</cp:revision>
  <dcterms:created xsi:type="dcterms:W3CDTF">2016-06-06T19:48:43Z</dcterms:created>
  <dcterms:modified xsi:type="dcterms:W3CDTF">2018-10-23T14:02:45Z</dcterms:modified>
</cp:coreProperties>
</file>