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0" r:id="rId3"/>
    <p:sldId id="474" r:id="rId4"/>
    <p:sldId id="475" r:id="rId5"/>
    <p:sldId id="476" r:id="rId6"/>
    <p:sldId id="477" r:id="rId7"/>
    <p:sldId id="478" r:id="rId8"/>
    <p:sldId id="479" r:id="rId9"/>
    <p:sldId id="480" r:id="rId10"/>
    <p:sldId id="481" r:id="rId11"/>
    <p:sldId id="482" r:id="rId12"/>
    <p:sldId id="483" r:id="rId13"/>
    <p:sldId id="484" r:id="rId14"/>
    <p:sldId id="485" r:id="rId15"/>
    <p:sldId id="486" r:id="rId16"/>
    <p:sldId id="487" r:id="rId17"/>
    <p:sldId id="488" r:id="rId18"/>
    <p:sldId id="489" r:id="rId19"/>
    <p:sldId id="352" r:id="rId20"/>
    <p:sldId id="490" r:id="rId21"/>
    <p:sldId id="491" r:id="rId22"/>
    <p:sldId id="492" r:id="rId23"/>
    <p:sldId id="493" r:id="rId24"/>
    <p:sldId id="498" r:id="rId25"/>
    <p:sldId id="499" r:id="rId26"/>
    <p:sldId id="494" r:id="rId27"/>
    <p:sldId id="495" r:id="rId28"/>
    <p:sldId id="496" r:id="rId29"/>
    <p:sldId id="500" r:id="rId30"/>
    <p:sldId id="501" r:id="rId31"/>
    <p:sldId id="502" r:id="rId32"/>
    <p:sldId id="848" r:id="rId33"/>
    <p:sldId id="852" r:id="rId34"/>
    <p:sldId id="853" r:id="rId35"/>
    <p:sldId id="854" r:id="rId36"/>
    <p:sldId id="855" r:id="rId37"/>
    <p:sldId id="401" r:id="rId38"/>
    <p:sldId id="420" r:id="rId39"/>
    <p:sldId id="304" r:id="rId4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3300"/>
    <a:srgbClr val="413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b="1" i="1" noProof="0" dirty="0"/>
            <a:t>Суми</a:t>
          </a:r>
          <a:r>
            <a:rPr lang="uk-UA" i="1" noProof="0" dirty="0"/>
            <a:t> деяких діапазонів клітинок,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b="1" i="1" noProof="0" dirty="0"/>
            <a:t>Максимального</a:t>
          </a:r>
          <a:r>
            <a:rPr lang="uk-UA" i="1" noProof="0" dirty="0"/>
            <a:t> значення деяких діапазонів клітинок, 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b="1" i="1" noProof="0" dirty="0">
              <a:solidFill>
                <a:srgbClr val="002060"/>
              </a:solidFill>
            </a:rPr>
            <a:t>Мінімального</a:t>
          </a:r>
          <a:r>
            <a:rPr lang="uk-UA" i="1" noProof="0" dirty="0">
              <a:solidFill>
                <a:srgbClr val="002060"/>
              </a:solidFill>
            </a:rPr>
            <a:t> значення деяких діапазонів клітинок, 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b="1" i="1" noProof="0" dirty="0"/>
            <a:t>Середнього</a:t>
          </a:r>
          <a:r>
            <a:rPr lang="uk-UA" i="1" noProof="0" dirty="0"/>
            <a:t> значення деяких діапазонів клітинок. 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 custScaleY="118818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/>
    </dgm:pt>
    <dgm:pt modelId="{AD2F74AD-5B6A-4346-8349-090AC68FEE9A}" type="pres">
      <dgm:prSet presAssocID="{1B81C372-925C-46FC-96B1-2F1AAF945560}" presName="text_2" presStyleLbl="node1" presStyleIdx="1" presStyleCnt="4" custScaleY="118818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/>
    </dgm:pt>
    <dgm:pt modelId="{46297F79-2755-4E7F-87B4-88629DD167EF}" type="pres">
      <dgm:prSet presAssocID="{FFF60420-B008-4E57-9B7A-8B5C4B8F1F0F}" presName="text_3" presStyleLbl="node1" presStyleIdx="2" presStyleCnt="4" custScaleY="118818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/>
    </dgm:pt>
    <dgm:pt modelId="{E97A966C-ADE1-481C-9602-29D743F1F5D5}" type="pres">
      <dgm:prSet presAssocID="{574467BF-CB95-4D99-A5FA-460B08A3B1CD}" presName="text_4" presStyleLbl="node1" presStyleIdx="3" presStyleCnt="4" custScaleY="118818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/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800" i="1" noProof="0" dirty="0"/>
            <a:t>Правила виділених клітинок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i="1" noProof="0" dirty="0"/>
            <a:t>Правила для  визначення  перших і останніх елементів.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800" i="1" noProof="0" dirty="0">
              <a:solidFill>
                <a:srgbClr val="002060"/>
              </a:solidFill>
            </a:rPr>
            <a:t>Гістограми.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800" i="1" noProof="0" dirty="0"/>
            <a:t>Кольорові шкали.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 noProof="0" dirty="0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 noProof="0" dirty="0"/>
        </a:p>
      </dgm:t>
    </dgm:pt>
    <dgm:pt modelId="{9F5EE445-7A33-4127-8BC1-059962E1C614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2800" i="1" noProof="0" dirty="0"/>
            <a:t>Набори піктограм.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 noProof="0" dirty="0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 noProof="0" dirty="0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 custScaleY="124922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/>
    </dgm:pt>
    <dgm:pt modelId="{AD2F74AD-5B6A-4346-8349-090AC68FEE9A}" type="pres">
      <dgm:prSet presAssocID="{1B81C372-925C-46FC-96B1-2F1AAF945560}" presName="text_2" presStyleLbl="node1" presStyleIdx="1" presStyleCnt="5" custScaleY="124922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/>
    </dgm:pt>
    <dgm:pt modelId="{46297F79-2755-4E7F-87B4-88629DD167EF}" type="pres">
      <dgm:prSet presAssocID="{FFF60420-B008-4E57-9B7A-8B5C4B8F1F0F}" presName="text_3" presStyleLbl="node1" presStyleIdx="2" presStyleCnt="5" custScaleY="124922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/>
    </dgm:pt>
    <dgm:pt modelId="{E97A966C-ADE1-481C-9602-29D743F1F5D5}" type="pres">
      <dgm:prSet presAssocID="{574467BF-CB95-4D99-A5FA-460B08A3B1CD}" presName="text_4" presStyleLbl="node1" presStyleIdx="3" presStyleCnt="5" custScaleY="124922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/>
    </dgm:pt>
    <dgm:pt modelId="{A75E9348-9280-4796-BDCC-B84F04B5A654}" type="pres">
      <dgm:prSet presAssocID="{9F5EE445-7A33-4127-8BC1-059962E1C614}" presName="text_5" presStyleLbl="node1" presStyleIdx="4" presStyleCnt="5" custScaleY="124922">
        <dgm:presLayoutVars>
          <dgm:bulletEnabled val="1"/>
        </dgm:presLayoutVars>
      </dgm:prSet>
      <dgm:spPr/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/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210203" y="-798036"/>
          <a:ext cx="6204422" cy="6204422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20554" y="287584"/>
          <a:ext cx="11317153" cy="8423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2728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b="1" i="1" kern="1200" noProof="0" dirty="0"/>
            <a:t>Суми</a:t>
          </a:r>
          <a:r>
            <a:rPr lang="uk-UA" sz="2700" i="1" kern="1200" noProof="0" dirty="0"/>
            <a:t> деяких діапазонів клітинок,</a:t>
          </a:r>
        </a:p>
      </dsp:txBody>
      <dsp:txXfrm>
        <a:off x="520554" y="287584"/>
        <a:ext cx="11317153" cy="842358"/>
      </dsp:txXfrm>
    </dsp:sp>
    <dsp:sp modelId="{27878C57-BBF6-4C22-88FA-1C3D4933722D}">
      <dsp:nvSpPr>
        <dsp:cNvPr id="0" name=""/>
        <dsp:cNvSpPr/>
      </dsp:nvSpPr>
      <dsp:spPr>
        <a:xfrm>
          <a:off x="77461" y="265671"/>
          <a:ext cx="886185" cy="8861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27011" y="1351192"/>
          <a:ext cx="10910696" cy="842358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2728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b="1" i="1" kern="1200" noProof="0" dirty="0"/>
            <a:t>Максимального</a:t>
          </a:r>
          <a:r>
            <a:rPr lang="uk-UA" sz="2700" i="1" kern="1200" noProof="0" dirty="0"/>
            <a:t> значення деяких діапазонів клітинок, </a:t>
          </a:r>
        </a:p>
      </dsp:txBody>
      <dsp:txXfrm>
        <a:off x="927011" y="1351192"/>
        <a:ext cx="10910696" cy="842358"/>
      </dsp:txXfrm>
    </dsp:sp>
    <dsp:sp modelId="{E63EBB38-5984-4F74-98F1-254621592311}">
      <dsp:nvSpPr>
        <dsp:cNvPr id="0" name=""/>
        <dsp:cNvSpPr/>
      </dsp:nvSpPr>
      <dsp:spPr>
        <a:xfrm>
          <a:off x="483918" y="1329278"/>
          <a:ext cx="886185" cy="8861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27011" y="2414799"/>
          <a:ext cx="10910696" cy="84235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2728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b="1" i="1" kern="1200" noProof="0" dirty="0">
              <a:solidFill>
                <a:srgbClr val="002060"/>
              </a:solidFill>
            </a:rPr>
            <a:t>Мінімального</a:t>
          </a:r>
          <a:r>
            <a:rPr lang="uk-UA" sz="2700" i="1" kern="1200" noProof="0" dirty="0">
              <a:solidFill>
                <a:srgbClr val="002060"/>
              </a:solidFill>
            </a:rPr>
            <a:t> значення деяких діапазонів клітинок, </a:t>
          </a:r>
        </a:p>
      </dsp:txBody>
      <dsp:txXfrm>
        <a:off x="927011" y="2414799"/>
        <a:ext cx="10910696" cy="842358"/>
      </dsp:txXfrm>
    </dsp:sp>
    <dsp:sp modelId="{D13D7DA6-9D1E-4150-A6AE-C6ABC36166D5}">
      <dsp:nvSpPr>
        <dsp:cNvPr id="0" name=""/>
        <dsp:cNvSpPr/>
      </dsp:nvSpPr>
      <dsp:spPr>
        <a:xfrm>
          <a:off x="483918" y="2392885"/>
          <a:ext cx="886185" cy="8861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520554" y="3478406"/>
          <a:ext cx="11317153" cy="84235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2728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b="1" i="1" kern="1200" noProof="0" dirty="0"/>
            <a:t>Середнього</a:t>
          </a:r>
          <a:r>
            <a:rPr lang="uk-UA" sz="2700" i="1" kern="1200" noProof="0" dirty="0"/>
            <a:t> значення деяких діапазонів клітинок. </a:t>
          </a:r>
        </a:p>
      </dsp:txBody>
      <dsp:txXfrm>
        <a:off x="520554" y="3478406"/>
        <a:ext cx="11317153" cy="842358"/>
      </dsp:txXfrm>
    </dsp:sp>
    <dsp:sp modelId="{AA2029A9-878F-42BF-A694-5944B1AD983E}">
      <dsp:nvSpPr>
        <dsp:cNvPr id="0" name=""/>
        <dsp:cNvSpPr/>
      </dsp:nvSpPr>
      <dsp:spPr>
        <a:xfrm>
          <a:off x="77461" y="3456492"/>
          <a:ext cx="886185" cy="8861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421257" y="-830121"/>
          <a:ext cx="6455138" cy="6455138"/>
        </a:xfrm>
        <a:prstGeom prst="blockArc">
          <a:avLst>
            <a:gd name="adj1" fmla="val 18900000"/>
            <a:gd name="adj2" fmla="val 2700000"/>
            <a:gd name="adj3" fmla="val 33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52077" y="224874"/>
          <a:ext cx="6611950" cy="7489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589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i="1" kern="1200" noProof="0" dirty="0"/>
            <a:t>Правила виділених клітинок</a:t>
          </a:r>
        </a:p>
      </dsp:txBody>
      <dsp:txXfrm>
        <a:off x="452077" y="224874"/>
        <a:ext cx="6611950" cy="748974"/>
      </dsp:txXfrm>
    </dsp:sp>
    <dsp:sp modelId="{27878C57-BBF6-4C22-88FA-1C3D4933722D}">
      <dsp:nvSpPr>
        <dsp:cNvPr id="0" name=""/>
        <dsp:cNvSpPr/>
      </dsp:nvSpPr>
      <dsp:spPr>
        <a:xfrm>
          <a:off x="77356" y="224640"/>
          <a:ext cx="749442" cy="7494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81699" y="1123917"/>
          <a:ext cx="6182327" cy="748974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589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i="1" kern="1200" noProof="0" dirty="0"/>
            <a:t>Правила для  визначення  перших і останніх елементів.</a:t>
          </a:r>
        </a:p>
      </dsp:txBody>
      <dsp:txXfrm>
        <a:off x="881699" y="1123917"/>
        <a:ext cx="6182327" cy="748974"/>
      </dsp:txXfrm>
    </dsp:sp>
    <dsp:sp modelId="{E63EBB38-5984-4F74-98F1-254621592311}">
      <dsp:nvSpPr>
        <dsp:cNvPr id="0" name=""/>
        <dsp:cNvSpPr/>
      </dsp:nvSpPr>
      <dsp:spPr>
        <a:xfrm>
          <a:off x="506978" y="1123683"/>
          <a:ext cx="749442" cy="7494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013559" y="2022960"/>
          <a:ext cx="6050468" cy="74897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589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i="1" kern="1200" noProof="0" dirty="0">
              <a:solidFill>
                <a:srgbClr val="002060"/>
              </a:solidFill>
            </a:rPr>
            <a:t>Гістограми.</a:t>
          </a:r>
        </a:p>
      </dsp:txBody>
      <dsp:txXfrm>
        <a:off x="1013559" y="2022960"/>
        <a:ext cx="6050468" cy="748974"/>
      </dsp:txXfrm>
    </dsp:sp>
    <dsp:sp modelId="{D13D7DA6-9D1E-4150-A6AE-C6ABC36166D5}">
      <dsp:nvSpPr>
        <dsp:cNvPr id="0" name=""/>
        <dsp:cNvSpPr/>
      </dsp:nvSpPr>
      <dsp:spPr>
        <a:xfrm>
          <a:off x="638838" y="2022726"/>
          <a:ext cx="749442" cy="7494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881699" y="2922003"/>
          <a:ext cx="6182327" cy="74897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589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i="1" kern="1200" noProof="0" dirty="0"/>
            <a:t>Кольорові шкали.</a:t>
          </a:r>
        </a:p>
      </dsp:txBody>
      <dsp:txXfrm>
        <a:off x="881699" y="2922003"/>
        <a:ext cx="6182327" cy="748974"/>
      </dsp:txXfrm>
    </dsp:sp>
    <dsp:sp modelId="{AA2029A9-878F-42BF-A694-5944B1AD983E}">
      <dsp:nvSpPr>
        <dsp:cNvPr id="0" name=""/>
        <dsp:cNvSpPr/>
      </dsp:nvSpPr>
      <dsp:spPr>
        <a:xfrm>
          <a:off x="506978" y="2921769"/>
          <a:ext cx="749442" cy="7494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452077" y="3821045"/>
          <a:ext cx="6611950" cy="748974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589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i="1" kern="1200" noProof="0" dirty="0"/>
            <a:t>Набори піктограм.</a:t>
          </a:r>
        </a:p>
      </dsp:txBody>
      <dsp:txXfrm>
        <a:off x="452077" y="3821045"/>
        <a:ext cx="6611950" cy="748974"/>
      </dsp:txXfrm>
    </dsp:sp>
    <dsp:sp modelId="{0589A8B4-BF53-4D85-9C3C-5A5EA39FC1AC}">
      <dsp:nvSpPr>
        <dsp:cNvPr id="0" name=""/>
        <dsp:cNvSpPr/>
      </dsp:nvSpPr>
      <dsp:spPr>
        <a:xfrm>
          <a:off x="77356" y="3820812"/>
          <a:ext cx="749442" cy="7494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8"/>
          <a:stretch/>
        </p:blipFill>
        <p:spPr>
          <a:xfrm>
            <a:off x="0" y="0"/>
            <a:ext cx="4779785" cy="622251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id="{672849CE-F27E-4385-971D-A24E41D0BB7E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teach-inf.at.ua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131AF5-8EE2-41B4-9E81-F37FA5892854}"/>
              </a:ext>
            </a:extLst>
          </p:cNvPr>
          <p:cNvSpPr txBox="1"/>
          <p:nvPr userDrawn="1"/>
        </p:nvSpPr>
        <p:spPr>
          <a:xfrm>
            <a:off x="1446022" y="3115274"/>
            <a:ext cx="2441027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138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9</a:t>
            </a:r>
            <a:endParaRPr lang="uk-UA" sz="138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9</a:t>
            </a:r>
            <a:endParaRPr lang="uk-UA" sz="4400" b="1" i="0" dirty="0">
              <a:solidFill>
                <a:srgbClr val="19426B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07.12.2021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07.12.2021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07.12.2021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07.12.2021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07.12.2021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07.12.2021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07.12.2021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41306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FFFFFF"/>
                </a:solidFill>
                <a:latin typeface="Verdana"/>
              </a:rPr>
              <a:t>26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4" name="Picture 4" descr="https://upload.wikimedia.org/wikipedia/commons/thumb/7/7f/Microsoft_Office_Excel_%282018%E2%80%93present%29.svg/1200px-Microsoft_Office_Excel_%282018%E2%80%93present%29.svg.png">
            <a:extLst>
              <a:ext uri="{FF2B5EF4-FFF2-40B4-BE49-F238E27FC236}">
                <a16:creationId xmlns:a16="http://schemas.microsoft.com/office/drawing/2014/main" id="{5B83CD44-DE59-4F48-96EF-8757C5E0C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657" y="3578536"/>
            <a:ext cx="2599535" cy="259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9308360-9A21-4DC6-8E13-A3946B63F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65538"/>
            <a:ext cx="7137066" cy="1801607"/>
          </a:xfrm>
        </p:spPr>
        <p:txBody>
          <a:bodyPr>
            <a:noAutofit/>
          </a:bodyPr>
          <a:lstStyle/>
          <a:p>
            <a:r>
              <a:rPr lang="uk-UA" sz="4800" dirty="0"/>
              <a:t>Проміжні підсумки. Умовне форматування.</a:t>
            </a:r>
          </a:p>
        </p:txBody>
      </p:sp>
      <p:pic>
        <p:nvPicPr>
          <p:cNvPr id="10" name="Picture 2" descr="chart, demography, results, statistics, women-men icon">
            <a:extLst>
              <a:ext uri="{FF2B5EF4-FFF2-40B4-BE49-F238E27FC236}">
                <a16:creationId xmlns:a16="http://schemas.microsoft.com/office/drawing/2014/main" id="{71735906-BF09-4C05-B476-72FCC48D6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361" y="3663972"/>
            <a:ext cx="2340587" cy="234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Проміжні підсумки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3486" y="1196762"/>
            <a:ext cx="7050314" cy="31085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списку </a:t>
            </a:r>
            <a:r>
              <a:rPr lang="uk-UA" sz="2800" b="1" i="1" kern="0" dirty="0">
                <a:solidFill>
                  <a:srgbClr val="FFFF00"/>
                </a:solidFill>
              </a:rPr>
              <a:t>Використовувати функцію </a:t>
            </a:r>
            <a:r>
              <a:rPr lang="uk-UA" sz="2800" b="1" i="1" kern="0" dirty="0">
                <a:solidFill>
                  <a:srgbClr val="FFFFFF"/>
                </a:solidFill>
              </a:rPr>
              <a:t>обрати функцію, що повинна використовуватися при обчисленні проміжних підсумків: сума, кількість, середнє значення, максимум, мінімум та ін.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1" y="1196762"/>
            <a:ext cx="4410710" cy="538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/>
          <p:cNvSpPr/>
          <p:nvPr/>
        </p:nvSpPr>
        <p:spPr>
          <a:xfrm>
            <a:off x="7696201" y="2472384"/>
            <a:ext cx="4410710" cy="69372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/>
          <p:cNvSpPr/>
          <p:nvPr/>
        </p:nvSpPr>
        <p:spPr>
          <a:xfrm rot="900000">
            <a:off x="8411093" y="281159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1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Проміжні підсумки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3486" y="1196762"/>
            <a:ext cx="7080794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полі </a:t>
            </a:r>
            <a:r>
              <a:rPr lang="uk-UA" sz="2800" b="1" i="1" kern="0" dirty="0">
                <a:solidFill>
                  <a:srgbClr val="FFFF00"/>
                </a:solidFill>
              </a:rPr>
              <a:t>Додати підсумки до </a:t>
            </a:r>
            <a:r>
              <a:rPr lang="uk-UA" sz="2800" b="1" i="1" kern="0" dirty="0">
                <a:solidFill>
                  <a:srgbClr val="FFFFFF"/>
                </a:solidFill>
              </a:rPr>
              <a:t>вказати поля, за якими мають обчислюватися проміжні підсумки. Обирати слід лише поля, що містять числові дані.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1" y="1196762"/>
            <a:ext cx="4410710" cy="538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/>
          <p:cNvSpPr/>
          <p:nvPr/>
        </p:nvSpPr>
        <p:spPr>
          <a:xfrm>
            <a:off x="7696201" y="3135630"/>
            <a:ext cx="4410710" cy="169544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/>
          <p:cNvSpPr/>
          <p:nvPr/>
        </p:nvSpPr>
        <p:spPr>
          <a:xfrm rot="18900000">
            <a:off x="9325492" y="308000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486" y="3589442"/>
            <a:ext cx="7080794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потреби вимкнути прапорець </a:t>
            </a:r>
            <a:r>
              <a:rPr lang="uk-UA" sz="2800" b="1" i="1" kern="0" dirty="0">
                <a:solidFill>
                  <a:srgbClr val="FFFF00"/>
                </a:solidFill>
              </a:rPr>
              <a:t>Підсумки під даними</a:t>
            </a:r>
            <a:r>
              <a:rPr lang="uk-UA" sz="2800" b="1" i="1" kern="0" dirty="0">
                <a:solidFill>
                  <a:srgbClr val="FFFFFF"/>
                </a:solidFill>
              </a:rPr>
              <a:t>, щоб відобразити рядки з підсумками над відповідними даними.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7762238" y="5596239"/>
            <a:ext cx="2443352" cy="38313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Стрілка вліво 20"/>
          <p:cNvSpPr/>
          <p:nvPr/>
        </p:nvSpPr>
        <p:spPr>
          <a:xfrm rot="18900000">
            <a:off x="7822641" y="494993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96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Проміжні підсумки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3486" y="1196762"/>
            <a:ext cx="7019834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окремі групи записів мають бути розташовані та виведені до друку на різних сторінках, — встановити прапорець параметра </a:t>
            </a:r>
            <a:r>
              <a:rPr lang="uk-UA" sz="2800" b="1" i="1" kern="0" dirty="0">
                <a:solidFill>
                  <a:srgbClr val="FFFF00"/>
                </a:solidFill>
              </a:rPr>
              <a:t>Кінець сторінки між групами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1" y="1196762"/>
            <a:ext cx="4410710" cy="538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/>
          <p:cNvSpPr/>
          <p:nvPr/>
        </p:nvSpPr>
        <p:spPr>
          <a:xfrm>
            <a:off x="7762238" y="5266039"/>
            <a:ext cx="2975612" cy="38313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/>
          <p:cNvSpPr/>
          <p:nvPr/>
        </p:nvSpPr>
        <p:spPr>
          <a:xfrm rot="18900000">
            <a:off x="7822641" y="461973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486" y="4652178"/>
            <a:ext cx="7019834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натиснути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ОК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9320530" y="5984435"/>
            <a:ext cx="1404620" cy="55453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Стрілка вліво 20"/>
          <p:cNvSpPr/>
          <p:nvPr/>
        </p:nvSpPr>
        <p:spPr>
          <a:xfrm rot="18900000">
            <a:off x="9955609" y="5396983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64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Проміжні підсумки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7426072" cy="549381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Аналогічно можна додати вкладеш проміжні підсумки. Для цього потрібно спочатку впорядкувати дані в таблиці за декількома полями одночасно та послідовно використати інструмент </a:t>
            </a:r>
            <a:r>
              <a:rPr lang="uk-UA" sz="2700" b="1" i="1" kern="0" dirty="0">
                <a:solidFill>
                  <a:srgbClr val="FFFF00"/>
                </a:solidFill>
              </a:rPr>
              <a:t>Проміжні підсумки</a:t>
            </a:r>
            <a:r>
              <a:rPr lang="uk-UA" sz="2700" b="1" i="1" kern="0" dirty="0">
                <a:solidFill>
                  <a:srgbClr val="FFFFFF"/>
                </a:solidFill>
              </a:rPr>
              <a:t>, створюючи по черзі підсумки кожного з рівнів. Після вставлення підсумків першого рівня на наступному кроці у вікні </a:t>
            </a:r>
            <a:r>
              <a:rPr lang="uk-UA" sz="2700" b="1" i="1" kern="0" dirty="0">
                <a:solidFill>
                  <a:srgbClr val="FFFF00"/>
                </a:solidFill>
              </a:rPr>
              <a:t>Проміжні підсумки </a:t>
            </a:r>
            <a:r>
              <a:rPr lang="uk-UA" sz="2700" b="1" i="1" kern="0" dirty="0">
                <a:solidFill>
                  <a:srgbClr val="FFFFFF"/>
                </a:solidFill>
              </a:rPr>
              <a:t>слід вимкнути прапорець </a:t>
            </a:r>
            <a:r>
              <a:rPr lang="uk-UA" sz="2700" b="1" i="1" kern="0" dirty="0">
                <a:solidFill>
                  <a:srgbClr val="FFFF00"/>
                </a:solidFill>
              </a:rPr>
              <a:t>Замінити поточні підсумки</a:t>
            </a:r>
            <a:r>
              <a:rPr lang="uk-UA" sz="27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1" y="1196762"/>
            <a:ext cx="4410710" cy="538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/>
          <p:cNvSpPr/>
          <p:nvPr/>
        </p:nvSpPr>
        <p:spPr>
          <a:xfrm>
            <a:off x="7762238" y="4945999"/>
            <a:ext cx="2975612" cy="38313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/>
          <p:cNvSpPr/>
          <p:nvPr/>
        </p:nvSpPr>
        <p:spPr>
          <a:xfrm rot="18900000">
            <a:off x="7822641" y="429969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57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Проміжні підсумки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3692272" cy="489364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Після додавання проміжних підсумків ліворуч від таблиці з'являється структура, за допомогою якої можна приховати або відобразити рядки з даними для окремих проміжних підсумків.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874"/>
          <a:stretch/>
        </p:blipFill>
        <p:spPr>
          <a:xfrm>
            <a:off x="3931920" y="1196762"/>
            <a:ext cx="8190230" cy="5051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/>
          <p:cNvSpPr/>
          <p:nvPr/>
        </p:nvSpPr>
        <p:spPr>
          <a:xfrm>
            <a:off x="3870961" y="1166281"/>
            <a:ext cx="944880" cy="508211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/>
          <p:cNvSpPr/>
          <p:nvPr/>
        </p:nvSpPr>
        <p:spPr>
          <a:xfrm rot="18900000">
            <a:off x="4403804" y="121334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37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Проміжні підсумки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488" y="1923744"/>
            <a:ext cx="8736432" cy="4475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/>
          <p:cNvSpPr/>
          <p:nvPr/>
        </p:nvSpPr>
        <p:spPr>
          <a:xfrm>
            <a:off x="3471863" y="3517577"/>
            <a:ext cx="376238" cy="39720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4943800" y="3716177"/>
            <a:ext cx="7095800" cy="954107"/>
          </a:xfrm>
          <a:prstGeom prst="wedgeRectCallout">
            <a:avLst>
              <a:gd name="adj1" fmla="val -67501"/>
              <a:gd name="adj2" fmla="val -5713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Відобразити проміжні підсумки певного рівня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3182199" y="5981395"/>
            <a:ext cx="376238" cy="39720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4943800" y="5718150"/>
            <a:ext cx="7095800" cy="954107"/>
          </a:xfrm>
          <a:prstGeom prst="wedgeRectCallout">
            <a:avLst>
              <a:gd name="adj1" fmla="val -72011"/>
              <a:gd name="adj2" fmla="val -123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Приховати проміжні підсумки певного рівня</a:t>
            </a:r>
          </a:p>
        </p:txBody>
      </p:sp>
      <p:sp>
        <p:nvSpPr>
          <p:cNvPr id="19" name="Прямокутник 18"/>
          <p:cNvSpPr/>
          <p:nvPr/>
        </p:nvSpPr>
        <p:spPr>
          <a:xfrm>
            <a:off x="3244850" y="2057400"/>
            <a:ext cx="262786" cy="29845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0" name="TextBox 19"/>
          <p:cNvSpPr txBox="1"/>
          <p:nvPr/>
        </p:nvSpPr>
        <p:spPr>
          <a:xfrm>
            <a:off x="112082" y="1234584"/>
            <a:ext cx="2963437" cy="1815882"/>
          </a:xfrm>
          <a:prstGeom prst="wedgeRectCallout">
            <a:avLst>
              <a:gd name="adj1" fmla="val 57835"/>
              <a:gd name="adj2" fmla="val 618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Виведення лише загальних підсумків;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2082" y="3806457"/>
            <a:ext cx="2963437" cy="1815882"/>
          </a:xfrm>
          <a:prstGeom prst="wedgeRectCallout">
            <a:avLst>
              <a:gd name="adj1" fmla="val 71206"/>
              <a:gd name="adj2" fmla="val -13313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Виведення загальних і проміжних підсумків;</a:t>
            </a:r>
          </a:p>
        </p:txBody>
      </p:sp>
      <p:sp>
        <p:nvSpPr>
          <p:cNvPr id="23" name="Прямокутник 22"/>
          <p:cNvSpPr/>
          <p:nvPr/>
        </p:nvSpPr>
        <p:spPr>
          <a:xfrm>
            <a:off x="3528589" y="2057400"/>
            <a:ext cx="262786" cy="29845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4" name="Прямокутник 23"/>
          <p:cNvSpPr/>
          <p:nvPr/>
        </p:nvSpPr>
        <p:spPr>
          <a:xfrm>
            <a:off x="3848101" y="2057400"/>
            <a:ext cx="262786" cy="29845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5" name="TextBox 24"/>
          <p:cNvSpPr txBox="1"/>
          <p:nvPr/>
        </p:nvSpPr>
        <p:spPr>
          <a:xfrm>
            <a:off x="4297680" y="1234584"/>
            <a:ext cx="6294120" cy="523220"/>
          </a:xfrm>
          <a:prstGeom prst="wedgeRectCallout">
            <a:avLst>
              <a:gd name="adj1" fmla="val -54411"/>
              <a:gd name="adj2" fmla="val 13970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Виведення повного списку.</a:t>
            </a:r>
          </a:p>
        </p:txBody>
      </p:sp>
      <p:sp>
        <p:nvSpPr>
          <p:cNvPr id="1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07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Проміжні підсумки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744131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видалення підсумків, а разом із ними і структури, потрібно відкрити діалогове вікно </a:t>
            </a:r>
            <a:r>
              <a:rPr lang="uk-UA" sz="2800" b="1" i="1" kern="0" dirty="0">
                <a:solidFill>
                  <a:srgbClr val="FFFF00"/>
                </a:solidFill>
              </a:rPr>
              <a:t>Проміжні підсумки </a:t>
            </a:r>
            <a:r>
              <a:rPr lang="uk-UA" sz="2800" b="1" i="1" kern="0" dirty="0">
                <a:solidFill>
                  <a:srgbClr val="FFFFFF"/>
                </a:solidFill>
              </a:rPr>
              <a:t>та натиснути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Видалити все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1" y="1196762"/>
            <a:ext cx="4410710" cy="538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/>
          <p:cNvSpPr/>
          <p:nvPr/>
        </p:nvSpPr>
        <p:spPr>
          <a:xfrm>
            <a:off x="7775568" y="6028038"/>
            <a:ext cx="1501782" cy="44896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/>
          <p:cNvSpPr/>
          <p:nvPr/>
        </p:nvSpPr>
        <p:spPr>
          <a:xfrm rot="18900000">
            <a:off x="8247700" y="541506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26" name="Picture 2" descr="Cancelling a GMAT scor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55"/>
          <a:stretch/>
        </p:blipFill>
        <p:spPr bwMode="auto">
          <a:xfrm>
            <a:off x="72008" y="3554825"/>
            <a:ext cx="7441312" cy="282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93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Проміжні підсумки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733463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замінити поточні підсумки новими, одержуваними за іншою формулою чи для інших полів, слід задати в цьому вікні потрібні параметри та встановити прапорець </a:t>
            </a:r>
            <a:r>
              <a:rPr lang="uk-UA" sz="2800" b="1" i="1" kern="0" dirty="0">
                <a:solidFill>
                  <a:srgbClr val="FFFF00"/>
                </a:solidFill>
              </a:rPr>
              <a:t>Замінити поточні підсумки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1" y="1196762"/>
            <a:ext cx="4410710" cy="538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/>
          <p:cNvSpPr/>
          <p:nvPr/>
        </p:nvSpPr>
        <p:spPr>
          <a:xfrm>
            <a:off x="7762238" y="4945999"/>
            <a:ext cx="2975612" cy="38313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/>
          <p:cNvSpPr/>
          <p:nvPr/>
        </p:nvSpPr>
        <p:spPr>
          <a:xfrm rot="18900000">
            <a:off x="7822641" y="429969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97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Проміжні підсумки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Проміжні підсумки будуть автоматично видалені при пересортуванні списку. При цьому на екран буде виведено попереджувальне повідомлення.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28" y="3064135"/>
            <a:ext cx="11876152" cy="1671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05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Умовне форматування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Ще одним способом вибрати в таблиці значення, які задовольняють певні умови, є так зване </a:t>
            </a:r>
            <a:r>
              <a:rPr lang="uk-UA" sz="2800" b="1" i="1" kern="0" dirty="0">
                <a:solidFill>
                  <a:srgbClr val="FFFF00"/>
                </a:solidFill>
              </a:rPr>
              <a:t>умовне форматування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2706237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Умовне форматування </a:t>
            </a:r>
            <a:r>
              <a:rPr lang="uk-UA" sz="2800" b="1" i="1" kern="0" dirty="0">
                <a:solidFill>
                  <a:srgbClr val="FFFFFF"/>
                </a:solidFill>
              </a:rPr>
              <a:t>автоматично змінює формат клітинки на заданий, якщо виконується задана умова.</a:t>
            </a:r>
          </a:p>
        </p:txBody>
      </p:sp>
      <p:pic>
        <p:nvPicPr>
          <p:cNvPr id="12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274452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2008" y="4244765"/>
            <a:ext cx="12050142" cy="249299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Наприклад, в електронному журналі класу зручно позначати різними кольорами дані про учнів, які мають оцінки низького, середнього, достатнього та високого рівнів. Тобто клітинки, значення яких знаходяться в діапазоні від 1 до 3, виділити червоним кольором, оцінки від 4 до 6 -зеленим, від 7 до 9 - жовтим, від 10 до 12 - синім кольором.</a:t>
            </a:r>
          </a:p>
        </p:txBody>
      </p:sp>
    </p:spTree>
    <p:extLst>
      <p:ext uri="{BB962C8B-B14F-4D97-AF65-F5344CB8AC3E}">
        <p14:creationId xmlns:p14="http://schemas.microsoft.com/office/powerpoint/2010/main" val="154240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сортування даних таблиці? Якими способами можна виконати сортування?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220895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фільтрування даних таблиці? Якими способами можна його виконати?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3236217"/>
            <a:ext cx="6067535" cy="181588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розширене фільтрування? Наведіть приклад його використання.</a:t>
            </a:r>
          </a:p>
        </p:txBody>
      </p:sp>
      <p:pic>
        <p:nvPicPr>
          <p:cNvPr id="10" name="Picture 2" descr="data, database, filter, server, storag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499" y="3251299"/>
            <a:ext cx="3357301" cy="335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11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Умовне форматування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6125592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Звертаємо вашу увагу</a:t>
            </a:r>
            <a:r>
              <a:rPr lang="uk-UA" sz="2800" b="1" i="1" kern="0" dirty="0">
                <a:solidFill>
                  <a:srgbClr val="FFFFFF"/>
                </a:solidFill>
              </a:rPr>
              <a:t>: на відміну від фільтрування, умовне форматування не приховує клітинки, значення в яких не задовольняють заданої умови, а лише виділяє в таблиці певним чином ті клітинки, значення в яких задовольняють задану умову.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26" name="Picture 2" descr="http://s020.radikal.ru/i721/1409/ee/2ff4899f17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1" y="1196763"/>
            <a:ext cx="5314950" cy="540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54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Умовне форматування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Excel для умовного форматування існує п'ять способів виділення клітинок :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26385" y="1964324"/>
          <a:ext cx="7130758" cy="4794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7772" y="2266723"/>
            <a:ext cx="4631653" cy="4427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71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8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 uiExpand="1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Умовне форматування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встановлення перших двох видів умовного форматування, а саме встановлення </a:t>
            </a:r>
            <a:r>
              <a:rPr lang="uk-UA" sz="2800" b="1" i="1" kern="0" dirty="0">
                <a:solidFill>
                  <a:srgbClr val="FFFF00"/>
                </a:solidFill>
              </a:rPr>
              <a:t>правил форматування</a:t>
            </a:r>
            <a:r>
              <a:rPr lang="uk-UA" sz="2800" b="1" i="1" kern="0" dirty="0">
                <a:solidFill>
                  <a:srgbClr val="FFFFFF"/>
                </a:solidFill>
              </a:rPr>
              <a:t>, слід: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42" y="2691735"/>
            <a:ext cx="11672207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Виділити потрібний діапазон клітинок.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942" y="3279604"/>
            <a:ext cx="11672207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Виконати </a:t>
            </a:r>
            <a:r>
              <a:rPr lang="uk-UA" sz="2800" b="1" i="1" kern="0" dirty="0">
                <a:solidFill>
                  <a:srgbClr val="FFFF00"/>
                </a:solidFill>
              </a:rPr>
              <a:t>Основне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Стилі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Умовне форматування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4038282"/>
            <a:ext cx="12050142" cy="1851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кутник 10"/>
          <p:cNvSpPr/>
          <p:nvPr/>
        </p:nvSpPr>
        <p:spPr>
          <a:xfrm>
            <a:off x="9544912" y="4824639"/>
            <a:ext cx="1170716" cy="87966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/>
          <p:cNvSpPr/>
          <p:nvPr/>
        </p:nvSpPr>
        <p:spPr>
          <a:xfrm rot="18900000">
            <a:off x="10206358" y="435071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65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Умовне форматування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43" y="1196763"/>
            <a:ext cx="6749143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у списках 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Умовне форматування </a:t>
            </a:r>
            <a:r>
              <a:rPr lang="uk-UA" sz="2800" b="1" i="1" kern="0" dirty="0">
                <a:solidFill>
                  <a:srgbClr val="FFFFFF"/>
                </a:solidFill>
              </a:rPr>
              <a:t>потрібний спосіб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5909"/>
          <a:stretch/>
        </p:blipFill>
        <p:spPr>
          <a:xfrm>
            <a:off x="7329714" y="1196763"/>
            <a:ext cx="4792436" cy="5142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/>
          <p:cNvSpPr/>
          <p:nvPr/>
        </p:nvSpPr>
        <p:spPr>
          <a:xfrm>
            <a:off x="7329714" y="2107727"/>
            <a:ext cx="4792436" cy="52233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/>
          <p:cNvSpPr/>
          <p:nvPr/>
        </p:nvSpPr>
        <p:spPr>
          <a:xfrm rot="18900000">
            <a:off x="8018555" y="1520513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Picture 2" descr="clipboard, duplicate, formatting, past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767" y="2630059"/>
            <a:ext cx="4052528" cy="405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73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Умовне форматування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43" y="1196763"/>
            <a:ext cx="4034971" cy="31085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Указати у списку вибраного способу потрібне правило форматування.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71" y="1196763"/>
            <a:ext cx="7477579" cy="5142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/>
          <p:cNvSpPr/>
          <p:nvPr/>
        </p:nvSpPr>
        <p:spPr>
          <a:xfrm>
            <a:off x="4644571" y="2061211"/>
            <a:ext cx="2641600" cy="390416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/>
          <p:cNvSpPr/>
          <p:nvPr/>
        </p:nvSpPr>
        <p:spPr>
          <a:xfrm rot="18900000">
            <a:off x="6233297" y="150919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62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Умовне форматування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43" y="1196763"/>
            <a:ext cx="11672207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Задати у вікні, шо відкриється, умову форматування та формат, який буде встановлено, якщо умова виконуватиметься. Формат можна вибрати з наведених або, вибравши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Настроюваний формат</a:t>
            </a:r>
            <a:r>
              <a:rPr lang="uk-UA" sz="2800" b="1" i="1" kern="0" dirty="0">
                <a:solidFill>
                  <a:srgbClr val="FFFFFF"/>
                </a:solidFill>
              </a:rPr>
              <a:t>, установити власний у вікні </a:t>
            </a:r>
            <a:r>
              <a:rPr lang="uk-UA" sz="2800" b="1" i="1" kern="0" dirty="0">
                <a:solidFill>
                  <a:srgbClr val="FFFF00"/>
                </a:solidFill>
              </a:rPr>
              <a:t>Формат клітинок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841" y="4005048"/>
            <a:ext cx="7688225" cy="246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49942" y="3990534"/>
            <a:ext cx="3556001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ОК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974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Умовне форматування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Вигляд таблиці, в якій встановлено умову форматування </a:t>
            </a:r>
            <a:r>
              <a:rPr lang="uk-UA" sz="2800" b="1" i="1" kern="0" dirty="0">
                <a:solidFill>
                  <a:srgbClr val="FFFF00"/>
                </a:solidFill>
              </a:rPr>
              <a:t>Між 7</a:t>
            </a:r>
            <a:r>
              <a:rPr lang="uk-UA" sz="2800" b="1" i="1" kern="0" dirty="0">
                <a:solidFill>
                  <a:srgbClr val="FFFFFF"/>
                </a:solidFill>
              </a:rPr>
              <a:t> і </a:t>
            </a:r>
            <a:r>
              <a:rPr lang="uk-UA" sz="2800" b="1" i="1" kern="0" dirty="0">
                <a:solidFill>
                  <a:srgbClr val="FFFF00"/>
                </a:solidFill>
              </a:rPr>
              <a:t>9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2303255"/>
            <a:ext cx="9406315" cy="3057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5835" y="3347622"/>
            <a:ext cx="9406315" cy="3017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333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Умовне форматування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Установлення іншого виду умовного форматування типу </a:t>
            </a:r>
            <a:r>
              <a:rPr lang="uk-UA" sz="2800" b="1" i="1" kern="0" dirty="0">
                <a:solidFill>
                  <a:srgbClr val="FFFF00"/>
                </a:solidFill>
              </a:rPr>
              <a:t>Гістограми</a:t>
            </a:r>
            <a:r>
              <a:rPr lang="uk-UA" sz="2800" b="1" i="1" kern="0" dirty="0">
                <a:solidFill>
                  <a:srgbClr val="FFFFFF"/>
                </a:solidFill>
              </a:rPr>
              <a:t> приводить до вставлення в клітинки виділеного діапазону гістограм, довжина кольорового рядка яких пропорційна значенню в клітинці.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90" y="3172299"/>
            <a:ext cx="11055578" cy="3058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519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Умовне форматування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Установлення умовного форматування типу </a:t>
            </a:r>
            <a:r>
              <a:rPr lang="uk-UA" sz="2800" b="1" i="1" kern="0" dirty="0">
                <a:solidFill>
                  <a:srgbClr val="FFFF00"/>
                </a:solidFill>
              </a:rPr>
              <a:t>Кольорові шкали</a:t>
            </a:r>
            <a:r>
              <a:rPr lang="uk-UA" sz="2800" b="1" i="1" kern="0" dirty="0">
                <a:solidFill>
                  <a:srgbClr val="FFFFFF"/>
                </a:solidFill>
              </a:rPr>
              <a:t> приводить до встановлення заливки клітинок виділеного діапазону так, що клітинки з однаковими значеннями мають один і той самий колір заливки.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r="385"/>
          <a:stretch/>
        </p:blipFill>
        <p:spPr>
          <a:xfrm>
            <a:off x="569291" y="3172299"/>
            <a:ext cx="11013109" cy="3012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237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Умовне форматування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Можна також вибрати вид умовного форматування зі списку </a:t>
            </a:r>
            <a:r>
              <a:rPr lang="uk-UA" sz="2800" b="1" i="1" kern="0" dirty="0">
                <a:solidFill>
                  <a:srgbClr val="FFFF00"/>
                </a:solidFill>
              </a:rPr>
              <a:t>Набори піктограм</a:t>
            </a:r>
            <a:r>
              <a:rPr lang="uk-UA" sz="2800" b="1" i="1" kern="0" dirty="0">
                <a:solidFill>
                  <a:srgbClr val="FFFFFF"/>
                </a:solidFill>
              </a:rPr>
              <a:t>. Під час такого форматування в клітинках виділеного діапазону з'являтимуться піктограми з вибраного набору. Поява конкретної піктограми з набору в клітинці означає, шо значення в цій клітинці задовольняє умову, встановлену для кожної піктограми набору.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b="33134"/>
          <a:stretch/>
        </p:blipFill>
        <p:spPr>
          <a:xfrm>
            <a:off x="569291" y="4420525"/>
            <a:ext cx="11013109" cy="199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507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Проміжні підсумки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 вже вмієте застосовувати стандартні функції для обчислення: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126385" y="2150870"/>
          <a:ext cx="11901492" cy="4608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49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Graphic spid="9" grpId="0" uiExpand="1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Умовне форматування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6256221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Звертаємо вашу увагу</a:t>
            </a:r>
            <a:r>
              <a:rPr lang="uk-UA" sz="2800" b="1" i="1" kern="0" dirty="0">
                <a:solidFill>
                  <a:srgbClr val="FFFFFF"/>
                </a:solidFill>
              </a:rPr>
              <a:t>:</a:t>
            </a:r>
            <a:br>
              <a:rPr lang="uk-UA" sz="2800" b="1" i="1" kern="0" dirty="0">
                <a:solidFill>
                  <a:srgbClr val="FFFFFF"/>
                </a:solidFill>
              </a:rPr>
            </a:br>
            <a:r>
              <a:rPr lang="uk-UA" sz="2800" b="1" i="1" kern="0" dirty="0">
                <a:solidFill>
                  <a:srgbClr val="FFFFFF"/>
                </a:solidFill>
              </a:rPr>
              <a:t>до одного діапазону клітинок може бути застосовано кілька правил, заданих послідовно.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Picture 2" descr="http://s020.radikal.ru/i721/1409/ee/2ff4899f17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1" y="1196763"/>
            <a:ext cx="5314950" cy="540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487" y="3573915"/>
            <a:ext cx="3519261" cy="2650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490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Умовне форматування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видалення умовного форматування потрібно виконати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130" y="2280795"/>
            <a:ext cx="7281478" cy="3858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2008" y="2244950"/>
            <a:ext cx="4485478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Умовне форматування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Очистити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правила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Очистити правила у виділених клітинках </a:t>
            </a:r>
            <a:r>
              <a:rPr lang="uk-UA" sz="2800" b="1" i="1" kern="0" dirty="0">
                <a:solidFill>
                  <a:srgbClr val="FFFFFF"/>
                </a:solidFill>
              </a:rPr>
              <a:t>(</a:t>
            </a:r>
            <a:r>
              <a:rPr lang="uk-UA" sz="2800" b="1" i="1" kern="0" dirty="0">
                <a:solidFill>
                  <a:srgbClr val="FFFF00"/>
                </a:solidFill>
              </a:rPr>
              <a:t>Очистити правила у всьому аркуші</a:t>
            </a:r>
            <a:r>
              <a:rPr lang="uk-UA" sz="2800" b="1" i="1" kern="0" dirty="0">
                <a:solidFill>
                  <a:srgbClr val="FFFFFF"/>
                </a:solidFill>
              </a:rPr>
              <a:t>).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4967972" y="5024389"/>
            <a:ext cx="2817128" cy="57631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/>
          <p:cNvSpPr/>
          <p:nvPr/>
        </p:nvSpPr>
        <p:spPr>
          <a:xfrm rot="18900000">
            <a:off x="5945039" y="435204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76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Експорт та імпорт електронних таблиць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Експорт електронних таблиць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0186ED-CFD9-4E41-BC9D-041D6C30CD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628"/>
          <a:stretch/>
        </p:blipFill>
        <p:spPr>
          <a:xfrm>
            <a:off x="72008" y="2563084"/>
            <a:ext cx="12050142" cy="3818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E578DCBD-55B1-412B-98D5-E594474CF567}"/>
              </a:ext>
            </a:extLst>
          </p:cNvPr>
          <p:cNvSpPr/>
          <p:nvPr/>
        </p:nvSpPr>
        <p:spPr>
          <a:xfrm>
            <a:off x="40047" y="2902156"/>
            <a:ext cx="714334" cy="37710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EC975A-489E-433B-975E-955FE4FE5A85}"/>
              </a:ext>
            </a:extLst>
          </p:cNvPr>
          <p:cNvSpPr txBox="1"/>
          <p:nvPr/>
        </p:nvSpPr>
        <p:spPr>
          <a:xfrm>
            <a:off x="72008" y="1837854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Обрати вкладку </a:t>
            </a:r>
            <a:r>
              <a:rPr lang="uk-UA" sz="2800" b="1" i="1" kern="0" dirty="0">
                <a:solidFill>
                  <a:srgbClr val="FFFF00"/>
                </a:solidFill>
              </a:rPr>
              <a:t>Файл</a:t>
            </a:r>
          </a:p>
        </p:txBody>
      </p:sp>
      <p:sp>
        <p:nvSpPr>
          <p:cNvPr id="13" name="Стрілка вліво 20">
            <a:extLst>
              <a:ext uri="{FF2B5EF4-FFF2-40B4-BE49-F238E27FC236}">
                <a16:creationId xmlns:a16="http://schemas.microsoft.com/office/drawing/2014/main" id="{1A10F616-53A6-4216-8BD0-C2E8E38742EA}"/>
              </a:ext>
            </a:extLst>
          </p:cNvPr>
          <p:cNvSpPr/>
          <p:nvPr/>
        </p:nvSpPr>
        <p:spPr>
          <a:xfrm rot="18900000">
            <a:off x="309347" y="2374221"/>
            <a:ext cx="771000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6977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4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Експорт та імпорт електронних таблиць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2889401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Обрати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Експорт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A5C3AC-C3BC-4367-87A1-39DF6A2CA2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052"/>
          <a:stretch/>
        </p:blipFill>
        <p:spPr>
          <a:xfrm>
            <a:off x="3151909" y="1196763"/>
            <a:ext cx="8915401" cy="5356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80032F80-628E-44EB-839D-D4838524FA10}"/>
              </a:ext>
            </a:extLst>
          </p:cNvPr>
          <p:cNvSpPr/>
          <p:nvPr/>
        </p:nvSpPr>
        <p:spPr>
          <a:xfrm>
            <a:off x="3125240" y="5514838"/>
            <a:ext cx="1345796" cy="42685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7" name="Стрілка вліво 20">
            <a:extLst>
              <a:ext uri="{FF2B5EF4-FFF2-40B4-BE49-F238E27FC236}">
                <a16:creationId xmlns:a16="http://schemas.microsoft.com/office/drawing/2014/main" id="{2DFC1C73-85DA-487A-95EB-FAA4F6A99755}"/>
              </a:ext>
            </a:extLst>
          </p:cNvPr>
          <p:cNvSpPr/>
          <p:nvPr/>
        </p:nvSpPr>
        <p:spPr>
          <a:xfrm rot="18900000">
            <a:off x="3687408" y="4897193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991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Експорт та імпорт електронних таблиць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2889401" cy="39703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Обрати </a:t>
            </a:r>
            <a:r>
              <a:rPr lang="uk-UA" sz="2800" b="1" i="1" kern="0" dirty="0">
                <a:solidFill>
                  <a:srgbClr val="FFFF00"/>
                </a:solidFill>
              </a:rPr>
              <a:t>Створення документа у форматі </a:t>
            </a:r>
            <a:r>
              <a:rPr lang="en-US" sz="2800" b="1" i="1" kern="0" dirty="0">
                <a:solidFill>
                  <a:srgbClr val="FFFF00"/>
                </a:solidFill>
              </a:rPr>
              <a:t>PDF/XPS </a:t>
            </a:r>
            <a:r>
              <a:rPr lang="uk-UA" sz="2800" b="1" i="1" kern="0" dirty="0">
                <a:solidFill>
                  <a:srgbClr val="FFFFFF"/>
                </a:solidFill>
              </a:rPr>
              <a:t>або </a:t>
            </a:r>
            <a:r>
              <a:rPr lang="uk-UA" sz="2800" b="1" i="1" kern="0" dirty="0">
                <a:solidFill>
                  <a:srgbClr val="FFFF00"/>
                </a:solidFill>
              </a:rPr>
              <a:t>Змінення типу файлу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E07859-DCCF-4062-A6CF-020CA4F0A9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052"/>
          <a:stretch/>
        </p:blipFill>
        <p:spPr>
          <a:xfrm>
            <a:off x="3151909" y="1196762"/>
            <a:ext cx="8915401" cy="5356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D49F52EB-3AF5-46A1-9B48-11BB1DDBE4E9}"/>
              </a:ext>
            </a:extLst>
          </p:cNvPr>
          <p:cNvSpPr/>
          <p:nvPr/>
        </p:nvSpPr>
        <p:spPr>
          <a:xfrm>
            <a:off x="4776274" y="2142954"/>
            <a:ext cx="2941262" cy="59769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6D7528-FBC8-4DC4-ABAE-8A2C382AF194}"/>
              </a:ext>
            </a:extLst>
          </p:cNvPr>
          <p:cNvSpPr txBox="1"/>
          <p:nvPr/>
        </p:nvSpPr>
        <p:spPr>
          <a:xfrm>
            <a:off x="6757880" y="871539"/>
            <a:ext cx="3664190" cy="1200329"/>
          </a:xfrm>
          <a:prstGeom prst="wedgeRectCallout">
            <a:avLst>
              <a:gd name="adj1" fmla="val -47403"/>
              <a:gd name="adj2" fmla="val 8036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Створення документа у форматі </a:t>
            </a:r>
            <a:r>
              <a:rPr lang="en-US" sz="2400" b="1" i="1" kern="0" dirty="0">
                <a:solidFill>
                  <a:schemeClr val="bg1"/>
                </a:solidFill>
              </a:rPr>
              <a:t>PDF/XPS</a:t>
            </a:r>
            <a:endParaRPr lang="uk-UA" sz="2400" b="1" i="1" kern="0" dirty="0">
              <a:solidFill>
                <a:schemeClr val="bg1"/>
              </a:solidFill>
            </a:endParaRP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45AAFE72-77E6-4292-AA8D-D8716FCC4B80}"/>
              </a:ext>
            </a:extLst>
          </p:cNvPr>
          <p:cNvSpPr/>
          <p:nvPr/>
        </p:nvSpPr>
        <p:spPr>
          <a:xfrm>
            <a:off x="4776274" y="2740647"/>
            <a:ext cx="2941262" cy="53976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449A4D-4AEC-413E-A01B-6605E1E91C3A}"/>
              </a:ext>
            </a:extLst>
          </p:cNvPr>
          <p:cNvSpPr txBox="1"/>
          <p:nvPr/>
        </p:nvSpPr>
        <p:spPr>
          <a:xfrm>
            <a:off x="4943184" y="3545922"/>
            <a:ext cx="2941262" cy="830997"/>
          </a:xfrm>
          <a:prstGeom prst="wedgeRectCallout">
            <a:avLst>
              <a:gd name="adj1" fmla="val -28679"/>
              <a:gd name="adj2" fmla="val -9719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Змінення типу файлу</a:t>
            </a:r>
          </a:p>
        </p:txBody>
      </p:sp>
    </p:spTree>
    <p:extLst>
      <p:ext uri="{BB962C8B-B14F-4D97-AF65-F5344CB8AC3E}">
        <p14:creationId xmlns:p14="http://schemas.microsoft.com/office/powerpoint/2010/main" val="90847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8" grpId="0" animBg="1"/>
      <p:bldP spid="19" grpId="0" animBg="1"/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1C83FA-F5D7-49AB-AE88-290BB42CF9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628"/>
          <a:stretch/>
        </p:blipFill>
        <p:spPr>
          <a:xfrm>
            <a:off x="69850" y="2563084"/>
            <a:ext cx="12050142" cy="3818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Експорт та імпорт електронних таблиць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Імпорт електронних таблиць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E578DCBD-55B1-412B-98D5-E594474CF567}"/>
              </a:ext>
            </a:extLst>
          </p:cNvPr>
          <p:cNvSpPr/>
          <p:nvPr/>
        </p:nvSpPr>
        <p:spPr>
          <a:xfrm>
            <a:off x="4279537" y="2902156"/>
            <a:ext cx="559163" cy="37710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EC975A-489E-433B-975E-955FE4FE5A85}"/>
              </a:ext>
            </a:extLst>
          </p:cNvPr>
          <p:cNvSpPr txBox="1"/>
          <p:nvPr/>
        </p:nvSpPr>
        <p:spPr>
          <a:xfrm>
            <a:off x="72008" y="1837854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Обрати вкладку </a:t>
            </a:r>
            <a:r>
              <a:rPr lang="uk-UA" sz="2800" b="1" i="1" kern="0" dirty="0">
                <a:solidFill>
                  <a:srgbClr val="FFFF00"/>
                </a:solidFill>
              </a:rPr>
              <a:t>Дані</a:t>
            </a:r>
          </a:p>
        </p:txBody>
      </p:sp>
      <p:sp>
        <p:nvSpPr>
          <p:cNvPr id="13" name="Стрілка вліво 20">
            <a:extLst>
              <a:ext uri="{FF2B5EF4-FFF2-40B4-BE49-F238E27FC236}">
                <a16:creationId xmlns:a16="http://schemas.microsoft.com/office/drawing/2014/main" id="{1A10F616-53A6-4216-8BD0-C2E8E38742EA}"/>
              </a:ext>
            </a:extLst>
          </p:cNvPr>
          <p:cNvSpPr/>
          <p:nvPr/>
        </p:nvSpPr>
        <p:spPr>
          <a:xfrm rot="18900000">
            <a:off x="4548837" y="2374221"/>
            <a:ext cx="771000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3636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4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Експорт та імпорт електронних таблиць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2889401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Обрати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Отримати дані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BB4150-0CE4-4C88-B914-14B9A402CF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623" b="13819"/>
          <a:stretch/>
        </p:blipFill>
        <p:spPr>
          <a:xfrm>
            <a:off x="3125240" y="1196764"/>
            <a:ext cx="8915401" cy="5356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7CD1D3AE-037B-4B81-B9AF-635339126B92}"/>
              </a:ext>
            </a:extLst>
          </p:cNvPr>
          <p:cNvSpPr/>
          <p:nvPr/>
        </p:nvSpPr>
        <p:spPr>
          <a:xfrm>
            <a:off x="3459031" y="1891132"/>
            <a:ext cx="701489" cy="79872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4" name="Стрілка вліво 20">
            <a:extLst>
              <a:ext uri="{FF2B5EF4-FFF2-40B4-BE49-F238E27FC236}">
                <a16:creationId xmlns:a16="http://schemas.microsoft.com/office/drawing/2014/main" id="{C77DB08A-4AA2-4A8A-AE4C-AEDA1CFF60A8}"/>
              </a:ext>
            </a:extLst>
          </p:cNvPr>
          <p:cNvSpPr/>
          <p:nvPr/>
        </p:nvSpPr>
        <p:spPr>
          <a:xfrm rot="18900000">
            <a:off x="3747685" y="1286761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A9B6C24D-A379-4BE8-985C-A9CF4105356A}"/>
              </a:ext>
            </a:extLst>
          </p:cNvPr>
          <p:cNvSpPr/>
          <p:nvPr/>
        </p:nvSpPr>
        <p:spPr>
          <a:xfrm>
            <a:off x="3459031" y="2689858"/>
            <a:ext cx="2678988" cy="282702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F97971-081C-42AA-A853-4FCC0663B532}"/>
              </a:ext>
            </a:extLst>
          </p:cNvPr>
          <p:cNvSpPr txBox="1"/>
          <p:nvPr/>
        </p:nvSpPr>
        <p:spPr>
          <a:xfrm>
            <a:off x="6353792" y="2815936"/>
            <a:ext cx="3870850" cy="954107"/>
          </a:xfrm>
          <a:prstGeom prst="wedgeRectCallout">
            <a:avLst>
              <a:gd name="adj1" fmla="val -59606"/>
              <a:gd name="adj2" fmla="val 8843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Обрати джерело імпорту таблиць</a:t>
            </a:r>
          </a:p>
        </p:txBody>
      </p:sp>
    </p:spTree>
    <p:extLst>
      <p:ext uri="{BB962C8B-B14F-4D97-AF65-F5344CB8AC3E}">
        <p14:creationId xmlns:p14="http://schemas.microsoft.com/office/powerpoint/2010/main" val="422552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4" grpId="0" animBg="1"/>
      <p:bldP spid="18" grpId="0" animBg="1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46536" y="5445224"/>
            <a:ext cx="6633671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5400" b="1" i="1" dirty="0">
                <a:solidFill>
                  <a:srgbClr val="FFFFFF"/>
                </a:solidFill>
                <a:cs typeface="Times New Roman" panose="02020603050405020304" pitchFamily="18" charset="0"/>
              </a:rPr>
              <a:t>Підсумки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754" y="1801824"/>
            <a:ext cx="9336210" cy="341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3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89255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Що таке проміжні підсумки? Коли їх доцільно створювати?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2200794"/>
            <a:ext cx="12050142" cy="49244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600" b="1" i="1" kern="0" dirty="0">
                <a:solidFill>
                  <a:srgbClr val="002060"/>
                </a:solidFill>
              </a:rPr>
              <a:t>Як знайти проміжні підсумки в Excel?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2810141"/>
            <a:ext cx="12050142" cy="492443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Які функції можна обчислювати в проміжних підсумках?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3417222"/>
            <a:ext cx="12050142" cy="89255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600" b="1" i="1" kern="0" dirty="0">
                <a:solidFill>
                  <a:srgbClr val="002060"/>
                </a:solidFill>
              </a:rPr>
              <a:t>Що таке умовне форматування? Для чого воно виконується?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8" y="4424412"/>
            <a:ext cx="10276678" cy="492443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Які є способи умовного форматування?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008" y="5031493"/>
            <a:ext cx="10276678" cy="49244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600" b="1" i="1" kern="0" dirty="0">
                <a:solidFill>
                  <a:srgbClr val="002060"/>
                </a:solidFill>
              </a:rPr>
              <a:t>Як виконати умовне форматування?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258" y="5638574"/>
            <a:ext cx="10276678" cy="89255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Як очистити умовне форматування на всьому аркуші?</a:t>
            </a:r>
          </a:p>
        </p:txBody>
      </p:sp>
    </p:spTree>
    <p:extLst>
      <p:ext uri="{BB962C8B-B14F-4D97-AF65-F5344CB8AC3E}">
        <p14:creationId xmlns:p14="http://schemas.microsoft.com/office/powerpoint/2010/main" val="105938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1" grpId="0" animBg="1"/>
      <p:bldP spid="17" grpId="0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7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41306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FFFFFF"/>
                </a:solidFill>
                <a:latin typeface="Verdana"/>
              </a:rPr>
              <a:t>26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3" name="Picture 4" descr="https://upload.wikimedia.org/wikipedia/commons/thumb/7/7f/Microsoft_Office_Excel_%282018%E2%80%93present%29.svg/1200px-Microsoft_Office_Excel_%282018%E2%80%93present%29.svg.png">
            <a:extLst>
              <a:ext uri="{FF2B5EF4-FFF2-40B4-BE49-F238E27FC236}">
                <a16:creationId xmlns:a16="http://schemas.microsoft.com/office/drawing/2014/main" id="{23FE6A96-636D-4ABF-AE40-6C74F994D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657" y="3578536"/>
            <a:ext cx="2599535" cy="259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hart, demography, results, statistics, women-men icon">
            <a:extLst>
              <a:ext uri="{FF2B5EF4-FFF2-40B4-BE49-F238E27FC236}">
                <a16:creationId xmlns:a16="http://schemas.microsoft.com/office/drawing/2014/main" id="{C6C70B6F-E161-4184-B2BC-4209138EC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361" y="3663972"/>
            <a:ext cx="2340587" cy="234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Проміжні підсумки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таблиця містить дані, для яких за деяким полем можна утворити групи з однаковими значеннями, у середовищі табличного процесора можна скористатися</a:t>
            </a:r>
          </a:p>
        </p:txBody>
      </p:sp>
      <p:pic>
        <p:nvPicPr>
          <p:cNvPr id="2050" name="Picture 2" descr="https://c.s-microsoft.com/ru-ru/CMSImages/Image_InsightsInData_713x400.jpg?version=f8c4a9fd-7343-3ea1-1415-6d68e150b8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345" y="2699450"/>
            <a:ext cx="67913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008" y="2581758"/>
            <a:ext cx="5124832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вбудованим засобом для швидкого обчислення підсумкових значень у полях, що містять числові дані, для кожної групи без використання формул.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51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Проміжні підсумки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утворити такі групи, необхідно впорядкувати дані таблиці за тим полем, яке містить однакові значення. Після цього можна скористатися засобом </a:t>
            </a:r>
            <a:r>
              <a:rPr lang="uk-UA" sz="2800" b="1" i="1" kern="0" dirty="0">
                <a:solidFill>
                  <a:srgbClr val="FFFF00"/>
                </a:solidFill>
              </a:rPr>
              <a:t>Проміжні підсумки</a:t>
            </a:r>
            <a:r>
              <a:rPr lang="uk-UA" sz="2800" b="1" i="1" kern="0" dirty="0">
                <a:solidFill>
                  <a:srgbClr val="FFFFFF"/>
                </a:solidFill>
              </a:rPr>
              <a:t> для додавання підсумкових значень для вказаних числових полів.</a:t>
            </a:r>
          </a:p>
        </p:txBody>
      </p:sp>
      <p:pic>
        <p:nvPicPr>
          <p:cNvPr id="3074" name="Picture 2" descr="http://www.kalbe.net/wp-content/uploads/2015/02/Surface3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9"/>
          <a:stretch/>
        </p:blipFill>
        <p:spPr bwMode="auto">
          <a:xfrm>
            <a:off x="902589" y="3519732"/>
            <a:ext cx="9590152" cy="293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97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Проміжні підсумки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у таблиці, що містить дані про потужні землетруси, за допомогою такого засобу можна швидко обчислити загальну кількість жертв у кожній країні окремо. Якщо дані в полі </a:t>
            </a:r>
            <a:r>
              <a:rPr lang="uk-UA" sz="2800" b="1" i="1" kern="0" dirty="0">
                <a:solidFill>
                  <a:srgbClr val="FFFF00"/>
                </a:solidFill>
              </a:rPr>
              <a:t>Країна</a:t>
            </a:r>
            <a:r>
              <a:rPr lang="uk-UA" sz="2800" b="1" i="1" kern="0" dirty="0">
                <a:solidFill>
                  <a:srgbClr val="FFFFFF"/>
                </a:solidFill>
              </a:rPr>
              <a:t> впорядковані, то 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014" y="3123247"/>
            <a:ext cx="7676176" cy="3109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2008" y="3012645"/>
            <a:ext cx="417995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маємо чіткі групи, після кожної з яких можна вставити підсумковий запис.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66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Проміжні підсумки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4637152" cy="526297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Отже, перша умова для автоматичного вставлення підсумків — це впорядкування даних у тому полі, за яким створюються групи. Після цього слід використати засіб додавання проміжних підсумків.</a:t>
            </a:r>
          </a:p>
        </p:txBody>
      </p:sp>
      <p:pic>
        <p:nvPicPr>
          <p:cNvPr id="4098" name="Picture 2" descr="http://www.microsoftfixit.co.uk/wp-content/uploads/2015/01/b23f6cf1-2427-4281-bea8-457dd60be74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6"/>
          <a:stretch/>
        </p:blipFill>
        <p:spPr bwMode="auto">
          <a:xfrm>
            <a:off x="4839614" y="1196763"/>
            <a:ext cx="7282535" cy="496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20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Проміжні підсумки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Microsoft Excel для цього необхідно: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486" y="1897064"/>
            <a:ext cx="11628664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Дані</a:t>
            </a:r>
            <a:r>
              <a:rPr lang="uk-UA" sz="2800" b="1" i="1" kern="0" dirty="0">
                <a:solidFill>
                  <a:srgbClr val="FFFFFF"/>
                </a:solidFill>
              </a:rPr>
              <a:t> в групі </a:t>
            </a:r>
            <a:r>
              <a:rPr lang="uk-UA" sz="2800" b="1" i="1" kern="0" dirty="0">
                <a:solidFill>
                  <a:srgbClr val="FFFF00"/>
                </a:solidFill>
              </a:rPr>
              <a:t>Структура</a:t>
            </a:r>
            <a:r>
              <a:rPr lang="uk-UA" sz="2800" b="1" i="1" kern="0" dirty="0">
                <a:solidFill>
                  <a:srgbClr val="FFFFFF"/>
                </a:solidFill>
              </a:rPr>
              <a:t> обрати інструмент </a:t>
            </a:r>
            <a:r>
              <a:rPr lang="uk-UA" sz="2800" b="1" i="1" kern="0" dirty="0">
                <a:solidFill>
                  <a:srgbClr val="FFFF00"/>
                </a:solidFill>
              </a:rPr>
              <a:t>Проміжні підсумки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26" y="3170761"/>
            <a:ext cx="10616505" cy="2807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/>
          <p:cNvSpPr/>
          <p:nvPr/>
        </p:nvSpPr>
        <p:spPr>
          <a:xfrm>
            <a:off x="5270830" y="5122391"/>
            <a:ext cx="2495219" cy="48084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/>
          <p:cNvSpPr/>
          <p:nvPr/>
        </p:nvSpPr>
        <p:spPr>
          <a:xfrm rot="18900000">
            <a:off x="5854198" y="442316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86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Проміжні підсумки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3486" y="1196762"/>
            <a:ext cx="7035074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вікні </a:t>
            </a:r>
            <a:r>
              <a:rPr lang="uk-UA" sz="2800" b="1" i="1" kern="0" dirty="0">
                <a:solidFill>
                  <a:srgbClr val="FFFF00"/>
                </a:solidFill>
              </a:rPr>
              <a:t>Проміжні підсумки </a:t>
            </a:r>
            <a:r>
              <a:rPr lang="uk-UA" sz="2800" b="1" i="1" kern="0" dirty="0">
                <a:solidFill>
                  <a:srgbClr val="FFFFFF"/>
                </a:solidFill>
              </a:rPr>
              <a:t>зі списку </a:t>
            </a:r>
            <a:r>
              <a:rPr lang="uk-UA" sz="2800" b="1" i="1" kern="0" dirty="0">
                <a:solidFill>
                  <a:srgbClr val="FFFF00"/>
                </a:solidFill>
              </a:rPr>
              <a:t>При кожній зміні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в</a:t>
            </a:r>
            <a:r>
              <a:rPr lang="uk-UA" sz="2800" b="1" i="1" kern="0" dirty="0">
                <a:solidFill>
                  <a:srgbClr val="FFFFFF"/>
                </a:solidFill>
              </a:rPr>
              <a:t> обрати поле, за яким відбувалося впорядкування й утворені групи записів з однаковими значеннями.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1" y="1196762"/>
            <a:ext cx="4410710" cy="538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/>
          <p:cNvSpPr/>
          <p:nvPr/>
        </p:nvSpPr>
        <p:spPr>
          <a:xfrm>
            <a:off x="7696201" y="1801824"/>
            <a:ext cx="4410710" cy="69372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/>
          <p:cNvSpPr/>
          <p:nvPr/>
        </p:nvSpPr>
        <p:spPr>
          <a:xfrm rot="18900000">
            <a:off x="9416933" y="144730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56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61497</TotalTime>
  <Words>1325</Words>
  <Application>Microsoft Office PowerPoint</Application>
  <PresentationFormat>Широкоэкранный</PresentationFormat>
  <Paragraphs>158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Arial</vt:lpstr>
      <vt:lpstr>Comic Sans MS</vt:lpstr>
      <vt:lpstr>Times New Roman</vt:lpstr>
      <vt:lpstr>Verdana</vt:lpstr>
      <vt:lpstr>Wingdings</vt:lpstr>
      <vt:lpstr>Тема Office</vt:lpstr>
      <vt:lpstr>Проміжні підсумки. Умовне форматування.</vt:lpstr>
      <vt:lpstr>Запитання</vt:lpstr>
      <vt:lpstr>Проміжні підсумки</vt:lpstr>
      <vt:lpstr>Проміжні підсумки</vt:lpstr>
      <vt:lpstr>Проміжні підсумки</vt:lpstr>
      <vt:lpstr>Проміжні підсумки</vt:lpstr>
      <vt:lpstr>Проміжні підсумки</vt:lpstr>
      <vt:lpstr>Проміжні підсумки</vt:lpstr>
      <vt:lpstr>Проміжні підсумки</vt:lpstr>
      <vt:lpstr>Проміжні підсумки</vt:lpstr>
      <vt:lpstr>Проміжні підсумки</vt:lpstr>
      <vt:lpstr>Проміжні підсумки</vt:lpstr>
      <vt:lpstr>Проміжні підсумки</vt:lpstr>
      <vt:lpstr>Проміжні підсумки</vt:lpstr>
      <vt:lpstr>Проміжні підсумки</vt:lpstr>
      <vt:lpstr>Проміжні підсумки</vt:lpstr>
      <vt:lpstr>Проміжні підсумки</vt:lpstr>
      <vt:lpstr>Проміжні підсумки</vt:lpstr>
      <vt:lpstr>Умовне форматування</vt:lpstr>
      <vt:lpstr>Умовне форматування</vt:lpstr>
      <vt:lpstr>Умовне форматування</vt:lpstr>
      <vt:lpstr>Умовне форматування</vt:lpstr>
      <vt:lpstr>Умовне форматування</vt:lpstr>
      <vt:lpstr>Умовне форматування</vt:lpstr>
      <vt:lpstr>Умовне форматування</vt:lpstr>
      <vt:lpstr>Умовне форматування</vt:lpstr>
      <vt:lpstr>Умовне форматування</vt:lpstr>
      <vt:lpstr>Умовне форматування</vt:lpstr>
      <vt:lpstr>Умовне форматування</vt:lpstr>
      <vt:lpstr>Умовне форматування</vt:lpstr>
      <vt:lpstr>Умовне форматування</vt:lpstr>
      <vt:lpstr>Експорт та імпорт електронних таблиць</vt:lpstr>
      <vt:lpstr>Експорт та імпорт електронних таблиць</vt:lpstr>
      <vt:lpstr>Експорт та імпорт електронних таблиць</vt:lpstr>
      <vt:lpstr>Експорт та імпорт електронних таблиць</vt:lpstr>
      <vt:lpstr>Експорт та імпорт електронних таблиць</vt:lpstr>
      <vt:lpstr>Розгадайте ребус</vt:lpstr>
      <vt:lpstr>Дайте відповіді на запитання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Zoe</cp:lastModifiedBy>
  <cp:revision>248</cp:revision>
  <dcterms:created xsi:type="dcterms:W3CDTF">2016-06-06T19:48:43Z</dcterms:created>
  <dcterms:modified xsi:type="dcterms:W3CDTF">2021-12-07T09:15:09Z</dcterms:modified>
</cp:coreProperties>
</file>