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3" r:id="rId10"/>
    <p:sldId id="274" r:id="rId11"/>
    <p:sldId id="27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split orient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ua-referat.com/%D0%9F%D0%BE_%D0%BE%D0%B4%D1%8F%D0%B3%D1%83_%D0%B7%D1%83%D1%81%D1%82%D1%80%D1%96%D1%87%D0%B0%D1%8E%D1%82%D1%8C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a-referat.com/%D0%A2%D0%B5%D1%85%D0%BD%D1%96%D0%BA%D0%B0_%D0%BC%D0%BE%D0%B2%D0%BB%D0%B5%D0%BD%D0%BD%D1%8F" TargetMode="External"/><Relationship Id="rId2" Type="http://schemas.openxmlformats.org/officeDocument/2006/relationships/hyperlink" Target="http://ua-referat.com/%D0%9A%D1%83%D0%BB%D1%8C%D1%82%D1%83%D1%80%D0%B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908720"/>
            <a:ext cx="7560840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Зовнішній вигляд </a:t>
            </a:r>
            <a:r>
              <a:rPr lang="uk-UA" dirty="0" smtClean="0"/>
              <a:t>вихователя </a:t>
            </a:r>
            <a:r>
              <a:rPr lang="uk-UA" dirty="0" smtClean="0"/>
              <a:t>і вимоги до нього</a:t>
            </a:r>
            <a:endParaRPr lang="uk-UA" dirty="0"/>
          </a:p>
        </p:txBody>
      </p:sp>
      <p:pic>
        <p:nvPicPr>
          <p:cNvPr id="1026" name="Picture 2" descr="http://www.oren.aif.ru/application/public/dontknow/big/212/62d2c8584d2cfa5fc517da6d8766377c.orenbu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240" y="3214686"/>
            <a:ext cx="3595678" cy="271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62435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glamoda.ru/wp-content/uploads/2011/08/karanda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2617" y="188640"/>
            <a:ext cx="2795272" cy="408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rostov.barahla.net/images/photo/2/20121011/4123823/big/134995917149971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140968"/>
            <a:ext cx="29146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img1.liveinternet.ru/images/attach/c/2/74/30/74030355_01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219075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3480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nazya.com/tao_img01/bao/uploaded/i1/720750053/T2rLmfXcRbXXXXXXXX_%21%217207500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404665"/>
            <a:ext cx="331236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www.bellazon.com/main/uploads/monthly_05_2013/post-58365-0-66205200-13693641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4663"/>
            <a:ext cx="253365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stat17.privet.ru/lr/09181551853def491b81eb91026ec28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64248"/>
            <a:ext cx="2333625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65551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28596" y="1500174"/>
            <a:ext cx="4258816" cy="5357826"/>
          </a:xfrm>
        </p:spPr>
        <p:txBody>
          <a:bodyPr>
            <a:noAutofit/>
          </a:bodyPr>
          <a:lstStyle/>
          <a:p>
            <a:r>
              <a:rPr lang="uk-UA" sz="1600" dirty="0" smtClean="0"/>
              <a:t>Педагогічна професія </a:t>
            </a:r>
            <a:r>
              <a:rPr lang="uk-UA" sz="1600" dirty="0"/>
              <a:t>– одна з небагатьох, які можна назвати вічними. Ніхто і ніщо не зможе замінити </a:t>
            </a:r>
            <a:r>
              <a:rPr lang="uk-UA" sz="1600" dirty="0" smtClean="0"/>
              <a:t>педагога </a:t>
            </a:r>
            <a:r>
              <a:rPr lang="uk-UA" sz="1600" dirty="0"/>
              <a:t>– творчу особистість зі своїм неповторним </a:t>
            </a:r>
            <a:r>
              <a:rPr lang="uk-UA" sz="1600" dirty="0" smtClean="0"/>
              <a:t>іміджем</a:t>
            </a:r>
            <a:r>
              <a:rPr lang="uk-UA" sz="1600" dirty="0" smtClean="0"/>
              <a:t>.</a:t>
            </a:r>
          </a:p>
          <a:p>
            <a:r>
              <a:rPr lang="uk-UA" sz="1600" dirty="0"/>
              <a:t>Нині, в період національного відродження України, </a:t>
            </a:r>
            <a:r>
              <a:rPr lang="uk-UA" sz="1600" dirty="0" smtClean="0"/>
              <a:t>педагогу </a:t>
            </a:r>
            <a:r>
              <a:rPr lang="uk-UA" sz="1600" dirty="0" smtClean="0"/>
              <a:t>відводиться </a:t>
            </a:r>
            <a:r>
              <a:rPr lang="uk-UA" sz="1600" dirty="0"/>
              <a:t>особлива роль і місце, що підкреслюється в основних нормативних та законодавчих документах про освіту. Вимоги до нього досить високі, що цілком закономірно.</a:t>
            </a:r>
          </a:p>
          <a:p>
            <a:r>
              <a:rPr lang="uk-UA" sz="1600" dirty="0"/>
              <a:t>З огляду на це кожен </a:t>
            </a:r>
            <a:r>
              <a:rPr lang="uk-UA" sz="1600" dirty="0" smtClean="0"/>
              <a:t>вихователь має </a:t>
            </a:r>
            <a:r>
              <a:rPr lang="uk-UA" sz="1600" dirty="0"/>
              <a:t>бути не тільки прекрасним фахівцем, а й володіти високим мистецтвом виховувати та навчати. Досягнення висот педагогічної майстерності потребує максимальних особистих зусиль, енергії, природних нахилів і здібностей, величезної працездатності і, чи не найголовніше – безмежного бажання стати педагогом-майстром.</a:t>
            </a:r>
          </a:p>
          <a:p>
            <a:endParaRPr lang="uk-UA" sz="1600" dirty="0"/>
          </a:p>
        </p:txBody>
      </p:sp>
      <p:pic>
        <p:nvPicPr>
          <p:cNvPr id="2050" name="Picture 2" descr="http://www.template-preview.com/HTML5-GalleryAdmin/300111625/images/splash07_bi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754" r="14582"/>
          <a:stretch/>
        </p:blipFill>
        <p:spPr bwMode="auto">
          <a:xfrm>
            <a:off x="5004048" y="836713"/>
            <a:ext cx="3717942" cy="532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30551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211960" y="1500174"/>
            <a:ext cx="4608512" cy="5025170"/>
          </a:xfrm>
        </p:spPr>
        <p:txBody>
          <a:bodyPr>
            <a:normAutofit fontScale="85000" lnSpcReduction="20000"/>
          </a:bodyPr>
          <a:lstStyle/>
          <a:p>
            <a:r>
              <a:rPr lang="uk-UA" dirty="0"/>
              <a:t>Зовнішність учителя виконує дещо специфічну роль, адже він має справу не просто із соціумом, а з </a:t>
            </a:r>
            <a:r>
              <a:rPr lang="uk-UA" dirty="0" smtClean="0"/>
              <a:t>дитячою </a:t>
            </a:r>
            <a:r>
              <a:rPr lang="uk-UA" dirty="0"/>
              <a:t>юнню. Для неї педагог – це своєрідний еталон, зразок для наслідування. Тому зовнішність </a:t>
            </a:r>
            <a:r>
              <a:rPr lang="uk-UA" dirty="0" smtClean="0"/>
              <a:t>вихователя </a:t>
            </a:r>
            <a:r>
              <a:rPr lang="uk-UA" dirty="0"/>
              <a:t>має бути бездоганною у всіх відношеннях. Вона – складовий елемент педагогічної техніки, яка у свою чергу є структурним компонентом педагогічної майстерності</a:t>
            </a:r>
            <a:r>
              <a:rPr lang="uk-UA" dirty="0" smtClean="0"/>
              <a:t>.</a:t>
            </a:r>
          </a:p>
          <a:p>
            <a:endParaRPr lang="uk-UA" dirty="0"/>
          </a:p>
        </p:txBody>
      </p:sp>
      <p:pic>
        <p:nvPicPr>
          <p:cNvPr id="5" name="Picture 2" descr="http://www.gurl.com/wp-content/uploads/2012/05/shutterstock_930879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418643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43419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1357298"/>
            <a:ext cx="4786314" cy="5500702"/>
          </a:xfrm>
        </p:spPr>
        <p:txBody>
          <a:bodyPr>
            <a:noAutofit/>
          </a:bodyPr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Народна мудрість стверджує, що </a:t>
            </a:r>
            <a:r>
              <a:rPr lang="uk-UA" sz="2400" dirty="0">
                <a:latin typeface="Times New Roman" pitchFamily="18" charset="0"/>
                <a:cs typeface="Times New Roman" pitchFamily="18" charset="0"/>
                <a:hlinkClick r:id="rId2" tooltip="По одягу зустрічають"/>
              </a:rPr>
              <a:t>по одягу зустрічають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, а по розуму проводжають. Все це правильно, але враження. Яке справляє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вихователь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під час першої зустрічі зі своїми вихованцями, лишає незабутній слід у пам’яті учнів. Особливо, якщо це враження підсилюється подальшою аналогічною поведінкою педагога. Зрозуміло, що вирішальну роль тут відіграє саме зовнішність.</a:t>
            </a:r>
          </a:p>
        </p:txBody>
      </p:sp>
      <p:pic>
        <p:nvPicPr>
          <p:cNvPr id="4098" name="Picture 2" descr="http://www.syl.ru/misc/i/ai/114421/2584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92696"/>
            <a:ext cx="3960440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60464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067944" y="1500174"/>
            <a:ext cx="5076056" cy="5357826"/>
          </a:xfrm>
        </p:spPr>
        <p:txBody>
          <a:bodyPr>
            <a:noAutofit/>
          </a:bodyPr>
          <a:lstStyle/>
          <a:p>
            <a:r>
              <a:rPr lang="uk-UA" sz="1800" dirty="0">
                <a:hlinkClick r:id="rId2" tooltip="Культура"/>
              </a:rPr>
              <a:t>Культура</a:t>
            </a:r>
            <a:r>
              <a:rPr lang="uk-UA" sz="1800" dirty="0"/>
              <a:t> і </a:t>
            </a:r>
            <a:r>
              <a:rPr lang="uk-UA" sz="1800" dirty="0">
                <a:hlinkClick r:id="rId3" tooltip="Техніка мовлення"/>
              </a:rPr>
              <a:t>техніка мовлення</a:t>
            </a:r>
            <a:r>
              <a:rPr lang="uk-UA" sz="1800" dirty="0"/>
              <a:t> педагога, культура і техніка рухів, одяг та культура і техніка догляду за своїм тілом – все це складники зовнішності. Кожен елемент зокрема має ряд компонентів, що складає </a:t>
            </a:r>
            <a:r>
              <a:rPr lang="uk-UA" sz="1800" dirty="0" err="1"/>
              <a:t>системоутворюючу</a:t>
            </a:r>
            <a:r>
              <a:rPr lang="uk-UA" sz="1800" dirty="0"/>
              <a:t> цілісність</a:t>
            </a:r>
            <a:r>
              <a:rPr lang="uk-UA" sz="1800" dirty="0" smtClean="0"/>
              <a:t>.</a:t>
            </a:r>
          </a:p>
          <a:p>
            <a:r>
              <a:rPr lang="uk-UA" sz="1800" dirty="0"/>
              <a:t>Так, культура мовлення – це інтонація, голос, дикція, дихання. Тембр, темп, логічне структурування мовлення, гнучкість мовлення та ін. Культура і техніка + рухів – постава, хода, жести, пластика, міміка, пантоміміка. Культура і техніка догляду за зовнішнім виглядом – уміння доглядати за своїм волоссям, роботи зачіску, добирати одяг та взуття, прикраси, аксесуари, парфуми. Це вміння доглядати за тілом (обличчям, руками, ногами). Тільки в поєднанні цих складових створюється зовнішність, яка уособлює </a:t>
            </a:r>
            <a:r>
              <a:rPr lang="uk-UA" sz="1800" dirty="0" smtClean="0"/>
              <a:t>вихователя.</a:t>
            </a:r>
            <a:endParaRPr lang="uk-UA" sz="1800" dirty="0"/>
          </a:p>
        </p:txBody>
      </p:sp>
      <p:pic>
        <p:nvPicPr>
          <p:cNvPr id="5" name="Picture 2" descr="http://school1980.mosuzedu.ru/CLUB-7MI/u4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431" y="692696"/>
            <a:ext cx="4134545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73846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14282" y="1571612"/>
            <a:ext cx="4608512" cy="5040560"/>
          </a:xfrm>
        </p:spPr>
        <p:txBody>
          <a:bodyPr>
            <a:noAutofit/>
          </a:bodyPr>
          <a:lstStyle/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Будь-яка деталь у зовнішньому вигляді й поведінці має виховне значення. “Я повинен бути естетично виразним, - писав А.С. Макаренко, - тому я ні разу не вийшов з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не почищеними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чобітьми або без пояса. Я теж повинен мати якийсь блиск, у міру сили та змоги, звичайно.</a:t>
            </a:r>
          </a:p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...Я не допускав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клас учителя, якщо він був неохайно одягнений. Тому у нас стало звичкою ходити на роботу в кращому костюмі. І я сам виходив на роботу в найкращому своєму костюмі, який тільки в мене був”.</a:t>
            </a:r>
          </a:p>
          <a:p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m.ruvr.ru/data/663/394/1234/makarenk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4246" y="1052736"/>
            <a:ext cx="3681407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44340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23928" y="1500174"/>
            <a:ext cx="5220072" cy="5357826"/>
          </a:xfrm>
        </p:spPr>
        <p:txBody>
          <a:bodyPr>
            <a:normAutofit fontScale="77500" lnSpcReduction="20000"/>
          </a:bodyPr>
          <a:lstStyle/>
          <a:p>
            <a:r>
              <a:rPr lang="uk-UA" dirty="0"/>
              <a:t>Педагог повинен одягатися елегантно, з урахуванням вимог моди, не доводячи компоненти зовнішнього вигляду до крайнощів. Його одяг має бути зручним для виконання необхідних педагогічних операцій: писати по дошці, працювати з демонстраційними матеріалами, нахилятися, ходити між рядами парт тощо. Колір, фактура, доповнення також мають підкреслювати простоту, елегантність. Все це позитивно впливає на емоційний настрій </a:t>
            </a:r>
            <a:r>
              <a:rPr lang="uk-UA" dirty="0" smtClean="0"/>
              <a:t>дітей</a:t>
            </a:r>
            <a:r>
              <a:rPr lang="uk-UA" dirty="0" smtClean="0"/>
              <a:t>, </a:t>
            </a:r>
            <a:r>
              <a:rPr lang="uk-UA" dirty="0"/>
              <a:t>дисциплінує їх, сприяє формуванню відчуття міри, не відвертає увагу від навчальних занять. Почуття міри потрібне і при використанні інших компоненті зовнішнього вигляду – зачіски, косметики, прикрас.</a:t>
            </a:r>
          </a:p>
        </p:txBody>
      </p:sp>
      <p:pic>
        <p:nvPicPr>
          <p:cNvPr id="7170" name="Picture 2" descr="http://altaypost.ru/uploads/posts/2013-08/1375671247_3171331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14422"/>
            <a:ext cx="397245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4082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>
            <a:noAutofit/>
          </a:bodyPr>
          <a:lstStyle/>
          <a:p>
            <a:pPr algn="ctr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Педагогу, крім обізнаності з вимогами до зовнішнього вигляду, важливо виробити певну систему умінь та навичок організації своєї зовнішності. У цьому його прислужаться: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402832" cy="4997152"/>
          </a:xfrm>
        </p:spPr>
        <p:txBody>
          <a:bodyPr>
            <a:noAutofit/>
          </a:bodyPr>
          <a:lstStyle/>
          <a:p>
            <a:r>
              <a:rPr lang="uk-UA" sz="1800" dirty="0"/>
              <a:t>Наявність орієнтованого режиму дня. Складеного залежно від порядку </a:t>
            </a:r>
            <a:r>
              <a:rPr lang="uk-UA" sz="1800" dirty="0" smtClean="0"/>
              <a:t>занять. </a:t>
            </a:r>
            <a:r>
              <a:rPr lang="uk-UA" sz="1800" dirty="0"/>
              <a:t>Важливо передбачити в ньому час для догляду за собою, фіксуючи, скільки його потрачено на певну процедуру. </a:t>
            </a:r>
            <a:r>
              <a:rPr lang="uk-UA" sz="1800" dirty="0" smtClean="0"/>
              <a:t>Уміло </a:t>
            </a:r>
            <a:r>
              <a:rPr lang="uk-UA" sz="1800" dirty="0"/>
              <a:t>налагоджений самоконтроль допоможе виробити звичку стежити за своєю зовнішністю, позбавить метушливого збирання на роботу, побоювання запізнитися. Через певний час дотримання режиму стане автоматичним.</a:t>
            </a:r>
          </a:p>
          <a:p>
            <a:r>
              <a:rPr lang="uk-UA" sz="1800" dirty="0"/>
              <a:t>Одягаючи новий костюм, слід упевнитися. Що в ньому буде зручно “працювати” у </a:t>
            </a:r>
            <a:r>
              <a:rPr lang="uk-UA" sz="1800" dirty="0" smtClean="0"/>
              <a:t>групі</a:t>
            </a:r>
            <a:r>
              <a:rPr lang="uk-UA" sz="1800" dirty="0" smtClean="0"/>
              <a:t>.</a:t>
            </a:r>
            <a:endParaRPr lang="uk-UA" sz="1800" dirty="0"/>
          </a:p>
          <a:p>
            <a:endParaRPr lang="uk-UA" sz="1800" dirty="0"/>
          </a:p>
        </p:txBody>
      </p:sp>
      <p:pic>
        <p:nvPicPr>
          <p:cNvPr id="8194" name="Picture 2" descr="http://www.schoolotzyv.ru/images/stories/news/forma-dlya-uchetel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6519" y="1988840"/>
            <a:ext cx="3918803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54857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svecha-news.ru/picture/news/1282/81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7848872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00387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62</TotalTime>
  <Words>674</Words>
  <Application>Microsoft Office PowerPoint</Application>
  <PresentationFormat>Экран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Обычная</vt:lpstr>
      <vt:lpstr>Зовнішній вигляд вихователя і вимоги до нього</vt:lpstr>
      <vt:lpstr>Слайд 2</vt:lpstr>
      <vt:lpstr>Слайд 3</vt:lpstr>
      <vt:lpstr>Слайд 4</vt:lpstr>
      <vt:lpstr>Слайд 5</vt:lpstr>
      <vt:lpstr>Слайд 6</vt:lpstr>
      <vt:lpstr>Слайд 7</vt:lpstr>
      <vt:lpstr>Педагогу, крім обізнаності з вимогами до зовнішнього вигляду, важливо виробити певну систему умінь та навичок організації своєї зовнішності. У цьому його прислужаться: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Зовнішній вигляд вчителя і вимоги до нього</dc:title>
  <dc:creator>User</dc:creator>
  <cp:lastModifiedBy>1</cp:lastModifiedBy>
  <cp:revision>8</cp:revision>
  <dcterms:created xsi:type="dcterms:W3CDTF">2014-09-29T13:41:46Z</dcterms:created>
  <dcterms:modified xsi:type="dcterms:W3CDTF">2021-12-06T20:51:30Z</dcterms:modified>
</cp:coreProperties>
</file>