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60" r:id="rId5"/>
    <p:sldId id="257" r:id="rId6"/>
    <p:sldId id="263" r:id="rId7"/>
    <p:sldId id="261" r:id="rId8"/>
    <p:sldId id="262" r:id="rId9"/>
    <p:sldId id="265" r:id="rId10"/>
    <p:sldId id="269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FB94F-1E0B-4541-B757-DD31090A2018}" type="datetimeFigureOut">
              <a:rPr lang="uk-UA" smtClean="0"/>
              <a:t>06.12.2021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6EB93-76FA-4445-8707-097388099BA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37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http://3.bp.blogspot.com/-N-Xy0KZE95w/VoJpYSteiLI/AAAAAAAACD8/MCySueJTUxA/s1600/27988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3407"/>
            <a:ext cx="6191250" cy="2160240"/>
          </a:xfrm>
          <a:prstGeom prst="rect">
            <a:avLst/>
          </a:prstGeom>
          <a:noFill/>
        </p:spPr>
      </p:pic>
      <p:pic>
        <p:nvPicPr>
          <p:cNvPr id="8" name="Picture 6" descr="http://3.bp.blogspot.com/-N-Xy0KZE95w/VoJpYSteiLI/AAAAAAAACD8/MCySueJTUxA/s1600/27988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2750" y="-243408"/>
            <a:ext cx="6191250" cy="2160240"/>
          </a:xfrm>
          <a:prstGeom prst="rect">
            <a:avLst/>
          </a:prstGeom>
          <a:noFill/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47664" y="1916832"/>
            <a:ext cx="61198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uk-UA" sz="4800" dirty="0" smtClean="0">
                <a:solidFill>
                  <a:srgbClr val="EEF1F1"/>
                </a:solidFill>
                <a:latin typeface="Arial Black" pitchFamily="34" charset="0"/>
                <a:cs typeface="Times New Roman" pitchFamily="18" charset="0"/>
              </a:rPr>
              <a:t>Сьоме</a:t>
            </a:r>
            <a:r>
              <a:rPr lang="uk-UA" sz="4800" i="0" dirty="0" smtClean="0">
                <a:solidFill>
                  <a:srgbClr val="EEF1F1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uk-UA" sz="4800" i="0" dirty="0" smtClean="0">
                <a:solidFill>
                  <a:srgbClr val="EEF1F1"/>
                </a:solidFill>
                <a:latin typeface="Arial Black" pitchFamily="34" charset="0"/>
                <a:cs typeface="Times New Roman" pitchFamily="18" charset="0"/>
              </a:rPr>
              <a:t>грудня</a:t>
            </a:r>
          </a:p>
          <a:p>
            <a:pPr algn="ctr"/>
            <a:r>
              <a:rPr lang="uk-UA" sz="4800" i="0" dirty="0" smtClean="0">
                <a:solidFill>
                  <a:srgbClr val="EEF1F1"/>
                </a:solidFill>
                <a:latin typeface="Arial Black" pitchFamily="34" charset="0"/>
                <a:cs typeface="Times New Roman" pitchFamily="18" charset="0"/>
              </a:rPr>
              <a:t>Класна  </a:t>
            </a:r>
            <a:r>
              <a:rPr lang="uk-UA" sz="4800" i="0" dirty="0">
                <a:solidFill>
                  <a:srgbClr val="EEF1F1"/>
                </a:solidFill>
                <a:latin typeface="Arial Black" pitchFamily="34" charset="0"/>
                <a:cs typeface="Times New Roman" pitchFamily="18" charset="0"/>
              </a:rPr>
              <a:t>робота</a:t>
            </a:r>
          </a:p>
        </p:txBody>
      </p:sp>
      <p:pic>
        <p:nvPicPr>
          <p:cNvPr id="10" name="Picture 4" descr="C:\Users\Юлия\Desktop\article21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80312" y="0"/>
            <a:ext cx="1365547" cy="1566842"/>
          </a:xfrm>
          <a:prstGeom prst="rect">
            <a:avLst/>
          </a:prstGeom>
          <a:noFill/>
        </p:spPr>
      </p:pic>
      <p:pic>
        <p:nvPicPr>
          <p:cNvPr id="12" name="Picture 4" descr="C:\Users\Юлия\Desktop\article21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0"/>
            <a:ext cx="1080120" cy="1239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93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57872" y="303448"/>
            <a:ext cx="1365547" cy="1566842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31640" y="1052736"/>
            <a:ext cx="694826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Методичний коментар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План звіту :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1. Назва документа.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2. Назва закладу, організації, посади особи або осіб, які звітують.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3. Визначення терміну, за який проводиться звіт.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4. Текст звіту (висвітлюються позитивні й негативні сторони роботи, наводяться факти, пояснюються причини невиконання, робляться висновки і вносяться пропозиції).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5. Дата складання звіту.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6. Підпис особи, яка складала звіт.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8293034" y="214377"/>
            <a:ext cx="821160" cy="942207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11560" y="692696"/>
            <a:ext cx="824440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ЗВІТ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про відрядження експертної комісії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З 12 по 24 червня 2013 року експертна комісія у складі: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Павлюченко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І. В., Ружицька Л. А.,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Сусь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О. П., Молодчина О. О.— знаходилася у відрядженні в м. Херсоні для ознайомлення зі станом зберігання архітектурних пам’яток.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Ми дослідили стан таких пам’яток: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1) Очаківська південна брама фортеці, пам’ятка архітектури кінець XVIII ст.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2) Свято-Єкатерининський собор, пам’ятка архітектури 1782-1787 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pp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3) Арсенал, пам’ятка архітектури, 1784 р.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Вважаємо необхідним зазначити наступне: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1. Старовинні будівлі знаходяться в основному у задовільному стані.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2. У дуже гарному стані знаходиться Свято-Єкатерининський собор, пам’ятка архітектури 1782-1787 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pp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., де встановлено спеціальне обладнання, що слідкує за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кондиціонуванням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повітря.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3. Будівля Арсеналу використовується під місцеву телевізійну студію і знаходиться у гарному стані.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4. На окремі випадки недбалого ставлення до зберігання історичних пам’яток складені акти.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25.06.2013 р.                    Підписи усіх членів експертної комісії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8336144" y="17034"/>
            <a:ext cx="543492" cy="6236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260648"/>
            <a:ext cx="763284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ЗВІТ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старости 10-А класу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Перебийніс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Л.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про стан зберігання підручників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учнями 10-А класу школи № 2 м. Нової Каховки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 З 1 по 15 січня 2013 року були перевірені підручники 10-А класу.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Мета перевірки: визначити стан зберігання підручників учнями 10-А класу.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Перевіркою встановлено, що більшість учнів зберігають підручники у гарному стані. Підручники обгорнуті, немає ніяких поміток. Краще за всіх зберігають підручники учні: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Мартиник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Т., Іванова Т.,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Уманець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Н.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Перевіркою зафіксовані також факти неохайного використання підручників: м’яті сторінки підручників Петрової Р,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Скариніної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В., зроблені позначки в підручниках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Жгуна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О., Зайцевої А.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Пропозиції: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1. Не видавати підручники учням, які несумлінно ставляться до їх зберігання.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2. Розробити систему стягнень за незадовільне відношення підручників.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 15 січня 2013 р.                                   Підпис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57872" y="303448"/>
            <a:ext cx="1365547" cy="15668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836712"/>
            <a:ext cx="748883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ЗВІТ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класного керівника 10-Б класу Мельниченко О. В.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про екскурсію учнів школи до краєзнавчого музею міста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20 березня 2013 р. учні 10-Б класу (25 осіб) перебували на екскурсії у краєзнавчому музеї міста.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Мета проведення екскурсії — прослухати лекцію «Наше місто у роки Великої Вітчизняної війни», переглянути виставкові зали.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Лекція для учнів була змістовною, цікавою. Діти мали змогу протягом двох годин роздивитися всі експонати виставкового залу, присвяченого Великій Вітчизняній війні.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Пропозиції: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1. На уроках історії провести бесіду з учнями, перевірити засвоєння матеріалу.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2. На уроці української мови скласти письмовий </a:t>
            </a:r>
            <a:r>
              <a:rPr lang="uk-UA" dirty="0">
                <a:latin typeface="Arial Black" pitchFamily="34" charset="0"/>
              </a:rPr>
              <a:t>звіт про екскурсію.</a:t>
            </a:r>
          </a:p>
          <a:p>
            <a:r>
              <a:rPr lang="uk-UA" dirty="0">
                <a:latin typeface="Arial Black" pitchFamily="34" charset="0"/>
              </a:rPr>
              <a:t>20 березня 2013 р.                               Підпис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37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http://3.bp.blogspot.com/-N-Xy0KZE95w/VoJpYSteiLI/AAAAAAAACD8/MCySueJTUxA/s1600/27988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3407"/>
            <a:ext cx="6191250" cy="2160240"/>
          </a:xfrm>
          <a:prstGeom prst="rect">
            <a:avLst/>
          </a:prstGeom>
          <a:noFill/>
        </p:spPr>
      </p:pic>
      <p:pic>
        <p:nvPicPr>
          <p:cNvPr id="8" name="Picture 6" descr="http://3.bp.blogspot.com/-N-Xy0KZE95w/VoJpYSteiLI/AAAAAAAACD8/MCySueJTUxA/s1600/27988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2750" y="-243408"/>
            <a:ext cx="6191250" cy="2160240"/>
          </a:xfrm>
          <a:prstGeom prst="rect">
            <a:avLst/>
          </a:prstGeom>
          <a:noFill/>
        </p:spPr>
      </p:pic>
      <p:pic>
        <p:nvPicPr>
          <p:cNvPr id="10" name="Picture 4" descr="C:\Users\Юлия\Desktop\article21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80312" y="0"/>
            <a:ext cx="1365547" cy="156684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331640" y="2060848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FFFF00"/>
                </a:solidFill>
                <a:latin typeface="Arial Black" pitchFamily="34" charset="0"/>
              </a:rPr>
              <a:t>РМ № 8.</a:t>
            </a:r>
            <a:r>
              <a:rPr lang="ru-RU" sz="2800" b="1" i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Ділові</a:t>
            </a:r>
            <a:r>
              <a:rPr lang="ru-RU" sz="2800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папери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800" i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Складання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звіту</a:t>
            </a:r>
            <a:r>
              <a:rPr lang="ru-RU" sz="2800" i="1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про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виконану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роботу (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оформлення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в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школі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зимового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саду;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створення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класного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блога і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т.ін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.) в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офіційно-діловому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стилі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з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використанням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безособових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дієслівних</a:t>
            </a:r>
            <a:r>
              <a:rPr lang="ru-RU" sz="2800" dirty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 форм на</a:t>
            </a:r>
            <a:r>
              <a:rPr lang="ru-RU" sz="2800" i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-но, -то.</a:t>
            </a:r>
            <a:r>
              <a:rPr lang="uk-UA" sz="2800" b="1" dirty="0" smtClean="0">
                <a:solidFill>
                  <a:srgbClr val="FFFF00"/>
                </a:solidFill>
                <a:latin typeface="Arial Black" pitchFamily="34" charset="0"/>
              </a:rPr>
              <a:t> </a:t>
            </a:r>
            <a:endParaRPr lang="uk-UA" sz="28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57872" y="303448"/>
            <a:ext cx="1365547" cy="1566842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99592" y="548680"/>
            <a:ext cx="774035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8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Мета: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формувати ключові компетентності:</a:t>
            </a:r>
            <a:endParaRPr kumimoji="0" lang="uk-UA" sz="19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88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9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уміння вчитися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самоорганізовуватися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до навчальної діяльності;</a:t>
            </a:r>
            <a:endParaRPr kumimoji="0" lang="uk-UA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88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9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емоційно-ціннісна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повторити відновити в пам'яті учнів відомості про офіційно-діловий стиль мовлення, специфіку оформлення ділових документів; ознайомити з призначенням цих документів та особливостями їх оформлення; навчити складати звіт (усний і письмовий) про виконану роботу 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роботу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в офіційно-діловому стилі з використанням безособових дієслівних форм на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-но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-то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;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сприяти збагаченню словникового запасу, удосконалювати грамотність учнів;</a:t>
            </a:r>
            <a:endParaRPr kumimoji="0" lang="uk-UA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88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9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загальнокультурна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дотримуватися культури мовлення, удосконалювати  вміння зв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язно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висловлюватися в контексті змісту;</a:t>
            </a:r>
            <a:endParaRPr kumimoji="0" lang="uk-UA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88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9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діяльнісна</a:t>
            </a:r>
            <a:r>
              <a:rPr kumimoji="0" lang="uk-UA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розвивати логічне мислення, пам'ять, писемне мовлення;</a:t>
            </a:r>
            <a:endParaRPr kumimoji="0" lang="uk-UA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88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9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соціокультурна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виховувати культуру ділового мовлення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57872" y="303448"/>
            <a:ext cx="1365547" cy="1566842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899592" y="908720"/>
            <a:ext cx="745232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Бесіда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: (УСНО ДАТИ</a:t>
            </a:r>
            <a:r>
              <a:rPr kumimoji="0" lang="uk-UA" sz="2400" b="1" i="1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ВІДПОВІДЬ)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Яку сферу життя людини обслуговує офіційно-діловий стиль мовлення?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Перелічіть основні ознаки цього стилю?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Назвіть жанри ділового стилю?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Що є основним видом ділового спілкування?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Які вимоги висуваються до оформлення документів?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Назвіть основні мовні ознаки текстів офіційно-ділового стилю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592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23728" y="764704"/>
            <a:ext cx="644420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Яку роль виконує цей стиль?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Роль офіційно-ділового стилю – забезпечення ділового спілкування між державами, установами, організаціями, членами суспільства. Стиль обслуговує законодавство, адміністративно-господарську діяльність та інші ділянки життя суспільства, пов'язані з діловодством, звітністю та документацією. У писемній формі діловий стиль використовується при оформленні документів. В усній формі він виявляється під час проведення зборів, нарад, засідань.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592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483768" y="620688"/>
            <a:ext cx="597666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Для ділового стилю характерні такі ознаки: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- вживання готових усталених форм та мовних зворотів;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- точність, ясність, логічність та стислість у викладенні думок;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- вживання слів тільки у прямому значенні;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- спеціальна термінологія;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відсутність індивідуальної манери викладу та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емоційно забарвленої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лексики.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57872" y="303448"/>
            <a:ext cx="1365547" cy="15668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3571" y="620688"/>
            <a:ext cx="8525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C00000"/>
                </a:solidFill>
                <a:latin typeface="Arial Black" pitchFamily="34" charset="0"/>
              </a:rPr>
              <a:t>Розподільний </a:t>
            </a:r>
            <a:r>
              <a:rPr lang="uk-UA" sz="3200" b="1" i="1" dirty="0" smtClean="0">
                <a:solidFill>
                  <a:srgbClr val="C00000"/>
                </a:solidFill>
                <a:latin typeface="Arial Black" pitchFamily="34" charset="0"/>
              </a:rPr>
              <a:t>диктант (ПИСЬМОВО)</a:t>
            </a:r>
            <a:endParaRPr lang="uk-UA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Picture 2" descr="C:\Users\User\Desktop\teacher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59" y="2924944"/>
            <a:ext cx="3835701" cy="3270498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15616" y="2492896"/>
            <a:ext cx="80283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Науковий      </a:t>
            </a:r>
            <a:r>
              <a:rPr lang="uk-UA" b="1" i="1" dirty="0">
                <a:solidFill>
                  <a:srgbClr val="0000CC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убліцистичний     Офіційно-діловий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1268760"/>
            <a:ext cx="88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00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тилі</a:t>
            </a:r>
            <a:endParaRPr lang="uk-UA" dirty="0"/>
          </a:p>
        </p:txBody>
      </p:sp>
      <p:sp>
        <p:nvSpPr>
          <p:cNvPr id="11" name="Штриховая стрелка вправо 10"/>
          <p:cNvSpPr/>
          <p:nvPr/>
        </p:nvSpPr>
        <p:spPr>
          <a:xfrm rot="9852231">
            <a:off x="2367677" y="1816400"/>
            <a:ext cx="1434384" cy="40415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Штриховая стрелка вправо 11"/>
          <p:cNvSpPr/>
          <p:nvPr/>
        </p:nvSpPr>
        <p:spPr>
          <a:xfrm rot="1088764">
            <a:off x="5031314" y="1842113"/>
            <a:ext cx="1434384" cy="40415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4034256" y="1878512"/>
            <a:ext cx="759564" cy="40415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483768" y="3284984"/>
            <a:ext cx="61206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Площа трикутника, родина осокові, економічні реформи, передвиборча боротьба, депутатський корпус, слово надається, відповідальність покласти на..., питома вага, порядок денний, конституційні рамки, заслухати звіт, ведення протоколу доручити.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357872" y="303448"/>
            <a:ext cx="1365547" cy="1566842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043608" y="476672"/>
            <a:ext cx="716428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542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Будь-який діловий папір складається відповідно до встановленої норми. Діловий папір складають лише в офіційно-діловому стилі. Викладена в документі інформація формулюється за допомогою суджень, у яких щось стверджується або заперечується. Будь-які художні засоби у мові документів є неприпустимими. Точність досягається вживанням тільки однозначних слів, використанням термінів, зазначенням дат, цифрових даних.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542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Документи одного виду мають однакову форму, виклад ведеться за допомогою речень однакової будови. Нерідко використовуються одні й ті самі слова.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542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Обов'язковою для ділового паперу є назва (довідка, наказ, постанова, заява, план роботи, протокол, оголошення, доручення тощо).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(фон) презентации &quot;Коричневы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3" cy="6858000"/>
          </a:xfrm>
          <a:prstGeom prst="rect">
            <a:avLst/>
          </a:prstGeom>
          <a:noFill/>
        </p:spPr>
      </p:pic>
      <p:pic>
        <p:nvPicPr>
          <p:cNvPr id="5" name="Picture 4" descr="C:\Users\Юлия\Desktop\article21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5974">
            <a:off x="7857093" y="31221"/>
            <a:ext cx="996148" cy="114299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115616" y="764704"/>
            <a:ext cx="687625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263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Звіт —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діловий папір, в якому подається повідомлення про діяльність особи чи організації за певний період, виконання кимось дорученої роботи та її підсумок.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Обов’язковими для оформлення звіту є назва (звіт), зазначення періоду, за який складається звіт, назва групи (класу, відділу, організації, установи), що звітується, текст звіту, підпис особи, яка склала діловий папір, дата складання звіту.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Звіти бувають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статистичні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та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текстові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 Статистичні оформляють на трафаретних бланках, текстові — на загальному бланку або чистому аркуші. Як правило, звіти складають за певний період (тиждень, місяць, квартал, півріччя, рік тощо).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744</Words>
  <Application>Microsoft Office PowerPoint</Application>
  <PresentationFormat>Экран (4:3)</PresentationFormat>
  <Paragraphs>79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5</cp:revision>
  <dcterms:created xsi:type="dcterms:W3CDTF">2018-12-05T02:58:50Z</dcterms:created>
  <dcterms:modified xsi:type="dcterms:W3CDTF">2021-12-06T16:09:48Z</dcterms:modified>
</cp:coreProperties>
</file>