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1" r:id="rId2"/>
    <p:sldId id="352" r:id="rId3"/>
    <p:sldId id="427" r:id="rId4"/>
    <p:sldId id="428" r:id="rId5"/>
    <p:sldId id="429" r:id="rId6"/>
    <p:sldId id="430" r:id="rId7"/>
    <p:sldId id="435" r:id="rId8"/>
    <p:sldId id="431" r:id="rId9"/>
    <p:sldId id="432" r:id="rId10"/>
    <p:sldId id="436" r:id="rId11"/>
    <p:sldId id="437" r:id="rId12"/>
    <p:sldId id="439" r:id="rId13"/>
    <p:sldId id="438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21" autoAdjust="0"/>
  </p:normalViewPr>
  <p:slideViewPr>
    <p:cSldViewPr snapToGrid="0">
      <p:cViewPr varScale="1">
        <p:scale>
          <a:sx n="98" d="100"/>
          <a:sy n="98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3200" i="1" dirty="0"/>
            <a:t>лінійчату,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200" i="1" dirty="0"/>
            <a:t>точкову,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3200" i="1" dirty="0">
              <a:solidFill>
                <a:srgbClr val="002060"/>
              </a:solidFill>
            </a:rPr>
            <a:t>каскадну,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3200" i="1" dirty="0"/>
            <a:t>гістограму,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200" i="1" dirty="0"/>
            <a:t>графік, 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BB631EA2-63F0-4D55-B3A5-284FEBE92B7D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3200" b="0" i="1" dirty="0">
              <a:solidFill>
                <a:srgbClr val="FFFFFF"/>
              </a:solidFill>
            </a:rPr>
            <a:t>пелюсткову тощо. </a:t>
          </a:r>
          <a:endParaRPr lang="uk-UA" sz="3200" b="0" i="1" dirty="0"/>
        </a:p>
      </dgm:t>
    </dgm:pt>
    <dgm:pt modelId="{53D89B4D-70D1-4A1A-8EC4-FF695BAAB9B8}" type="parTrans" cxnId="{8AAEBEEB-851D-4ABF-AA24-B80CE39DC011}">
      <dgm:prSet/>
      <dgm:spPr/>
      <dgm:t>
        <a:bodyPr/>
        <a:lstStyle/>
        <a:p>
          <a:endParaRPr lang="uk-UA"/>
        </a:p>
      </dgm:t>
    </dgm:pt>
    <dgm:pt modelId="{97602F75-A5E7-412E-839D-EE19BBE45036}" type="sibTrans" cxnId="{8AAEBEEB-851D-4ABF-AA24-B80CE39DC011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9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6" custScaleY="129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6" custScaleY="129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6" custScaleY="129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6" custScaleY="129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976FD35-7BDC-438D-A26D-30BC5846AF82}" type="pres">
      <dgm:prSet presAssocID="{BB631EA2-63F0-4D55-B3A5-284FEBE92B7D}" presName="text_6" presStyleLbl="node1" presStyleIdx="5" presStyleCnt="6" custScaleY="129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998A69-0596-44AB-879C-A79C1EED7377}" type="pres">
      <dgm:prSet presAssocID="{BB631EA2-63F0-4D55-B3A5-284FEBE92B7D}" presName="accent_6" presStyleCnt="0"/>
      <dgm:spPr/>
    </dgm:pt>
    <dgm:pt modelId="{AB8FD967-5000-4813-B48A-BC9F5D71E917}" type="pres">
      <dgm:prSet presAssocID="{BB631EA2-63F0-4D55-B3A5-284FEBE92B7D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FBF5B2E5-C592-402A-B3FC-0BADFC55F9C5}" type="presOf" srcId="{BB631EA2-63F0-4D55-B3A5-284FEBE92B7D}" destId="{9976FD35-7BDC-438D-A26D-30BC5846AF8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8AAEBEEB-851D-4ABF-AA24-B80CE39DC011}" srcId="{BD77BD33-EC30-46AC-BD24-401E734F8176}" destId="{BB631EA2-63F0-4D55-B3A5-284FEBE92B7D}" srcOrd="5" destOrd="0" parTransId="{53D89B4D-70D1-4A1A-8EC4-FF695BAAB9B8}" sibTransId="{97602F75-A5E7-412E-839D-EE19BBE4503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2B2737ED-055F-4C77-BE85-B779B57CF2A8}" type="presParOf" srcId="{0B7B7FCB-7340-4C8C-9CEC-44D83247E09F}" destId="{9976FD35-7BDC-438D-A26D-30BC5846AF82}" srcOrd="11" destOrd="0" presId="urn:microsoft.com/office/officeart/2008/layout/VerticalCurvedList"/>
    <dgm:cxn modelId="{7ACAEEBA-8195-4808-A28A-F2E9D05465D3}" type="presParOf" srcId="{0B7B7FCB-7340-4C8C-9CEC-44D83247E09F}" destId="{7B998A69-0596-44AB-879C-A79C1EED7377}" srcOrd="12" destOrd="0" presId="urn:microsoft.com/office/officeart/2008/layout/VerticalCurvedList"/>
    <dgm:cxn modelId="{5EB9F7C0-76D2-4732-89F6-9C16979469CC}" type="presParOf" srcId="{7B998A69-0596-44AB-879C-A79C1EED7377}" destId="{AB8FD967-5000-4813-B48A-BC9F5D71E9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зміненні діапазону даних, у тому числі обміні місцями відображення стовпців і рядків, додаванні нових рядків і стовпців даних до вже існуючих або видаленні рядків (стовпців) даних;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вставленні або зміненні назв діаграми й осей, легенди, підписів даних та ін.;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зміненні відображення осей і ліній сітки;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виділенні та редагуванні окремих об'єктів діаграми;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0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0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зміненні типу діаграми;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0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000" i="1"/>
        </a:p>
      </dgm:t>
    </dgm:pt>
    <dgm:pt modelId="{EB357AE9-25B0-4E84-98DB-2A11103B86A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000" b="0" i="1" noProof="0" dirty="0">
              <a:solidFill>
                <a:srgbClr val="FFFFFF"/>
              </a:solidFill>
            </a:rPr>
            <a:t>зміненні місця розташування діаграми (переміщення на аркуші, розміщення на окремому аркуші) та ін.</a:t>
          </a:r>
          <a:endParaRPr lang="uk-UA" sz="2000" b="0" i="1" noProof="0" dirty="0"/>
        </a:p>
      </dgm:t>
    </dgm:pt>
    <dgm:pt modelId="{062233F2-96F9-4A45-8869-2D4798A541A4}" type="parTrans" cxnId="{39D45DCB-2DE7-44F5-9C6A-5E6EEF49553B}">
      <dgm:prSet/>
      <dgm:spPr/>
      <dgm:t>
        <a:bodyPr/>
        <a:lstStyle/>
        <a:p>
          <a:endParaRPr lang="uk-UA" sz="2000"/>
        </a:p>
      </dgm:t>
    </dgm:pt>
    <dgm:pt modelId="{37D80239-5B8F-4510-AB1D-A0D92C653E74}" type="sibTrans" cxnId="{39D45DCB-2DE7-44F5-9C6A-5E6EEF49553B}">
      <dgm:prSet/>
      <dgm:spPr/>
      <dgm:t>
        <a:bodyPr/>
        <a:lstStyle/>
        <a:p>
          <a:endParaRPr lang="uk-UA" sz="200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569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8246" custLinFactNeighborY="47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28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28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8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86593093-0642-47A5-9A6C-2664AD161144}" type="pres">
      <dgm:prSet presAssocID="{EB357AE9-25B0-4E84-98DB-2A11103B86AA}" presName="text_6" presStyleLbl="node1" presStyleIdx="5" presStyleCnt="6" custScaleY="128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191F7F-C9CC-415D-9D02-800307D81B2E}" type="pres">
      <dgm:prSet presAssocID="{EB357AE9-25B0-4E84-98DB-2A11103B86AA}" presName="accent_6" presStyleCnt="0"/>
      <dgm:spPr/>
    </dgm:pt>
    <dgm:pt modelId="{80920EBF-BD0C-4EAB-A0AC-34A77E53A22B}" type="pres">
      <dgm:prSet presAssocID="{EB357AE9-25B0-4E84-98DB-2A11103B86AA}" presName="accentRepeatNode" presStyleLbl="solidFgAcc1" presStyleIdx="5" presStyleCnt="6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39D45DCB-2DE7-44F5-9C6A-5E6EEF49553B}" srcId="{BD77BD33-EC30-46AC-BD24-401E734F8176}" destId="{EB357AE9-25B0-4E84-98DB-2A11103B86AA}" srcOrd="5" destOrd="0" parTransId="{062233F2-96F9-4A45-8869-2D4798A541A4}" sibTransId="{37D80239-5B8F-4510-AB1D-A0D92C653E74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4CEC16E2-43F6-4A72-8379-E2CEFF99AC17}" type="presOf" srcId="{EB357AE9-25B0-4E84-98DB-2A11103B86AA}" destId="{86593093-0642-47A5-9A6C-2664AD16114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E7B75A3B-176C-4FED-B290-502A0E0A2278}" type="presParOf" srcId="{0B7B7FCB-7340-4C8C-9CEC-44D83247E09F}" destId="{86593093-0642-47A5-9A6C-2664AD161144}" srcOrd="11" destOrd="0" presId="urn:microsoft.com/office/officeart/2008/layout/VerticalCurvedList"/>
    <dgm:cxn modelId="{2862CF79-B7BB-419E-BAF9-42597524387F}" type="presParOf" srcId="{0B7B7FCB-7340-4C8C-9CEC-44D83247E09F}" destId="{CB191F7F-C9CC-415D-9D02-800307D81B2E}" srcOrd="12" destOrd="0" presId="urn:microsoft.com/office/officeart/2008/layout/VerticalCurvedList"/>
    <dgm:cxn modelId="{E6D12791-4643-43CA-BDE5-146178B08875}" type="presParOf" srcId="{CB191F7F-C9CC-415D-9D02-800307D81B2E}" destId="{80920EBF-BD0C-4EAB-A0AC-34A77E53A2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змінення розмірів діаграми;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змінення стилю оформлення діаграми;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змінення шрифту, розміру, кольору, заливки тощо окремих об'єктів діаграми;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налаштування відображення осей та сітки на діаграмі тощо.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1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31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31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1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66297" y="-776158"/>
          <a:ext cx="6033472" cy="6033472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60797" y="167544"/>
          <a:ext cx="6152398" cy="6086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7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лінійчату,</a:t>
          </a:r>
        </a:p>
      </dsp:txBody>
      <dsp:txXfrm>
        <a:off x="360797" y="167544"/>
        <a:ext cx="6152398" cy="608642"/>
      </dsp:txXfrm>
    </dsp:sp>
    <dsp:sp modelId="{27878C57-BBF6-4C22-88FA-1C3D4933722D}">
      <dsp:nvSpPr>
        <dsp:cNvPr id="0" name=""/>
        <dsp:cNvSpPr/>
      </dsp:nvSpPr>
      <dsp:spPr>
        <a:xfrm>
          <a:off x="65937" y="177005"/>
          <a:ext cx="589719" cy="5897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48865" y="875118"/>
          <a:ext cx="5764330" cy="60864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7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точкову,</a:t>
          </a:r>
        </a:p>
      </dsp:txBody>
      <dsp:txXfrm>
        <a:off x="748865" y="875118"/>
        <a:ext cx="5764330" cy="608642"/>
      </dsp:txXfrm>
    </dsp:sp>
    <dsp:sp modelId="{E63EBB38-5984-4F74-98F1-254621592311}">
      <dsp:nvSpPr>
        <dsp:cNvPr id="0" name=""/>
        <dsp:cNvSpPr/>
      </dsp:nvSpPr>
      <dsp:spPr>
        <a:xfrm>
          <a:off x="454005" y="884579"/>
          <a:ext cx="589719" cy="5897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6319" y="1582692"/>
          <a:ext cx="5586876" cy="6086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7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>
              <a:solidFill>
                <a:srgbClr val="002060"/>
              </a:solidFill>
            </a:rPr>
            <a:t>каскадну,</a:t>
          </a:r>
        </a:p>
      </dsp:txBody>
      <dsp:txXfrm>
        <a:off x="926319" y="1582692"/>
        <a:ext cx="5586876" cy="608642"/>
      </dsp:txXfrm>
    </dsp:sp>
    <dsp:sp modelId="{D13D7DA6-9D1E-4150-A6AE-C6ABC36166D5}">
      <dsp:nvSpPr>
        <dsp:cNvPr id="0" name=""/>
        <dsp:cNvSpPr/>
      </dsp:nvSpPr>
      <dsp:spPr>
        <a:xfrm>
          <a:off x="631459" y="1592154"/>
          <a:ext cx="589719" cy="5897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319" y="2289819"/>
          <a:ext cx="5586876" cy="6086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7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гістограму, </a:t>
          </a:r>
        </a:p>
      </dsp:txBody>
      <dsp:txXfrm>
        <a:off x="926319" y="2289819"/>
        <a:ext cx="5586876" cy="608642"/>
      </dsp:txXfrm>
    </dsp:sp>
    <dsp:sp modelId="{AA2029A9-878F-42BF-A694-5944B1AD983E}">
      <dsp:nvSpPr>
        <dsp:cNvPr id="0" name=""/>
        <dsp:cNvSpPr/>
      </dsp:nvSpPr>
      <dsp:spPr>
        <a:xfrm>
          <a:off x="631459" y="2299280"/>
          <a:ext cx="589719" cy="5897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748865" y="2997393"/>
          <a:ext cx="5764330" cy="60864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7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/>
            <a:t>графік, </a:t>
          </a:r>
        </a:p>
      </dsp:txBody>
      <dsp:txXfrm>
        <a:off x="748865" y="2997393"/>
        <a:ext cx="5764330" cy="608642"/>
      </dsp:txXfrm>
    </dsp:sp>
    <dsp:sp modelId="{0589A8B4-BF53-4D85-9C3C-5A5EA39FC1AC}">
      <dsp:nvSpPr>
        <dsp:cNvPr id="0" name=""/>
        <dsp:cNvSpPr/>
      </dsp:nvSpPr>
      <dsp:spPr>
        <a:xfrm>
          <a:off x="454005" y="3006855"/>
          <a:ext cx="589719" cy="58971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76FD35-7BDC-438D-A26D-30BC5846AF82}">
      <dsp:nvSpPr>
        <dsp:cNvPr id="0" name=""/>
        <dsp:cNvSpPr/>
      </dsp:nvSpPr>
      <dsp:spPr>
        <a:xfrm>
          <a:off x="360797" y="3704967"/>
          <a:ext cx="6152398" cy="60864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447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1" kern="1200" dirty="0">
              <a:solidFill>
                <a:srgbClr val="FFFFFF"/>
              </a:solidFill>
            </a:rPr>
            <a:t>пелюсткову тощо. </a:t>
          </a:r>
          <a:endParaRPr lang="uk-UA" sz="3200" b="0" i="1" kern="1200" dirty="0"/>
        </a:p>
      </dsp:txBody>
      <dsp:txXfrm>
        <a:off x="360797" y="3704967"/>
        <a:ext cx="6152398" cy="608642"/>
      </dsp:txXfrm>
    </dsp:sp>
    <dsp:sp modelId="{AB8FD967-5000-4813-B48A-BC9F5D71E917}">
      <dsp:nvSpPr>
        <dsp:cNvPr id="0" name=""/>
        <dsp:cNvSpPr/>
      </dsp:nvSpPr>
      <dsp:spPr>
        <a:xfrm>
          <a:off x="65937" y="3714429"/>
          <a:ext cx="589719" cy="58971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699" y="-872148"/>
          <a:ext cx="6783533" cy="678353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4610" y="114244"/>
          <a:ext cx="11426292" cy="832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зміненні діапазону даних, у тому числі обміні місцями відображення стовпців і рядків, додаванні нових рядків і стовпців даних до вже існуючих або видаленні рядків (стовпців) даних;</a:t>
          </a:r>
        </a:p>
      </dsp:txBody>
      <dsp:txXfrm>
        <a:off x="404610" y="114244"/>
        <a:ext cx="11426292" cy="832774"/>
      </dsp:txXfrm>
    </dsp:sp>
    <dsp:sp modelId="{27878C57-BBF6-4C22-88FA-1C3D4933722D}">
      <dsp:nvSpPr>
        <dsp:cNvPr id="0" name=""/>
        <dsp:cNvSpPr/>
      </dsp:nvSpPr>
      <dsp:spPr>
        <a:xfrm>
          <a:off x="73028" y="199049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008" y="1011536"/>
          <a:ext cx="10989894" cy="68038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вставленні або зміненні назв діаграми й осей, легенди, підписів даних та ін.;</a:t>
          </a:r>
        </a:p>
      </dsp:txBody>
      <dsp:txXfrm>
        <a:off x="841008" y="1011536"/>
        <a:ext cx="10989894" cy="680384"/>
      </dsp:txXfrm>
    </dsp:sp>
    <dsp:sp modelId="{E63EBB38-5984-4F74-98F1-254621592311}">
      <dsp:nvSpPr>
        <dsp:cNvPr id="0" name=""/>
        <dsp:cNvSpPr/>
      </dsp:nvSpPr>
      <dsp:spPr>
        <a:xfrm>
          <a:off x="509426" y="994745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0562" y="1781830"/>
          <a:ext cx="10790340" cy="6803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зміненні відображення осей і ліній сітки;</a:t>
          </a:r>
        </a:p>
      </dsp:txBody>
      <dsp:txXfrm>
        <a:off x="1040562" y="1781830"/>
        <a:ext cx="10790340" cy="680384"/>
      </dsp:txXfrm>
    </dsp:sp>
    <dsp:sp modelId="{D13D7DA6-9D1E-4150-A6AE-C6ABC36166D5}">
      <dsp:nvSpPr>
        <dsp:cNvPr id="0" name=""/>
        <dsp:cNvSpPr/>
      </dsp:nvSpPr>
      <dsp:spPr>
        <a:xfrm>
          <a:off x="708980" y="1790440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40562" y="2577021"/>
          <a:ext cx="10790340" cy="6803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виділенні та редагуванні окремих об'єктів діаграми;</a:t>
          </a:r>
        </a:p>
      </dsp:txBody>
      <dsp:txXfrm>
        <a:off x="1040562" y="2577021"/>
        <a:ext cx="10790340" cy="680384"/>
      </dsp:txXfrm>
    </dsp:sp>
    <dsp:sp modelId="{AA2029A9-878F-42BF-A694-5944B1AD983E}">
      <dsp:nvSpPr>
        <dsp:cNvPr id="0" name=""/>
        <dsp:cNvSpPr/>
      </dsp:nvSpPr>
      <dsp:spPr>
        <a:xfrm>
          <a:off x="708980" y="2585631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41008" y="3372716"/>
          <a:ext cx="10989894" cy="68038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зміненні типу діаграми;</a:t>
          </a:r>
        </a:p>
      </dsp:txBody>
      <dsp:txXfrm>
        <a:off x="841008" y="3372716"/>
        <a:ext cx="10989894" cy="680384"/>
      </dsp:txXfrm>
    </dsp:sp>
    <dsp:sp modelId="{0589A8B4-BF53-4D85-9C3C-5A5EA39FC1AC}">
      <dsp:nvSpPr>
        <dsp:cNvPr id="0" name=""/>
        <dsp:cNvSpPr/>
      </dsp:nvSpPr>
      <dsp:spPr>
        <a:xfrm>
          <a:off x="509426" y="3381327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593093-0642-47A5-9A6C-2664AD161144}">
      <dsp:nvSpPr>
        <dsp:cNvPr id="0" name=""/>
        <dsp:cNvSpPr/>
      </dsp:nvSpPr>
      <dsp:spPr>
        <a:xfrm>
          <a:off x="404610" y="4168412"/>
          <a:ext cx="11426292" cy="68038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1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>
              <a:solidFill>
                <a:srgbClr val="FFFFFF"/>
              </a:solidFill>
            </a:rPr>
            <a:t>зміненні місця розташування діаграми (переміщення на аркуші, розміщення на окремому аркуші) та ін.</a:t>
          </a:r>
          <a:endParaRPr lang="uk-UA" sz="2000" b="0" i="1" kern="1200" noProof="0" dirty="0"/>
        </a:p>
      </dsp:txBody>
      <dsp:txXfrm>
        <a:off x="404610" y="4168412"/>
        <a:ext cx="11426292" cy="680384"/>
      </dsp:txXfrm>
    </dsp:sp>
    <dsp:sp modelId="{80920EBF-BD0C-4EAB-A0AC-34A77E53A22B}">
      <dsp:nvSpPr>
        <dsp:cNvPr id="0" name=""/>
        <dsp:cNvSpPr/>
      </dsp:nvSpPr>
      <dsp:spPr>
        <a:xfrm>
          <a:off x="73028" y="4177022"/>
          <a:ext cx="663163" cy="663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7155" y="-802133"/>
          <a:ext cx="6236439" cy="623643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3199" y="243243"/>
          <a:ext cx="11314132" cy="9383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змінення розмірів діаграми;</a:t>
          </a:r>
        </a:p>
      </dsp:txBody>
      <dsp:txXfrm>
        <a:off x="523199" y="243243"/>
        <a:ext cx="11314132" cy="938369"/>
      </dsp:txXfrm>
    </dsp:sp>
    <dsp:sp modelId="{27878C57-BBF6-4C22-88FA-1C3D4933722D}">
      <dsp:nvSpPr>
        <dsp:cNvPr id="0" name=""/>
        <dsp:cNvSpPr/>
      </dsp:nvSpPr>
      <dsp:spPr>
        <a:xfrm>
          <a:off x="77815" y="267044"/>
          <a:ext cx="890766" cy="890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31756" y="1312348"/>
          <a:ext cx="10905575" cy="93836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змінення стилю оформлення діаграми;</a:t>
          </a:r>
        </a:p>
      </dsp:txBody>
      <dsp:txXfrm>
        <a:off x="931756" y="1312348"/>
        <a:ext cx="10905575" cy="938369"/>
      </dsp:txXfrm>
    </dsp:sp>
    <dsp:sp modelId="{E63EBB38-5984-4F74-98F1-254621592311}">
      <dsp:nvSpPr>
        <dsp:cNvPr id="0" name=""/>
        <dsp:cNvSpPr/>
      </dsp:nvSpPr>
      <dsp:spPr>
        <a:xfrm>
          <a:off x="486373" y="1336150"/>
          <a:ext cx="890766" cy="890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31756" y="2381454"/>
          <a:ext cx="10905575" cy="9383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змінення шрифту, розміру, кольору, заливки тощо окремих об'єктів діаграми;</a:t>
          </a:r>
        </a:p>
      </dsp:txBody>
      <dsp:txXfrm>
        <a:off x="931756" y="2381454"/>
        <a:ext cx="10905575" cy="938369"/>
      </dsp:txXfrm>
    </dsp:sp>
    <dsp:sp modelId="{D13D7DA6-9D1E-4150-A6AE-C6ABC36166D5}">
      <dsp:nvSpPr>
        <dsp:cNvPr id="0" name=""/>
        <dsp:cNvSpPr/>
      </dsp:nvSpPr>
      <dsp:spPr>
        <a:xfrm>
          <a:off x="486373" y="2405255"/>
          <a:ext cx="890766" cy="890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3199" y="3450559"/>
          <a:ext cx="11314132" cy="9383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6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налаштування відображення осей та сітки на діаграмі тощо.</a:t>
          </a:r>
        </a:p>
      </dsp:txBody>
      <dsp:txXfrm>
        <a:off x="523199" y="3450559"/>
        <a:ext cx="11314132" cy="938369"/>
      </dsp:txXfrm>
    </dsp:sp>
    <dsp:sp modelId="{AA2029A9-878F-42BF-A694-5944B1AD983E}">
      <dsp:nvSpPr>
        <dsp:cNvPr id="0" name=""/>
        <dsp:cNvSpPr/>
      </dsp:nvSpPr>
      <dsp:spPr>
        <a:xfrm>
          <a:off x="77815" y="3474360"/>
          <a:ext cx="890766" cy="890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422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5D14FDB-3D34-4FDF-890F-B99879DACAED}"/>
              </a:ext>
            </a:extLst>
          </p:cNvPr>
          <p:cNvSpPr txBox="1">
            <a:spLocks/>
          </p:cNvSpPr>
          <p:nvPr/>
        </p:nvSpPr>
        <p:spPr>
          <a:xfrm>
            <a:off x="4847771" y="182880"/>
            <a:ext cx="71370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ru-RU" sz="4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4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налагодження</a:t>
            </a:r>
            <a:r>
              <a:rPr lang="ru-RU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діаграм</a:t>
            </a:r>
            <a:r>
              <a:rPr lang="ru-RU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різного</a:t>
            </a:r>
            <a:r>
              <a:rPr lang="ru-RU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типу, </a:t>
            </a:r>
            <a:r>
              <a:rPr lang="ru-RU" sz="4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 </a:t>
            </a:r>
            <a:r>
              <a:rPr lang="ru-RU" sz="4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діаграми</a:t>
            </a:r>
            <a:r>
              <a:rPr lang="ru-RU" sz="4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6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знаєте із 7 класу, діаграми будуються на основі даних, поданих в електронній таблиці, і є динамічними - зі зміненням даних у таблиці діаграми автоматично змінюються. Створити діаграму можна, використовуючи елементи керування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Вставка</a:t>
            </a:r>
            <a:r>
              <a:rPr lang="uk-UA" sz="2800" b="1" i="1" kern="0" dirty="0">
                <a:solidFill>
                  <a:srgbClr val="FFFFFF"/>
                </a:solidFill>
              </a:rPr>
              <a:t>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9775"/>
          <a:stretch/>
        </p:blipFill>
        <p:spPr>
          <a:xfrm>
            <a:off x="292632" y="3560909"/>
            <a:ext cx="11594568" cy="295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1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>
                <a:solidFill>
                  <a:srgbClr val="FFFFFF"/>
                </a:solidFill>
              </a:rPr>
              <a:t>створення діаграми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60" y="2887707"/>
            <a:ext cx="8134982" cy="369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7"/>
          <p:cNvSpPr/>
          <p:nvPr/>
        </p:nvSpPr>
        <p:spPr>
          <a:xfrm>
            <a:off x="2303762" y="3863098"/>
            <a:ext cx="3473320" cy="49088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8"/>
          <p:cNvSpPr/>
          <p:nvPr/>
        </p:nvSpPr>
        <p:spPr>
          <a:xfrm>
            <a:off x="3239866" y="3273867"/>
            <a:ext cx="2592288" cy="21602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діапазон клітинок з даними, на основі яких будуватиметься діаграма.</a:t>
            </a:r>
          </a:p>
        </p:txBody>
      </p:sp>
    </p:spTree>
    <p:extLst>
      <p:ext uri="{BB962C8B-B14F-4D97-AF65-F5344CB8AC3E}">
        <p14:creationId xmlns:p14="http://schemas.microsoft.com/office/powerpoint/2010/main" val="36923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 список кнопки потрібного типу діаграм.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19775"/>
          <a:stretch/>
        </p:blipFill>
        <p:spPr>
          <a:xfrm>
            <a:off x="321660" y="2748111"/>
            <a:ext cx="11594568" cy="295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/>
          <p:cNvSpPr/>
          <p:nvPr/>
        </p:nvSpPr>
        <p:spPr>
          <a:xfrm>
            <a:off x="463675" y="3537334"/>
            <a:ext cx="5879068" cy="21636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4754634" y="302358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Вибрити необхідний вид діаграми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51" y="1866281"/>
            <a:ext cx="3491880" cy="426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508"/>
          <a:stretch/>
        </p:blipFill>
        <p:spPr>
          <a:xfrm>
            <a:off x="3954647" y="1866281"/>
            <a:ext cx="2520280" cy="455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380" y="1866281"/>
            <a:ext cx="2592851" cy="443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b="1332"/>
          <a:stretch/>
        </p:blipFill>
        <p:spPr>
          <a:xfrm>
            <a:off x="9354684" y="1866281"/>
            <a:ext cx="2445429" cy="443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2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Зазначимо, що виділений діапазон клітинок може бути: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" y="2326943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Зв'язним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2326943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Незв'язним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334487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Бажано, щоб до нього увійшли підписи рядків і стовпців.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451160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виконання вказаного алгоритму на аркуші з електронною таблицею буде побудовано діаграму, значення властивостей об'єктів якої встановлюються за замовчуванням.</a:t>
            </a:r>
          </a:p>
        </p:txBody>
      </p:sp>
    </p:spTree>
    <p:extLst>
      <p:ext uri="{BB962C8B-B14F-4D97-AF65-F5344CB8AC3E}">
        <p14:creationId xmlns:p14="http://schemas.microsoft.com/office/powerpoint/2010/main" val="33619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169220"/>
            <a:ext cx="294696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noProof="1">
                <a:solidFill>
                  <a:srgbClr val="FFFFFF"/>
                </a:solidFill>
              </a:rPr>
              <a:t>На діаграмі можна виділити такі об'єкти: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341" y="1979956"/>
            <a:ext cx="871537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6"/>
          <p:cNvSpPr/>
          <p:nvPr/>
        </p:nvSpPr>
        <p:spPr>
          <a:xfrm>
            <a:off x="7334126" y="2225531"/>
            <a:ext cx="4506562" cy="3642796"/>
          </a:xfrm>
          <a:prstGeom prst="roundRect">
            <a:avLst>
              <a:gd name="adj" fmla="val 6957"/>
            </a:avLst>
          </a:prstGeom>
          <a:solidFill>
            <a:srgbClr val="7030A0">
              <a:alpha val="30000"/>
            </a:srgbClr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2145" y="1242070"/>
            <a:ext cx="1584176" cy="783193"/>
          </a:xfrm>
          <a:prstGeom prst="wedgeRoundRectCallout">
            <a:avLst>
              <a:gd name="adj1" fmla="val 198997"/>
              <a:gd name="adj2" fmla="val 121159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діаграми</a:t>
            </a:r>
          </a:p>
        </p:txBody>
      </p:sp>
      <p:sp>
        <p:nvSpPr>
          <p:cNvPr id="11" name="Округлений прямокутник 8"/>
          <p:cNvSpPr/>
          <p:nvPr/>
        </p:nvSpPr>
        <p:spPr>
          <a:xfrm>
            <a:off x="7882407" y="2566263"/>
            <a:ext cx="3124128" cy="2798008"/>
          </a:xfrm>
          <a:prstGeom prst="roundRect">
            <a:avLst>
              <a:gd name="adj" fmla="val 6718"/>
            </a:avLst>
          </a:prstGeom>
          <a:solidFill>
            <a:srgbClr val="663300">
              <a:alpha val="30000"/>
            </a:srgbClr>
          </a:solidFill>
          <a:ln w="38100" cap="flat" cmpd="sng" algn="ctr">
            <a:solidFill>
              <a:srgbClr val="66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7902" y="1234704"/>
            <a:ext cx="2983853" cy="783193"/>
          </a:xfrm>
          <a:prstGeom prst="wedgeRoundRectCallout">
            <a:avLst>
              <a:gd name="adj1" fmla="val 38813"/>
              <a:gd name="adj2" fmla="val 144164"/>
              <a:gd name="adj3" fmla="val 16667"/>
            </a:avLst>
          </a:prstGeom>
          <a:solidFill>
            <a:srgbClr val="6633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Область побудови діаграми</a:t>
            </a:r>
          </a:p>
        </p:txBody>
      </p:sp>
      <p:sp>
        <p:nvSpPr>
          <p:cNvPr id="13" name="Округлений прямокутник 10"/>
          <p:cNvSpPr/>
          <p:nvPr/>
        </p:nvSpPr>
        <p:spPr>
          <a:xfrm>
            <a:off x="7882406" y="2225531"/>
            <a:ext cx="3412159" cy="3304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8367" y="1196763"/>
            <a:ext cx="1872208" cy="783193"/>
          </a:xfrm>
          <a:prstGeom prst="wedgeRoundRectCallout">
            <a:avLst>
              <a:gd name="adj1" fmla="val -53874"/>
              <a:gd name="adj2" fmla="val 9103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 діаграми</a:t>
            </a:r>
          </a:p>
        </p:txBody>
      </p:sp>
      <p:sp>
        <p:nvSpPr>
          <p:cNvPr id="15" name="Округлений прямокутник 12"/>
          <p:cNvSpPr/>
          <p:nvPr/>
        </p:nvSpPr>
        <p:spPr>
          <a:xfrm>
            <a:off x="11121355" y="3904259"/>
            <a:ext cx="719333" cy="5959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7187" y="1517354"/>
            <a:ext cx="1534963" cy="442674"/>
          </a:xfrm>
          <a:prstGeom prst="wedgeRoundRectCallout">
            <a:avLst>
              <a:gd name="adj1" fmla="val 11656"/>
              <a:gd name="adj2" fmla="val 507103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Легенда</a:t>
            </a:r>
          </a:p>
        </p:txBody>
      </p:sp>
      <p:sp>
        <p:nvSpPr>
          <p:cNvPr id="17" name="Округлений прямокутник 14"/>
          <p:cNvSpPr/>
          <p:nvPr/>
        </p:nvSpPr>
        <p:spPr>
          <a:xfrm>
            <a:off x="10307382" y="4003363"/>
            <a:ext cx="339112" cy="25574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00556" y="5978408"/>
            <a:ext cx="1440160" cy="783193"/>
          </a:xfrm>
          <a:prstGeom prst="wedgeRoundRectCallout">
            <a:avLst>
              <a:gd name="adj1" fmla="val -50829"/>
              <a:gd name="adj2" fmla="val -28236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Підписи даних</a:t>
            </a:r>
          </a:p>
        </p:txBody>
      </p:sp>
      <p:sp>
        <p:nvSpPr>
          <p:cNvPr id="19" name="Округлений прямокутник 16"/>
          <p:cNvSpPr/>
          <p:nvPr/>
        </p:nvSpPr>
        <p:spPr>
          <a:xfrm>
            <a:off x="9494365" y="3591689"/>
            <a:ext cx="376183" cy="170057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2174" y="4822609"/>
            <a:ext cx="2526368" cy="1938992"/>
          </a:xfrm>
          <a:custGeom>
            <a:avLst/>
            <a:gdLst>
              <a:gd name="connsiteX0" fmla="*/ 0 w 2526368"/>
              <a:gd name="connsiteY0" fmla="*/ 130535 h 783193"/>
              <a:gd name="connsiteX1" fmla="*/ 130535 w 2526368"/>
              <a:gd name="connsiteY1" fmla="*/ 0 h 783193"/>
              <a:gd name="connsiteX2" fmla="*/ 1473715 w 2526368"/>
              <a:gd name="connsiteY2" fmla="*/ 0 h 783193"/>
              <a:gd name="connsiteX3" fmla="*/ 1792610 w 2526368"/>
              <a:gd name="connsiteY3" fmla="*/ -1004555 h 783193"/>
              <a:gd name="connsiteX4" fmla="*/ 2105307 w 2526368"/>
              <a:gd name="connsiteY4" fmla="*/ 0 h 783193"/>
              <a:gd name="connsiteX5" fmla="*/ 2395833 w 2526368"/>
              <a:gd name="connsiteY5" fmla="*/ 0 h 783193"/>
              <a:gd name="connsiteX6" fmla="*/ 2526368 w 2526368"/>
              <a:gd name="connsiteY6" fmla="*/ 130535 h 783193"/>
              <a:gd name="connsiteX7" fmla="*/ 2526368 w 2526368"/>
              <a:gd name="connsiteY7" fmla="*/ 130532 h 783193"/>
              <a:gd name="connsiteX8" fmla="*/ 2526368 w 2526368"/>
              <a:gd name="connsiteY8" fmla="*/ 130532 h 783193"/>
              <a:gd name="connsiteX9" fmla="*/ 2526368 w 2526368"/>
              <a:gd name="connsiteY9" fmla="*/ 326330 h 783193"/>
              <a:gd name="connsiteX10" fmla="*/ 2526368 w 2526368"/>
              <a:gd name="connsiteY10" fmla="*/ 652658 h 783193"/>
              <a:gd name="connsiteX11" fmla="*/ 2395833 w 2526368"/>
              <a:gd name="connsiteY11" fmla="*/ 783193 h 783193"/>
              <a:gd name="connsiteX12" fmla="*/ 2105307 w 2526368"/>
              <a:gd name="connsiteY12" fmla="*/ 783193 h 783193"/>
              <a:gd name="connsiteX13" fmla="*/ 1473715 w 2526368"/>
              <a:gd name="connsiteY13" fmla="*/ 783193 h 783193"/>
              <a:gd name="connsiteX14" fmla="*/ 1473715 w 2526368"/>
              <a:gd name="connsiteY14" fmla="*/ 783193 h 783193"/>
              <a:gd name="connsiteX15" fmla="*/ 130535 w 2526368"/>
              <a:gd name="connsiteY15" fmla="*/ 783193 h 783193"/>
              <a:gd name="connsiteX16" fmla="*/ 0 w 2526368"/>
              <a:gd name="connsiteY16" fmla="*/ 652658 h 783193"/>
              <a:gd name="connsiteX17" fmla="*/ 0 w 2526368"/>
              <a:gd name="connsiteY17" fmla="*/ 326330 h 783193"/>
              <a:gd name="connsiteX18" fmla="*/ 0 w 2526368"/>
              <a:gd name="connsiteY18" fmla="*/ 130532 h 783193"/>
              <a:gd name="connsiteX19" fmla="*/ 0 w 2526368"/>
              <a:gd name="connsiteY19" fmla="*/ 130532 h 783193"/>
              <a:gd name="connsiteX20" fmla="*/ 0 w 2526368"/>
              <a:gd name="connsiteY20" fmla="*/ 130535 h 783193"/>
              <a:gd name="connsiteX0" fmla="*/ 0 w 2526368"/>
              <a:gd name="connsiteY0" fmla="*/ 1135090 h 1787748"/>
              <a:gd name="connsiteX1" fmla="*/ 130535 w 2526368"/>
              <a:gd name="connsiteY1" fmla="*/ 1004555 h 1787748"/>
              <a:gd name="connsiteX2" fmla="*/ 1473715 w 2526368"/>
              <a:gd name="connsiteY2" fmla="*/ 1004555 h 1787748"/>
              <a:gd name="connsiteX3" fmla="*/ 1792610 w 2526368"/>
              <a:gd name="connsiteY3" fmla="*/ 0 h 1787748"/>
              <a:gd name="connsiteX4" fmla="*/ 2233894 w 2526368"/>
              <a:gd name="connsiteY4" fmla="*/ 1004555 h 1787748"/>
              <a:gd name="connsiteX5" fmla="*/ 2395833 w 2526368"/>
              <a:gd name="connsiteY5" fmla="*/ 1004555 h 1787748"/>
              <a:gd name="connsiteX6" fmla="*/ 2526368 w 2526368"/>
              <a:gd name="connsiteY6" fmla="*/ 1135090 h 1787748"/>
              <a:gd name="connsiteX7" fmla="*/ 2526368 w 2526368"/>
              <a:gd name="connsiteY7" fmla="*/ 1135087 h 1787748"/>
              <a:gd name="connsiteX8" fmla="*/ 2526368 w 2526368"/>
              <a:gd name="connsiteY8" fmla="*/ 1135087 h 1787748"/>
              <a:gd name="connsiteX9" fmla="*/ 2526368 w 2526368"/>
              <a:gd name="connsiteY9" fmla="*/ 1330885 h 1787748"/>
              <a:gd name="connsiteX10" fmla="*/ 2526368 w 2526368"/>
              <a:gd name="connsiteY10" fmla="*/ 1657213 h 1787748"/>
              <a:gd name="connsiteX11" fmla="*/ 2395833 w 2526368"/>
              <a:gd name="connsiteY11" fmla="*/ 1787748 h 1787748"/>
              <a:gd name="connsiteX12" fmla="*/ 2105307 w 2526368"/>
              <a:gd name="connsiteY12" fmla="*/ 1787748 h 1787748"/>
              <a:gd name="connsiteX13" fmla="*/ 1473715 w 2526368"/>
              <a:gd name="connsiteY13" fmla="*/ 1787748 h 1787748"/>
              <a:gd name="connsiteX14" fmla="*/ 1473715 w 2526368"/>
              <a:gd name="connsiteY14" fmla="*/ 1787748 h 1787748"/>
              <a:gd name="connsiteX15" fmla="*/ 130535 w 2526368"/>
              <a:gd name="connsiteY15" fmla="*/ 1787748 h 1787748"/>
              <a:gd name="connsiteX16" fmla="*/ 0 w 2526368"/>
              <a:gd name="connsiteY16" fmla="*/ 1657213 h 1787748"/>
              <a:gd name="connsiteX17" fmla="*/ 0 w 2526368"/>
              <a:gd name="connsiteY17" fmla="*/ 1330885 h 1787748"/>
              <a:gd name="connsiteX18" fmla="*/ 0 w 2526368"/>
              <a:gd name="connsiteY18" fmla="*/ 1135087 h 1787748"/>
              <a:gd name="connsiteX19" fmla="*/ 0 w 2526368"/>
              <a:gd name="connsiteY19" fmla="*/ 1135087 h 1787748"/>
              <a:gd name="connsiteX20" fmla="*/ 0 w 2526368"/>
              <a:gd name="connsiteY20" fmla="*/ 1135090 h 1787748"/>
              <a:gd name="connsiteX0" fmla="*/ 0 w 2526368"/>
              <a:gd name="connsiteY0" fmla="*/ 1135090 h 1787748"/>
              <a:gd name="connsiteX1" fmla="*/ 130535 w 2526368"/>
              <a:gd name="connsiteY1" fmla="*/ 1004555 h 1787748"/>
              <a:gd name="connsiteX2" fmla="*/ 2045215 w 2526368"/>
              <a:gd name="connsiteY2" fmla="*/ 1011581 h 1787748"/>
              <a:gd name="connsiteX3" fmla="*/ 1792610 w 2526368"/>
              <a:gd name="connsiteY3" fmla="*/ 0 h 1787748"/>
              <a:gd name="connsiteX4" fmla="*/ 2233894 w 2526368"/>
              <a:gd name="connsiteY4" fmla="*/ 1004555 h 1787748"/>
              <a:gd name="connsiteX5" fmla="*/ 2395833 w 2526368"/>
              <a:gd name="connsiteY5" fmla="*/ 1004555 h 1787748"/>
              <a:gd name="connsiteX6" fmla="*/ 2526368 w 2526368"/>
              <a:gd name="connsiteY6" fmla="*/ 1135090 h 1787748"/>
              <a:gd name="connsiteX7" fmla="*/ 2526368 w 2526368"/>
              <a:gd name="connsiteY7" fmla="*/ 1135087 h 1787748"/>
              <a:gd name="connsiteX8" fmla="*/ 2526368 w 2526368"/>
              <a:gd name="connsiteY8" fmla="*/ 1135087 h 1787748"/>
              <a:gd name="connsiteX9" fmla="*/ 2526368 w 2526368"/>
              <a:gd name="connsiteY9" fmla="*/ 1330885 h 1787748"/>
              <a:gd name="connsiteX10" fmla="*/ 2526368 w 2526368"/>
              <a:gd name="connsiteY10" fmla="*/ 1657213 h 1787748"/>
              <a:gd name="connsiteX11" fmla="*/ 2395833 w 2526368"/>
              <a:gd name="connsiteY11" fmla="*/ 1787748 h 1787748"/>
              <a:gd name="connsiteX12" fmla="*/ 2105307 w 2526368"/>
              <a:gd name="connsiteY12" fmla="*/ 1787748 h 1787748"/>
              <a:gd name="connsiteX13" fmla="*/ 1473715 w 2526368"/>
              <a:gd name="connsiteY13" fmla="*/ 1787748 h 1787748"/>
              <a:gd name="connsiteX14" fmla="*/ 1473715 w 2526368"/>
              <a:gd name="connsiteY14" fmla="*/ 1787748 h 1787748"/>
              <a:gd name="connsiteX15" fmla="*/ 130535 w 2526368"/>
              <a:gd name="connsiteY15" fmla="*/ 1787748 h 1787748"/>
              <a:gd name="connsiteX16" fmla="*/ 0 w 2526368"/>
              <a:gd name="connsiteY16" fmla="*/ 1657213 h 1787748"/>
              <a:gd name="connsiteX17" fmla="*/ 0 w 2526368"/>
              <a:gd name="connsiteY17" fmla="*/ 1330885 h 1787748"/>
              <a:gd name="connsiteX18" fmla="*/ 0 w 2526368"/>
              <a:gd name="connsiteY18" fmla="*/ 1135087 h 1787748"/>
              <a:gd name="connsiteX19" fmla="*/ 0 w 2526368"/>
              <a:gd name="connsiteY19" fmla="*/ 1135087 h 1787748"/>
              <a:gd name="connsiteX20" fmla="*/ 0 w 2526368"/>
              <a:gd name="connsiteY20" fmla="*/ 1135090 h 17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26368" h="1787748">
                <a:moveTo>
                  <a:pt x="0" y="1135090"/>
                </a:moveTo>
                <a:cubicBezTo>
                  <a:pt x="0" y="1062998"/>
                  <a:pt x="58443" y="1004555"/>
                  <a:pt x="130535" y="1004555"/>
                </a:cubicBezTo>
                <a:lnTo>
                  <a:pt x="2045215" y="1011581"/>
                </a:lnTo>
                <a:lnTo>
                  <a:pt x="1792610" y="0"/>
                </a:lnTo>
                <a:lnTo>
                  <a:pt x="2233894" y="1004555"/>
                </a:lnTo>
                <a:lnTo>
                  <a:pt x="2395833" y="1004555"/>
                </a:lnTo>
                <a:cubicBezTo>
                  <a:pt x="2467925" y="1004555"/>
                  <a:pt x="2526368" y="1062998"/>
                  <a:pt x="2526368" y="1135090"/>
                </a:cubicBezTo>
                <a:lnTo>
                  <a:pt x="2526368" y="1135087"/>
                </a:lnTo>
                <a:lnTo>
                  <a:pt x="2526368" y="1135087"/>
                </a:lnTo>
                <a:lnTo>
                  <a:pt x="2526368" y="1330885"/>
                </a:lnTo>
                <a:lnTo>
                  <a:pt x="2526368" y="1657213"/>
                </a:lnTo>
                <a:cubicBezTo>
                  <a:pt x="2526368" y="1729305"/>
                  <a:pt x="2467925" y="1787748"/>
                  <a:pt x="2395833" y="1787748"/>
                </a:cubicBezTo>
                <a:lnTo>
                  <a:pt x="2105307" y="1787748"/>
                </a:lnTo>
                <a:lnTo>
                  <a:pt x="1473715" y="1787748"/>
                </a:lnTo>
                <a:lnTo>
                  <a:pt x="1473715" y="1787748"/>
                </a:lnTo>
                <a:lnTo>
                  <a:pt x="130535" y="1787748"/>
                </a:lnTo>
                <a:cubicBezTo>
                  <a:pt x="58443" y="1787748"/>
                  <a:pt x="0" y="1729305"/>
                  <a:pt x="0" y="1657213"/>
                </a:cubicBezTo>
                <a:lnTo>
                  <a:pt x="0" y="1330885"/>
                </a:lnTo>
                <a:lnTo>
                  <a:pt x="0" y="1135087"/>
                </a:lnTo>
                <a:lnTo>
                  <a:pt x="0" y="1135087"/>
                </a:lnTo>
                <a:lnTo>
                  <a:pt x="0" y="1135090"/>
                </a:lnTo>
                <a:close/>
              </a:path>
            </a:pathLst>
          </a:cu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Елемент даних (точка даних)</a:t>
            </a:r>
          </a:p>
        </p:txBody>
      </p:sp>
      <p:sp>
        <p:nvSpPr>
          <p:cNvPr id="21" name="Округлений прямокутник 18"/>
          <p:cNvSpPr/>
          <p:nvPr/>
        </p:nvSpPr>
        <p:spPr>
          <a:xfrm>
            <a:off x="7882406" y="5364271"/>
            <a:ext cx="3124129" cy="432048"/>
          </a:xfrm>
          <a:prstGeom prst="roundRect">
            <a:avLst/>
          </a:prstGeom>
          <a:noFill/>
          <a:ln w="38100" cap="flat" cmpd="sng" algn="ctr">
            <a:solidFill>
              <a:srgbClr val="2275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5708" y="5637889"/>
            <a:ext cx="2596670" cy="1123712"/>
          </a:xfrm>
          <a:prstGeom prst="wedgeRoundRectCallout">
            <a:avLst>
              <a:gd name="adj1" fmla="val 62618"/>
              <a:gd name="adj2" fmla="val -50905"/>
              <a:gd name="adj3" fmla="val 16667"/>
            </a:avLst>
          </a:prstGeom>
          <a:solidFill>
            <a:srgbClr val="22754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Головна горизонтальна вісь та її назва</a:t>
            </a:r>
          </a:p>
        </p:txBody>
      </p:sp>
      <p:sp>
        <p:nvSpPr>
          <p:cNvPr id="23" name="Округлений прямокутник 20"/>
          <p:cNvSpPr/>
          <p:nvPr/>
        </p:nvSpPr>
        <p:spPr>
          <a:xfrm>
            <a:off x="7406134" y="2592903"/>
            <a:ext cx="448630" cy="2837351"/>
          </a:xfrm>
          <a:prstGeom prst="roundRect">
            <a:avLst>
              <a:gd name="adj" fmla="val 4711"/>
            </a:avLst>
          </a:prstGeom>
          <a:solidFill>
            <a:srgbClr val="EC8A49">
              <a:alpha val="30000"/>
            </a:srgbClr>
          </a:solidFill>
          <a:ln w="38100" cap="flat" cmpd="sng" algn="ctr">
            <a:solidFill>
              <a:srgbClr val="EC8A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9102" y="4780207"/>
            <a:ext cx="3641264" cy="783193"/>
          </a:xfrm>
          <a:prstGeom prst="wedgeRoundRectCallout">
            <a:avLst>
              <a:gd name="adj1" fmla="val 63041"/>
              <a:gd name="adj2" fmla="val -136230"/>
              <a:gd name="adj3" fmla="val 16667"/>
            </a:avLst>
          </a:prstGeom>
          <a:solidFill>
            <a:srgbClr val="EC8A4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Головна вертикальна вісь та її назва</a:t>
            </a:r>
          </a:p>
        </p:txBody>
      </p:sp>
    </p:spTree>
    <p:extLst>
      <p:ext uri="{BB962C8B-B14F-4D97-AF65-F5344CB8AC3E}">
        <p14:creationId xmlns:p14="http://schemas.microsoft.com/office/powerpoint/2010/main" val="37221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діаграми полягає у: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6385" y="1719983"/>
          <a:ext cx="11901492" cy="50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8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920EBF-BD0C-4EAB-A0AC-34A77E53A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80920EBF-BD0C-4EAB-A0AC-34A77E53A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593093-0642-47A5-9A6C-2664AD161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86593093-0642-47A5-9A6C-2664AD161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діаграми полягає у форматуванні діаграми в цілому або її окремих об'єктів і передбачає: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6385" y="2127048"/>
          <a:ext cx="11901492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5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2" y="4875727"/>
            <a:ext cx="12058650" cy="164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3058912"/>
            <a:ext cx="12068175" cy="1743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виконання операцій редагування та форматування використовують елементи керування вкладок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rgbClr val="FFFFFF"/>
                </a:solidFill>
              </a:rPr>
              <a:t> тимчасового розділу </a:t>
            </a:r>
            <a:r>
              <a:rPr lang="uk-UA" sz="2800" b="1" i="1" kern="0" dirty="0">
                <a:solidFill>
                  <a:srgbClr val="FFFF00"/>
                </a:solidFill>
              </a:rPr>
              <a:t>Знаряддя для діаграм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294559" y="3437785"/>
            <a:ext cx="966791" cy="3341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8024809" y="5241185"/>
            <a:ext cx="706441" cy="3341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5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" y="3365044"/>
            <a:ext cx="12068175" cy="167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Елементи керування для редагування діаграми, що розміщені на вкладці </a:t>
            </a:r>
            <a:r>
              <a:rPr lang="uk-UA" sz="2800" b="1" i="1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0421516" y="4020702"/>
            <a:ext cx="773534" cy="863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9443162" y="5277496"/>
            <a:ext cx="2678988" cy="830997"/>
          </a:xfrm>
          <a:prstGeom prst="wedgeRectCallout">
            <a:avLst>
              <a:gd name="adj1" fmla="val -7010"/>
              <a:gd name="adj2" fmla="val -1117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тип діаграми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9056394" y="4020702"/>
            <a:ext cx="849605" cy="863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225494" y="2349070"/>
            <a:ext cx="5896656" cy="830997"/>
          </a:xfrm>
          <a:prstGeom prst="wedgeRectCallout">
            <a:avLst>
              <a:gd name="adj1" fmla="val 8989"/>
              <a:gd name="adj2" fmla="val 1729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Поміняти місцями відображення стовпців і рядків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1004783" y="4020702"/>
            <a:ext cx="562079" cy="7370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72008" y="5277495"/>
            <a:ext cx="2678988" cy="830997"/>
          </a:xfrm>
          <a:prstGeom prst="wedgeRectCallout">
            <a:avLst>
              <a:gd name="adj1" fmla="val -5029"/>
              <a:gd name="adj2" fmla="val -1213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Готові макети діаграм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183616" y="4020702"/>
            <a:ext cx="6731784" cy="8878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4353149" y="5271790"/>
            <a:ext cx="3744690" cy="830997"/>
          </a:xfrm>
          <a:prstGeom prst="wedgeRectCallout">
            <a:avLst>
              <a:gd name="adj1" fmla="val -41925"/>
              <a:gd name="adj2" fmla="val -1230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Стилі оформлення діаграм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1594199" y="4020702"/>
            <a:ext cx="589417" cy="7370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594199" y="2346826"/>
            <a:ext cx="2678988" cy="830997"/>
          </a:xfrm>
          <a:prstGeom prst="wedgeRectCallout">
            <a:avLst>
              <a:gd name="adj1" fmla="val -33743"/>
              <a:gd name="adj2" fmla="val 1616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Змінити кольори</a:t>
            </a:r>
          </a:p>
        </p:txBody>
      </p:sp>
    </p:spTree>
    <p:extLst>
      <p:ext uri="{BB962C8B-B14F-4D97-AF65-F5344CB8AC3E}">
        <p14:creationId xmlns:p14="http://schemas.microsoft.com/office/powerpoint/2010/main" val="37075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курсу інформатики 7 класу ви вже знаєте, що для більш наочного представлення та полегшення розуміння числових даних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4" descr="business, chart, diagram, graph, graph line, graphs, statistic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4" y="4584003"/>
            <a:ext cx="2228803" cy="22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2655439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Діаграма</a:t>
            </a:r>
            <a:r>
              <a:rPr lang="uk-UA" sz="2800" b="1" i="1" kern="0" dirty="0">
                <a:solidFill>
                  <a:srgbClr val="FFFFFF"/>
                </a:solidFill>
              </a:rPr>
              <a:t> — графічне зображення, що наочно відображає співвідношення між числовими даними за допомогою лінійних відрізків або геометричних фігур.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69373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4675443"/>
            <a:ext cx="888911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 «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діаграма</a:t>
            </a:r>
            <a:r>
              <a:rPr lang="uk-UA" sz="2800" b="1" i="1" kern="0" dirty="0">
                <a:solidFill>
                  <a:srgbClr val="FFFFFF"/>
                </a:solidFill>
              </a:rPr>
              <a:t>» походить від грецького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diagramma</a:t>
            </a:r>
            <a:r>
              <a:rPr lang="uk-UA" sz="2800" b="1" i="1" kern="0" dirty="0">
                <a:solidFill>
                  <a:srgbClr val="FFFFFF"/>
                </a:solidFill>
              </a:rPr>
              <a:t> — зображення, малюнок, креслення.</a:t>
            </a:r>
          </a:p>
        </p:txBody>
      </p:sp>
    </p:spTree>
    <p:extLst>
      <p:ext uri="{BB962C8B-B14F-4D97-AF65-F5344CB8AC3E}">
        <p14:creationId xmlns:p14="http://schemas.microsoft.com/office/powerpoint/2010/main" val="1542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змінити розміри діаграми, потрібно перетягнути один з маркерів зміни розмірів, що розташовані на її межі.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15" y="2689268"/>
            <a:ext cx="8479527" cy="377555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732449" y="6008185"/>
            <a:ext cx="787913" cy="6116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10059108" y="54620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25" y="2232823"/>
            <a:ext cx="10582275" cy="411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змінити місце розташування діаграми на аркуші, її слід перетягнути у потрібне місце.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657746" y="3959125"/>
            <a:ext cx="2079854" cy="18901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958548" y="394368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та</a:t>
            </a:r>
            <a:br>
              <a:rPr lang="uk-UA" dirty="0"/>
            </a:br>
            <a:r>
              <a:rPr lang="uk-UA" dirty="0"/>
              <a:t>форматування діаграм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 із 7 класу, для форматування об'єкта діаграми його спочатку потрібно вибрати.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686" y="2161035"/>
            <a:ext cx="2789464" cy="46969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0777" y="2563179"/>
            <a:ext cx="2885360" cy="584775"/>
          </a:xfrm>
          <a:prstGeom prst="wedgeRectCallout">
            <a:avLst>
              <a:gd name="adj1" fmla="val 70522"/>
              <a:gd name="adj2" fmla="val -35613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/>
              <a:t>Клацнути</a:t>
            </a:r>
          </a:p>
        </p:txBody>
      </p:sp>
      <p:pic>
        <p:nvPicPr>
          <p:cNvPr id="14" name="Picture 2" descr="analytics, computer, development, device, diagram, grap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2998576"/>
            <a:ext cx="6193638" cy="29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Найчастіше використовують: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analytics, chart, diagram, pie, statistic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99" y="1703921"/>
            <a:ext cx="2321116" cy="23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1279" y="2067416"/>
            <a:ext cx="2200176" cy="919401"/>
          </a:xfrm>
          <a:prstGeom prst="wedgeRoundRectCallout">
            <a:avLst>
              <a:gd name="adj1" fmla="val 79439"/>
              <a:gd name="adj2" fmla="val -854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Секторна діаграма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34354" y="2067415"/>
            <a:ext cx="2300894" cy="919401"/>
          </a:xfrm>
          <a:prstGeom prst="wedgeRoundRectCallout">
            <a:avLst>
              <a:gd name="adj1" fmla="val -70970"/>
              <a:gd name="adj2" fmla="val -6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Стовпчаста діаграма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679" y="1832425"/>
            <a:ext cx="1827388" cy="2128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07" y="4184774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Призначена для відображення частки, яку складає кожне окреме число в їх загальній сумі.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9819" y="4184774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Доцільно створювати тоді, коли потрібно порівняти значення одного або кількох наборів числових даних.</a:t>
            </a:r>
          </a:p>
        </p:txBody>
      </p:sp>
    </p:spTree>
    <p:extLst>
      <p:ext uri="{BB962C8B-B14F-4D97-AF65-F5344CB8AC3E}">
        <p14:creationId xmlns:p14="http://schemas.microsoft.com/office/powerpoint/2010/main" val="32707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цих типів діаграм, в </a:t>
            </a:r>
            <a:r>
              <a:rPr lang="en-US" sz="2800" b="1" i="1" kern="0" dirty="0">
                <a:solidFill>
                  <a:srgbClr val="FFFFFF"/>
                </a:solidFill>
              </a:rPr>
              <a:t>Excel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побудувати діаграми й інших типів, наприклад: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413829" y="2150870"/>
          <a:ext cx="6574971" cy="448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analytics, bar, board, chart, comment, diagram, graph, message, stand ic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17842" r="14265" b="20114"/>
          <a:stretch/>
        </p:blipFill>
        <p:spPr bwMode="auto">
          <a:xfrm>
            <a:off x="405837" y="2150870"/>
            <a:ext cx="4674163" cy="40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8FD967-5000-4813-B48A-BC9F5D71E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AB8FD967-5000-4813-B48A-BC9F5D71E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6FD35-7BDC-438D-A26D-30BC5846A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9976FD35-7BDC-438D-A26D-30BC5846A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із цих типів має кілька різновидів. Їх перелік можна переглянути, відкривши списки відповідних кнопок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Міні-діаграми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9775"/>
          <a:stretch/>
        </p:blipFill>
        <p:spPr>
          <a:xfrm>
            <a:off x="292632" y="3169023"/>
            <a:ext cx="11594568" cy="295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3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детальніше кілька з них.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82" y="180841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Лінійчата діаграма </a:t>
            </a:r>
            <a:r>
              <a:rPr lang="uk-UA" sz="2800" b="1" i="1" kern="0" dirty="0">
                <a:solidFill>
                  <a:srgbClr val="FFFFFF"/>
                </a:solidFill>
              </a:rPr>
              <a:t>(в україномовній версії </a:t>
            </a:r>
            <a:r>
              <a:rPr lang="en-US" sz="2800" b="1" i="1" kern="0" dirty="0">
                <a:solidFill>
                  <a:srgbClr val="FFFFFF"/>
                </a:solidFill>
              </a:rPr>
              <a:t>Excel </a:t>
            </a:r>
            <a:r>
              <a:rPr lang="uk-UA" sz="2800" b="1" i="1" kern="0" dirty="0">
                <a:solidFill>
                  <a:srgbClr val="FFFFFF"/>
                </a:solidFill>
              </a:rPr>
              <a:t>тип діаграми </a:t>
            </a:r>
            <a:r>
              <a:rPr lang="uk-UA" sz="2800" b="1" i="1" kern="0" dirty="0">
                <a:solidFill>
                  <a:srgbClr val="FFFF00"/>
                </a:solidFill>
              </a:rPr>
              <a:t>Гістограма</a:t>
            </a:r>
            <a:r>
              <a:rPr lang="uk-UA" sz="2800" b="1" i="1" kern="0" dirty="0">
                <a:solidFill>
                  <a:srgbClr val="FFFFFF"/>
                </a:solidFill>
              </a:rPr>
              <a:t>) аналогічна до стовпчастої діаграми, тільки розташована вона горизонтально.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7015" b="-1"/>
          <a:stretch/>
        </p:blipFill>
        <p:spPr>
          <a:xfrm>
            <a:off x="5407474" y="3281844"/>
            <a:ext cx="6711950" cy="33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9282" y="3281844"/>
            <a:ext cx="519940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діаграми зручно використовувати, якщо горизонтальні елементи даних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наочніші</a:t>
            </a:r>
            <a:r>
              <a:rPr lang="uk-UA" sz="2800" b="1" i="1" kern="0" dirty="0">
                <a:solidFill>
                  <a:srgbClr val="FFFFFF"/>
                </a:solidFill>
              </a:rPr>
              <a:t>, ніж вертикальні.</a:t>
            </a:r>
          </a:p>
        </p:txBody>
      </p:sp>
    </p:spTree>
    <p:extLst>
      <p:ext uri="{BB962C8B-B14F-4D97-AF65-F5344CB8AC3E}">
        <p14:creationId xmlns:p14="http://schemas.microsoft.com/office/powerpoint/2010/main" val="1450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47705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Графік</a:t>
            </a:r>
            <a:r>
              <a:rPr lang="uk-UA" sz="2500" b="1" i="1" kern="0" dirty="0">
                <a:solidFill>
                  <a:srgbClr val="FFFFFF"/>
                </a:solidFill>
              </a:rPr>
              <a:t> (в україномовній версії </a:t>
            </a:r>
            <a:r>
              <a:rPr lang="en-US" sz="2500" b="1" i="1" kern="0" dirty="0">
                <a:solidFill>
                  <a:srgbClr val="FFFFFF"/>
                </a:solidFill>
              </a:rPr>
              <a:t>Excel </a:t>
            </a:r>
            <a:r>
              <a:rPr lang="uk-UA" sz="2500" b="1" i="1" kern="0" dirty="0">
                <a:solidFill>
                  <a:srgbClr val="FFFFFF"/>
                </a:solidFill>
              </a:rPr>
              <a:t>тип діаграми </a:t>
            </a:r>
            <a:r>
              <a:rPr lang="uk-UA" sz="2500" b="1" i="1" kern="0" dirty="0">
                <a:solidFill>
                  <a:srgbClr val="FFFF00"/>
                </a:solidFill>
              </a:rPr>
              <a:t>Лінійчата</a:t>
            </a:r>
            <a:r>
              <a:rPr lang="uk-UA" sz="25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76339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Графіки доцільно використовувати, якщо потрібно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2290977"/>
            <a:ext cx="492090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відобразити деякий процес у часі, динаміку зміни окремих даних, які не залежать одне від одного.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591" y="2376193"/>
            <a:ext cx="6910559" cy="415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7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Графік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будувати: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468"/>
          <a:stretch/>
        </p:blipFill>
        <p:spPr>
          <a:xfrm>
            <a:off x="6149818" y="2613022"/>
            <a:ext cx="5972332" cy="354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87" y="2613022"/>
            <a:ext cx="5972331" cy="358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7" y="1862485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 маркерами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1862485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Без маркерів</a:t>
            </a:r>
          </a:p>
        </p:txBody>
      </p:sp>
    </p:spTree>
    <p:extLst>
      <p:ext uri="{BB962C8B-B14F-4D97-AF65-F5344CB8AC3E}">
        <p14:creationId xmlns:p14="http://schemas.microsoft.com/office/powerpoint/2010/main" val="5517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Діаграми в </a:t>
            </a:r>
            <a:r>
              <a:rPr lang="en-US" dirty="0"/>
              <a:t>Excel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Точкові</a:t>
            </a:r>
            <a:r>
              <a:rPr lang="uk-UA" sz="2800" b="1" i="1" kern="0" dirty="0">
                <a:solidFill>
                  <a:srgbClr val="FFFFFF"/>
                </a:solidFill>
              </a:rPr>
              <a:t> діаграми використовують для демонстрації взаємозв'язку між значеннями двох змінних, коли значення однієї величини залежить від значення іншої.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5813"/>
          <a:stretch/>
        </p:blipFill>
        <p:spPr>
          <a:xfrm>
            <a:off x="5094910" y="2697871"/>
            <a:ext cx="6916260" cy="349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2668843"/>
            <a:ext cx="4891878" cy="393954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Точкові діаграми найчастіше використовують для побудови графіків функцій. На одній діаграмі можна також побудувати графіки двох функцій і використати їх для наближеного розв'язування рівнянь.</a:t>
            </a:r>
          </a:p>
        </p:txBody>
      </p:sp>
    </p:spTree>
    <p:extLst>
      <p:ext uri="{BB962C8B-B14F-4D97-AF65-F5344CB8AC3E}">
        <p14:creationId xmlns:p14="http://schemas.microsoft.com/office/powerpoint/2010/main" val="28716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61500</TotalTime>
  <Words>811</Words>
  <Application>Microsoft Office PowerPoint</Application>
  <PresentationFormat>Широкий екран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Діаграми в Excel</vt:lpstr>
      <vt:lpstr>Діаграми в Excel</vt:lpstr>
      <vt:lpstr>Діаграми в Excel</vt:lpstr>
      <vt:lpstr>Діаграми в Excel</vt:lpstr>
      <vt:lpstr>Діаграми в Excel</vt:lpstr>
      <vt:lpstr>Діаграми в Excel</vt:lpstr>
      <vt:lpstr>Діаграми в Excel</vt:lpstr>
      <vt:lpstr>Діаграми в Excel</vt:lpstr>
      <vt:lpstr>Створення діаграм</vt:lpstr>
      <vt:lpstr>Створення діаграм</vt:lpstr>
      <vt:lpstr>Створення діаграм</vt:lpstr>
      <vt:lpstr>Створення діаграм</vt:lpstr>
      <vt:lpstr>Створення діаграм</vt:lpstr>
      <vt:lpstr>Створення діаграм</vt:lpstr>
      <vt:lpstr>Редагування та форматування діаграм</vt:lpstr>
      <vt:lpstr>Редагування та форматування діаграм</vt:lpstr>
      <vt:lpstr>Редагування та форматування діаграм</vt:lpstr>
      <vt:lpstr>Редагування та форматування діаграм</vt:lpstr>
      <vt:lpstr>Редагування та форматування діаграм</vt:lpstr>
      <vt:lpstr>Редагування та форматування діаграм</vt:lpstr>
      <vt:lpstr>Редагування та форматування діаграм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Комп'ютер</cp:lastModifiedBy>
  <cp:revision>247</cp:revision>
  <dcterms:created xsi:type="dcterms:W3CDTF">2016-06-06T19:48:43Z</dcterms:created>
  <dcterms:modified xsi:type="dcterms:W3CDTF">2021-12-06T13:59:24Z</dcterms:modified>
</cp:coreProperties>
</file>