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469" r:id="rId4"/>
    <p:sldId id="470" r:id="rId5"/>
    <p:sldId id="471" r:id="rId6"/>
    <p:sldId id="472" r:id="rId7"/>
    <p:sldId id="473" r:id="rId8"/>
    <p:sldId id="474" r:id="rId9"/>
    <p:sldId id="476" r:id="rId10"/>
    <p:sldId id="477" r:id="rId11"/>
    <p:sldId id="478" r:id="rId12"/>
    <p:sldId id="479" r:id="rId13"/>
    <p:sldId id="475" r:id="rId14"/>
    <p:sldId id="480" r:id="rId15"/>
    <p:sldId id="483" r:id="rId16"/>
    <p:sldId id="484" r:id="rId17"/>
    <p:sldId id="485" r:id="rId18"/>
    <p:sldId id="486" r:id="rId19"/>
    <p:sldId id="487" r:id="rId20"/>
    <p:sldId id="481" r:id="rId21"/>
    <p:sldId id="491" r:id="rId22"/>
    <p:sldId id="492" r:id="rId23"/>
    <p:sldId id="489" r:id="rId24"/>
    <p:sldId id="493" r:id="rId25"/>
    <p:sldId id="494" r:id="rId26"/>
    <p:sldId id="495" r:id="rId27"/>
    <p:sldId id="496" r:id="rId28"/>
    <p:sldId id="498" r:id="rId29"/>
    <p:sldId id="499" r:id="rId30"/>
    <p:sldId id="500" r:id="rId31"/>
    <p:sldId id="401" r:id="rId32"/>
    <p:sldId id="468" r:id="rId33"/>
    <p:sldId id="30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Відкрити список команд фільтрування у стовпці </a:t>
          </a:r>
          <a:r>
            <a:rPr lang="uk-UA" sz="2800" b="1" i="1" noProof="0" dirty="0">
              <a:solidFill>
                <a:schemeClr val="bg1"/>
              </a:solidFill>
            </a:rPr>
            <a:t>Ім'я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Зняти позначку прапорця </a:t>
          </a:r>
          <a:r>
            <a:rPr lang="uk-UA" sz="2800" b="1" i="1" noProof="0" dirty="0">
              <a:solidFill>
                <a:schemeClr val="bg1"/>
              </a:solidFill>
            </a:rPr>
            <a:t>Виділити все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Установити позначку прапорця біля значень </a:t>
          </a:r>
          <a:r>
            <a:rPr lang="uk-UA" sz="2800" b="1" i="1" noProof="0" dirty="0">
              <a:solidFill>
                <a:srgbClr val="002060"/>
              </a:solidFill>
            </a:rPr>
            <a:t>Іван</a:t>
          </a:r>
          <a:r>
            <a:rPr lang="uk-UA" sz="2800" i="1" noProof="0" dirty="0">
              <a:solidFill>
                <a:srgbClr val="002060"/>
              </a:solidFill>
            </a:rPr>
            <a:t> та </a:t>
          </a:r>
          <a:r>
            <a:rPr lang="uk-UA" sz="2800" b="1" i="1" noProof="0" dirty="0">
              <a:solidFill>
                <a:srgbClr val="002060"/>
              </a:solidFill>
            </a:rPr>
            <a:t>Олексій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noProof="0" dirty="0">
              <a:solidFill>
                <a:schemeClr val="bg1"/>
              </a:solidFill>
            </a:rPr>
            <a:t>ОК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Відкрити список  команд фільтрування у стовпці </a:t>
          </a:r>
          <a:r>
            <a:rPr lang="uk-UA" sz="2800" b="1" i="1" noProof="0" dirty="0">
              <a:solidFill>
                <a:schemeClr val="bg1"/>
              </a:solidFill>
            </a:rPr>
            <a:t>Сума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</a:t>
          </a:r>
          <a:r>
            <a:rPr lang="uk-UA" sz="2800" b="1" i="1" noProof="0" dirty="0">
              <a:solidFill>
                <a:schemeClr val="bg1"/>
              </a:solidFill>
            </a:rPr>
            <a:t>Фільтри чисел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i="1" noProof="0" dirty="0">
              <a:solidFill>
                <a:schemeClr val="bg1"/>
              </a:solidFill>
            </a:rPr>
            <a:t>Між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Увести у відповідні поля вікна потрібні дані – </a:t>
          </a:r>
          <a:r>
            <a:rPr lang="uk-UA" sz="2800" b="1" i="1" noProof="0" dirty="0">
              <a:solidFill>
                <a:srgbClr val="002060"/>
              </a:solidFill>
            </a:rPr>
            <a:t>З5</a:t>
          </a:r>
          <a:r>
            <a:rPr lang="uk-UA" sz="2800" i="1" noProof="0" dirty="0">
              <a:solidFill>
                <a:srgbClr val="002060"/>
              </a:solidFill>
            </a:rPr>
            <a:t> та </a:t>
          </a:r>
          <a:r>
            <a:rPr lang="uk-UA" sz="2800" b="1" i="1" noProof="0" dirty="0">
              <a:solidFill>
                <a:srgbClr val="002060"/>
              </a:solidFill>
            </a:rPr>
            <a:t>40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noProof="0" dirty="0">
              <a:solidFill>
                <a:schemeClr val="bg1"/>
              </a:solidFill>
            </a:rPr>
            <a:t>ОК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Відкрити список команд фільтрування у стовпці </a:t>
          </a:r>
          <a:r>
            <a:rPr lang="uk-UA" sz="2800" b="1" i="1" noProof="0" dirty="0">
              <a:solidFill>
                <a:schemeClr val="bg1"/>
              </a:solidFill>
            </a:rPr>
            <a:t>Прізвище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</a:t>
          </a:r>
          <a:r>
            <a:rPr lang="uk-UA" sz="2800" b="1" i="1" noProof="0" dirty="0">
              <a:solidFill>
                <a:schemeClr val="bg1"/>
              </a:solidFill>
            </a:rPr>
            <a:t>Текстові фільтри </a:t>
          </a:r>
          <a:r>
            <a:rPr lang="uk-UA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800" i="1" noProof="0" dirty="0">
              <a:solidFill>
                <a:schemeClr val="bg1"/>
              </a:solidFill>
            </a:rPr>
            <a:t> </a:t>
          </a:r>
          <a:r>
            <a:rPr lang="uk-UA" sz="2800" b="1" i="1" noProof="0" dirty="0">
              <a:solidFill>
                <a:schemeClr val="bg1"/>
              </a:solidFill>
            </a:rPr>
            <a:t>Починається з...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Увести у відповідне поле літеру </a:t>
          </a:r>
          <a:r>
            <a:rPr lang="uk-UA" sz="2800" b="1" i="1" noProof="0" dirty="0">
              <a:solidFill>
                <a:srgbClr val="002060"/>
              </a:solidFill>
            </a:rPr>
            <a:t>П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  <a:endParaRPr lang="uk-UA" sz="2800" b="1" i="1" noProof="0" dirty="0">
            <a:solidFill>
              <a:srgbClr val="002060"/>
            </a:solidFill>
          </a:endParaRP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noProof="0" dirty="0">
              <a:solidFill>
                <a:schemeClr val="bg1"/>
              </a:solidFill>
            </a:rPr>
            <a:t>ОК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9249" y="202076"/>
          <a:ext cx="928333" cy="6498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2" y="387743"/>
        <a:ext cx="649833" cy="278500"/>
      </dsp:txXfrm>
    </dsp:sp>
    <dsp:sp modelId="{3F244AEF-BD16-4508-9A5A-9640B519654B}">
      <dsp:nvSpPr>
        <dsp:cNvPr id="0" name=""/>
        <dsp:cNvSpPr/>
      </dsp:nvSpPr>
      <dsp:spPr>
        <a:xfrm rot="5400000">
          <a:off x="5988595" y="-5335460"/>
          <a:ext cx="722784" cy="1140030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Відкрити список команд фільтрування у стовпці </a:t>
          </a:r>
          <a:r>
            <a:rPr lang="uk-UA" sz="2800" b="1" i="1" kern="1200" noProof="0" dirty="0">
              <a:solidFill>
                <a:schemeClr val="bg1"/>
              </a:solidFill>
            </a:rPr>
            <a:t>Ім'я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49834" y="38584"/>
        <a:ext cx="11365025" cy="652218"/>
      </dsp:txXfrm>
    </dsp:sp>
    <dsp:sp modelId="{CA699784-EE11-48B7-BD5B-E6C7811778B0}">
      <dsp:nvSpPr>
        <dsp:cNvPr id="0" name=""/>
        <dsp:cNvSpPr/>
      </dsp:nvSpPr>
      <dsp:spPr>
        <a:xfrm rot="5400000">
          <a:off x="-139249" y="1060761"/>
          <a:ext cx="928333" cy="64983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2" y="1246428"/>
        <a:ext cx="649833" cy="278500"/>
      </dsp:txXfrm>
    </dsp:sp>
    <dsp:sp modelId="{E5CB376A-E1F5-4E26-86CA-E248F361C893}">
      <dsp:nvSpPr>
        <dsp:cNvPr id="0" name=""/>
        <dsp:cNvSpPr/>
      </dsp:nvSpPr>
      <dsp:spPr>
        <a:xfrm rot="5400000">
          <a:off x="5978651" y="-4476934"/>
          <a:ext cx="742672" cy="1140030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Зняти позначку прапорця </a:t>
          </a:r>
          <a:r>
            <a:rPr lang="uk-UA" sz="2800" b="1" i="1" kern="1200" noProof="0" dirty="0">
              <a:solidFill>
                <a:schemeClr val="bg1"/>
              </a:solidFill>
            </a:rPr>
            <a:t>Виділити все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49833" y="888138"/>
        <a:ext cx="11364054" cy="670164"/>
      </dsp:txXfrm>
    </dsp:sp>
    <dsp:sp modelId="{D547829D-0660-4ECE-8B9B-4DD150AEB617}">
      <dsp:nvSpPr>
        <dsp:cNvPr id="0" name=""/>
        <dsp:cNvSpPr/>
      </dsp:nvSpPr>
      <dsp:spPr>
        <a:xfrm rot="5400000">
          <a:off x="-139249" y="1919445"/>
          <a:ext cx="928333" cy="6498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105112"/>
        <a:ext cx="649833" cy="278500"/>
      </dsp:txXfrm>
    </dsp:sp>
    <dsp:sp modelId="{9E04A936-A0BD-4697-B593-D6F4E69814DB}">
      <dsp:nvSpPr>
        <dsp:cNvPr id="0" name=""/>
        <dsp:cNvSpPr/>
      </dsp:nvSpPr>
      <dsp:spPr>
        <a:xfrm rot="5400000">
          <a:off x="5978651" y="-3618250"/>
          <a:ext cx="742672" cy="1140030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Установити позначку прапорця біля значень </a:t>
          </a:r>
          <a:r>
            <a:rPr lang="uk-UA" sz="2800" b="1" i="1" kern="1200" noProof="0" dirty="0">
              <a:solidFill>
                <a:srgbClr val="002060"/>
              </a:solidFill>
            </a:rPr>
            <a:t>Іван</a:t>
          </a:r>
          <a:r>
            <a:rPr lang="uk-UA" sz="2800" i="1" kern="1200" noProof="0" dirty="0">
              <a:solidFill>
                <a:srgbClr val="002060"/>
              </a:solidFill>
            </a:rPr>
            <a:t> та </a:t>
          </a:r>
          <a:r>
            <a:rPr lang="uk-UA" sz="2800" b="1" i="1" kern="1200" noProof="0" dirty="0">
              <a:solidFill>
                <a:srgbClr val="002060"/>
              </a:solidFill>
            </a:rPr>
            <a:t>Олексій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649833" y="1746822"/>
        <a:ext cx="11364054" cy="670164"/>
      </dsp:txXfrm>
    </dsp:sp>
    <dsp:sp modelId="{52803C1C-157C-4C4C-B9E1-A477114FB6F8}">
      <dsp:nvSpPr>
        <dsp:cNvPr id="0" name=""/>
        <dsp:cNvSpPr/>
      </dsp:nvSpPr>
      <dsp:spPr>
        <a:xfrm rot="5400000">
          <a:off x="-139249" y="2778130"/>
          <a:ext cx="928333" cy="6498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2" y="2963797"/>
        <a:ext cx="649833" cy="278500"/>
      </dsp:txXfrm>
    </dsp:sp>
    <dsp:sp modelId="{2DAD2266-D1F5-4340-BFC3-C47B398908AF}">
      <dsp:nvSpPr>
        <dsp:cNvPr id="0" name=""/>
        <dsp:cNvSpPr/>
      </dsp:nvSpPr>
      <dsp:spPr>
        <a:xfrm rot="5400000">
          <a:off x="5978651" y="-2759565"/>
          <a:ext cx="742672" cy="1140030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ОК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49833" y="2605507"/>
        <a:ext cx="11364054" cy="670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50840" y="217860"/>
          <a:ext cx="1005605" cy="7039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2" y="418981"/>
        <a:ext cx="703923" cy="301682"/>
      </dsp:txXfrm>
    </dsp:sp>
    <dsp:sp modelId="{3F244AEF-BD16-4508-9A5A-9640B519654B}">
      <dsp:nvSpPr>
        <dsp:cNvPr id="0" name=""/>
        <dsp:cNvSpPr/>
      </dsp:nvSpPr>
      <dsp:spPr>
        <a:xfrm rot="5400000">
          <a:off x="5985559" y="-5279095"/>
          <a:ext cx="782946" cy="1134621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Відкрити список  команд фільтрування у стовпці </a:t>
          </a:r>
          <a:r>
            <a:rPr lang="uk-UA" sz="2800" b="1" i="1" kern="1200" noProof="0" dirty="0">
              <a:solidFill>
                <a:schemeClr val="bg1"/>
              </a:solidFill>
            </a:rPr>
            <a:t>Сума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03923" y="40761"/>
        <a:ext cx="11307998" cy="706506"/>
      </dsp:txXfrm>
    </dsp:sp>
    <dsp:sp modelId="{CA699784-EE11-48B7-BD5B-E6C7811778B0}">
      <dsp:nvSpPr>
        <dsp:cNvPr id="0" name=""/>
        <dsp:cNvSpPr/>
      </dsp:nvSpPr>
      <dsp:spPr>
        <a:xfrm rot="5400000">
          <a:off x="-150840" y="1160919"/>
          <a:ext cx="1005605" cy="70392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2" y="1362040"/>
        <a:ext cx="703923" cy="301682"/>
      </dsp:txXfrm>
    </dsp:sp>
    <dsp:sp modelId="{E5CB376A-E1F5-4E26-86CA-E248F361C893}">
      <dsp:nvSpPr>
        <dsp:cNvPr id="0" name=""/>
        <dsp:cNvSpPr/>
      </dsp:nvSpPr>
      <dsp:spPr>
        <a:xfrm rot="5400000">
          <a:off x="5974787" y="-4336208"/>
          <a:ext cx="804491" cy="1134621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</a:t>
          </a:r>
          <a:r>
            <a:rPr lang="uk-UA" sz="2800" b="1" i="1" kern="1200" noProof="0" dirty="0">
              <a:solidFill>
                <a:schemeClr val="bg1"/>
              </a:solidFill>
            </a:rPr>
            <a:t>Фільтри чисел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i="1" kern="1200" noProof="0" dirty="0">
              <a:solidFill>
                <a:schemeClr val="bg1"/>
              </a:solidFill>
            </a:rPr>
            <a:t>Між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03924" y="973927"/>
        <a:ext cx="11306946" cy="725947"/>
      </dsp:txXfrm>
    </dsp:sp>
    <dsp:sp modelId="{D547829D-0660-4ECE-8B9B-4DD150AEB617}">
      <dsp:nvSpPr>
        <dsp:cNvPr id="0" name=""/>
        <dsp:cNvSpPr/>
      </dsp:nvSpPr>
      <dsp:spPr>
        <a:xfrm rot="5400000">
          <a:off x="-150840" y="2103979"/>
          <a:ext cx="1005605" cy="7039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305100"/>
        <a:ext cx="703923" cy="301682"/>
      </dsp:txXfrm>
    </dsp:sp>
    <dsp:sp modelId="{9E04A936-A0BD-4697-B593-D6F4E69814DB}">
      <dsp:nvSpPr>
        <dsp:cNvPr id="0" name=""/>
        <dsp:cNvSpPr/>
      </dsp:nvSpPr>
      <dsp:spPr>
        <a:xfrm rot="5400000">
          <a:off x="5974787" y="-3393148"/>
          <a:ext cx="804491" cy="1134621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Увести у відповідні поля вікна потрібні дані – </a:t>
          </a:r>
          <a:r>
            <a:rPr lang="uk-UA" sz="2800" b="1" i="1" kern="1200" noProof="0" dirty="0">
              <a:solidFill>
                <a:srgbClr val="002060"/>
              </a:solidFill>
            </a:rPr>
            <a:t>З5</a:t>
          </a:r>
          <a:r>
            <a:rPr lang="uk-UA" sz="2800" i="1" kern="1200" noProof="0" dirty="0">
              <a:solidFill>
                <a:srgbClr val="002060"/>
              </a:solidFill>
            </a:rPr>
            <a:t> та </a:t>
          </a:r>
          <a:r>
            <a:rPr lang="uk-UA" sz="2800" b="1" i="1" kern="1200" noProof="0" dirty="0">
              <a:solidFill>
                <a:srgbClr val="002060"/>
              </a:solidFill>
            </a:rPr>
            <a:t>40</a:t>
          </a:r>
        </a:p>
      </dsp:txBody>
      <dsp:txXfrm rot="-5400000">
        <a:off x="703924" y="1916987"/>
        <a:ext cx="11306946" cy="725947"/>
      </dsp:txXfrm>
    </dsp:sp>
    <dsp:sp modelId="{52803C1C-157C-4C4C-B9E1-A477114FB6F8}">
      <dsp:nvSpPr>
        <dsp:cNvPr id="0" name=""/>
        <dsp:cNvSpPr/>
      </dsp:nvSpPr>
      <dsp:spPr>
        <a:xfrm rot="5400000">
          <a:off x="-150840" y="3047038"/>
          <a:ext cx="1005605" cy="7039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2" y="3248159"/>
        <a:ext cx="703923" cy="301682"/>
      </dsp:txXfrm>
    </dsp:sp>
    <dsp:sp modelId="{2DAD2266-D1F5-4340-BFC3-C47B398908AF}">
      <dsp:nvSpPr>
        <dsp:cNvPr id="0" name=""/>
        <dsp:cNvSpPr/>
      </dsp:nvSpPr>
      <dsp:spPr>
        <a:xfrm rot="5400000">
          <a:off x="5974787" y="-2450089"/>
          <a:ext cx="804491" cy="1134621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ОК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03924" y="2860046"/>
        <a:ext cx="11306946" cy="725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50840" y="217860"/>
          <a:ext cx="1005605" cy="7039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2" y="418981"/>
        <a:ext cx="703923" cy="301682"/>
      </dsp:txXfrm>
    </dsp:sp>
    <dsp:sp modelId="{3F244AEF-BD16-4508-9A5A-9640B519654B}">
      <dsp:nvSpPr>
        <dsp:cNvPr id="0" name=""/>
        <dsp:cNvSpPr/>
      </dsp:nvSpPr>
      <dsp:spPr>
        <a:xfrm rot="5400000">
          <a:off x="5985559" y="-5279095"/>
          <a:ext cx="782946" cy="1134621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Відкрити список команд фільтрування у стовпці </a:t>
          </a:r>
          <a:r>
            <a:rPr lang="uk-UA" sz="2800" b="1" i="1" kern="1200" noProof="0" dirty="0">
              <a:solidFill>
                <a:schemeClr val="bg1"/>
              </a:solidFill>
            </a:rPr>
            <a:t>Прізвище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03923" y="40761"/>
        <a:ext cx="11307998" cy="706506"/>
      </dsp:txXfrm>
    </dsp:sp>
    <dsp:sp modelId="{CA699784-EE11-48B7-BD5B-E6C7811778B0}">
      <dsp:nvSpPr>
        <dsp:cNvPr id="0" name=""/>
        <dsp:cNvSpPr/>
      </dsp:nvSpPr>
      <dsp:spPr>
        <a:xfrm rot="5400000">
          <a:off x="-150840" y="1160919"/>
          <a:ext cx="1005605" cy="70392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2" y="1362040"/>
        <a:ext cx="703923" cy="301682"/>
      </dsp:txXfrm>
    </dsp:sp>
    <dsp:sp modelId="{E5CB376A-E1F5-4E26-86CA-E248F361C893}">
      <dsp:nvSpPr>
        <dsp:cNvPr id="0" name=""/>
        <dsp:cNvSpPr/>
      </dsp:nvSpPr>
      <dsp:spPr>
        <a:xfrm rot="5400000">
          <a:off x="5974787" y="-4336208"/>
          <a:ext cx="804491" cy="1134621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</a:t>
          </a:r>
          <a:r>
            <a:rPr lang="uk-UA" sz="2800" b="1" i="1" kern="1200" noProof="0" dirty="0">
              <a:solidFill>
                <a:schemeClr val="bg1"/>
              </a:solidFill>
            </a:rPr>
            <a:t>Текстові фільтри </a:t>
          </a:r>
          <a:r>
            <a:rPr lang="uk-UA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800" i="1" kern="1200" noProof="0" dirty="0">
              <a:solidFill>
                <a:schemeClr val="bg1"/>
              </a:solidFill>
            </a:rPr>
            <a:t> </a:t>
          </a:r>
          <a:r>
            <a:rPr lang="uk-UA" sz="2800" b="1" i="1" kern="1200" noProof="0" dirty="0">
              <a:solidFill>
                <a:schemeClr val="bg1"/>
              </a:solidFill>
            </a:rPr>
            <a:t>Починається з...</a:t>
          </a:r>
        </a:p>
      </dsp:txBody>
      <dsp:txXfrm rot="-5400000">
        <a:off x="703924" y="973927"/>
        <a:ext cx="11306946" cy="725947"/>
      </dsp:txXfrm>
    </dsp:sp>
    <dsp:sp modelId="{D547829D-0660-4ECE-8B9B-4DD150AEB617}">
      <dsp:nvSpPr>
        <dsp:cNvPr id="0" name=""/>
        <dsp:cNvSpPr/>
      </dsp:nvSpPr>
      <dsp:spPr>
        <a:xfrm rot="5400000">
          <a:off x="-150840" y="2103979"/>
          <a:ext cx="1005605" cy="7039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305100"/>
        <a:ext cx="703923" cy="301682"/>
      </dsp:txXfrm>
    </dsp:sp>
    <dsp:sp modelId="{9E04A936-A0BD-4697-B593-D6F4E69814DB}">
      <dsp:nvSpPr>
        <dsp:cNvPr id="0" name=""/>
        <dsp:cNvSpPr/>
      </dsp:nvSpPr>
      <dsp:spPr>
        <a:xfrm rot="5400000">
          <a:off x="5974787" y="-3393148"/>
          <a:ext cx="804491" cy="1134621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Увести у відповідне поле літеру </a:t>
          </a:r>
          <a:r>
            <a:rPr lang="uk-UA" sz="2800" b="1" i="1" kern="1200" noProof="0" dirty="0">
              <a:solidFill>
                <a:srgbClr val="002060"/>
              </a:solidFill>
            </a:rPr>
            <a:t>П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  <a:endParaRPr lang="uk-UA" sz="2800" b="1" i="1" kern="1200" noProof="0" dirty="0">
            <a:solidFill>
              <a:srgbClr val="002060"/>
            </a:solidFill>
          </a:endParaRPr>
        </a:p>
      </dsp:txBody>
      <dsp:txXfrm rot="-5400000">
        <a:off x="703924" y="1916987"/>
        <a:ext cx="11306946" cy="725947"/>
      </dsp:txXfrm>
    </dsp:sp>
    <dsp:sp modelId="{52803C1C-157C-4C4C-B9E1-A477114FB6F8}">
      <dsp:nvSpPr>
        <dsp:cNvPr id="0" name=""/>
        <dsp:cNvSpPr/>
      </dsp:nvSpPr>
      <dsp:spPr>
        <a:xfrm rot="5400000">
          <a:off x="-150840" y="3047038"/>
          <a:ext cx="1005605" cy="7039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2" y="3248159"/>
        <a:ext cx="703923" cy="301682"/>
      </dsp:txXfrm>
    </dsp:sp>
    <dsp:sp modelId="{2DAD2266-D1F5-4340-BFC3-C47B398908AF}">
      <dsp:nvSpPr>
        <dsp:cNvPr id="0" name=""/>
        <dsp:cNvSpPr/>
      </dsp:nvSpPr>
      <dsp:spPr>
        <a:xfrm rot="5400000">
          <a:off x="5974787" y="-2450089"/>
          <a:ext cx="804491" cy="1134621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800" b="1" i="1" kern="1200" noProof="0" dirty="0">
              <a:solidFill>
                <a:schemeClr val="bg1"/>
              </a:solidFill>
            </a:rPr>
            <a:t>ОК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03924" y="2860046"/>
        <a:ext cx="11306946" cy="725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5B83CD44-DE59-4F48-96EF-8757C5E0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7" y="3578536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58CFDE2-19BE-4023-8D8F-65A661A75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Автоматичні та розширені фільтри</a:t>
            </a:r>
          </a:p>
        </p:txBody>
      </p:sp>
      <p:pic>
        <p:nvPicPr>
          <p:cNvPr id="12" name="Picture 4" descr="filter, funnel, sort, tools icon">
            <a:extLst>
              <a:ext uri="{FF2B5EF4-FFF2-40B4-BE49-F238E27FC236}">
                <a16:creationId xmlns:a16="http://schemas.microsoft.com/office/drawing/2014/main" id="{F02ECCE1-472B-4C64-8C04-E8C1393E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96" y="3415095"/>
            <a:ext cx="2634303" cy="26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55" y="3085215"/>
            <a:ext cx="9373247" cy="3501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стовпці знаходяться тільки </a:t>
            </a:r>
            <a:r>
              <a:rPr lang="uk-UA" sz="2800" b="1" i="1" kern="0" dirty="0">
                <a:solidFill>
                  <a:srgbClr val="FFFF00"/>
                </a:solidFill>
              </a:rPr>
              <a:t>числові дані</a:t>
            </a:r>
            <a:r>
              <a:rPr lang="uk-UA" sz="2800" b="1" i="1" kern="0" dirty="0">
                <a:solidFill>
                  <a:srgbClr val="FFFFFF"/>
                </a:solidFill>
              </a:rPr>
              <a:t>, то за даними цього стовпця можна виконувати фільтрування з використанням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Фільтрів чисел</a:t>
            </a:r>
            <a:r>
              <a:rPr lang="uk-UA" sz="2800" b="1" i="1" kern="0" dirty="0">
                <a:solidFill>
                  <a:srgbClr val="FFFFFF"/>
                </a:solidFill>
              </a:rPr>
              <a:t>, застосовуючи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Дорівнює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Не дорівнює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Більше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Менше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Між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468431" y="4930226"/>
            <a:ext cx="2523197" cy="16651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7386536" y="44648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потрібно відобразити дані про тих учнів, які мають сумарний бал за предметами ≥ 35 і ≤ 40. Для цього слід виконати: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2008" y="2786743"/>
          <a:ext cx="12050142" cy="390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8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Застосувавши фільтр, отримаємо таблицю: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92083"/>
            <a:ext cx="12050142" cy="326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6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Перші 10 відкриває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 перших 10 елементів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можна встановити умову фільтрування, за якою в таблиці відображатимуться тільки ті рядки таблиці, які містять у даному стовпці найбільших (найменших) 10 (або іншу встановлену кількість) значень.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29" y="3952676"/>
            <a:ext cx="7302500" cy="257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9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Більше середнього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Менше середнього</a:t>
            </a:r>
            <a:r>
              <a:rPr lang="uk-UA" sz="2800" b="1" i="1" kern="0" dirty="0">
                <a:solidFill>
                  <a:srgbClr val="FFFFFF"/>
                </a:solidFill>
              </a:rPr>
              <a:t>) виконує фільтрування, за яким відображаються тільки ті рядки таблиці, які містять у даному стовпці значення, більші (менші) ніж середнє арифметичне значення в даному стовпці.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72" y="3530616"/>
            <a:ext cx="8910013" cy="287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8658944" y="5631045"/>
            <a:ext cx="1756643" cy="4982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9597668" y="495271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текстових даних </a:t>
            </a:r>
            <a:r>
              <a:rPr lang="uk-UA" sz="2800" b="1" i="1" kern="0" dirty="0">
                <a:solidFill>
                  <a:srgbClr val="FFFFFF"/>
                </a:solidFill>
              </a:rPr>
              <a:t>застосовуються дещо інші команди фільтрування: </a:t>
            </a:r>
            <a:r>
              <a:rPr lang="uk-UA" sz="2800" b="1" i="1" kern="0" dirty="0">
                <a:solidFill>
                  <a:srgbClr val="FFFF00"/>
                </a:solidFill>
              </a:rPr>
              <a:t>Дорівнює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Не дорівнює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Починається з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Закінчується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Містить</a:t>
            </a:r>
            <a:r>
              <a:rPr lang="uk-UA" sz="2800" b="1" i="1" kern="0" dirty="0">
                <a:solidFill>
                  <a:srgbClr val="FFFFFF"/>
                </a:solidFill>
              </a:rPr>
              <a:t> тощо.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36" y="2610786"/>
            <a:ext cx="9099885" cy="406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972315" y="4426359"/>
            <a:ext cx="2473514" cy="22514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/>
          <p:cNvSpPr/>
          <p:nvPr/>
        </p:nvSpPr>
        <p:spPr>
          <a:xfrm rot="18900000">
            <a:off x="6233297" y="40732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5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потрібно відобразити дані про тих учнів, прізвище яких починається з літери </a:t>
            </a:r>
            <a:r>
              <a:rPr lang="uk-UA" sz="2800" b="1" i="1" kern="0" dirty="0">
                <a:solidFill>
                  <a:srgbClr val="FFFF00"/>
                </a:solidFill>
              </a:rPr>
              <a:t>П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слід виконати: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2008" y="2786743"/>
          <a:ext cx="12050142" cy="390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6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Застосувавши фільтр, отримаємо таблицю: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97" y="2627512"/>
            <a:ext cx="6000860" cy="392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890777"/>
            <a:ext cx="12050142" cy="169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0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Фільтрування можна здійснювати послідовно для кількох стовпців таблиці.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add, filter, funnel, sort, 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96" y="177511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2250711"/>
            <a:ext cx="678599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кожний наступний фільтр буде застосований уже тільки для тих рядків таблиці, які відображаються після застосування всіх попередніх фільтрів. Тобто загальна умова фільтрування - це умови фільтрування для кожного стовпця, об'єднані логічною операцією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провести фільтрування за даними стовпця </a:t>
            </a:r>
            <a:r>
              <a:rPr lang="uk-UA" sz="2800" b="1" i="1" kern="0" dirty="0">
                <a:solidFill>
                  <a:srgbClr val="FFFF00"/>
                </a:solidFill>
              </a:rPr>
              <a:t>Сума</a:t>
            </a:r>
            <a:r>
              <a:rPr lang="uk-UA" sz="2800" b="1" i="1" kern="0" dirty="0">
                <a:solidFill>
                  <a:srgbClr val="FFFFFF"/>
                </a:solidFill>
              </a:rPr>
              <a:t> з умовою </a:t>
            </a:r>
            <a:r>
              <a:rPr lang="uk-UA" sz="2800" b="1" i="1" kern="0" dirty="0">
                <a:solidFill>
                  <a:srgbClr val="FFFF00"/>
                </a:solidFill>
              </a:rPr>
              <a:t>більше 35</a:t>
            </a:r>
            <a:r>
              <a:rPr lang="uk-UA" sz="2800" b="1" i="1" kern="0" dirty="0">
                <a:solidFill>
                  <a:srgbClr val="FFFFFF"/>
                </a:solidFill>
              </a:rPr>
              <a:t>, а потім за даними стовпця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Інформатика</a:t>
            </a:r>
            <a:r>
              <a:rPr lang="uk-UA" sz="2800" b="1" i="1" kern="0" dirty="0">
                <a:solidFill>
                  <a:srgbClr val="FFFFFF"/>
                </a:solidFill>
              </a:rPr>
              <a:t> з умовою </a:t>
            </a:r>
            <a:r>
              <a:rPr lang="uk-UA" sz="2800" b="1" i="1" kern="0" dirty="0">
                <a:solidFill>
                  <a:srgbClr val="FFFF00"/>
                </a:solidFill>
              </a:rPr>
              <a:t>більше 8</a:t>
            </a:r>
            <a:r>
              <a:rPr lang="uk-UA" sz="2800" b="1" i="1" kern="0" dirty="0">
                <a:solidFill>
                  <a:srgbClr val="FFFFFF"/>
                </a:solidFill>
              </a:rPr>
              <a:t>, то загальне фільтрування буде виконано за умовою </a:t>
            </a:r>
            <a:r>
              <a:rPr lang="uk-UA" sz="2800" b="1" i="1" kern="0" dirty="0">
                <a:solidFill>
                  <a:srgbClr val="FFFF00"/>
                </a:solidFill>
              </a:rPr>
              <a:t>(сума балів більше 35) І (бал з інформатики більше 8)</a:t>
            </a:r>
            <a:r>
              <a:rPr lang="uk-UA" sz="2800" b="1" i="1" kern="0" dirty="0">
                <a:solidFill>
                  <a:srgbClr val="FFFFFF"/>
                </a:solidFill>
              </a:rPr>
              <a:t>. Результат такого фільтрування наведено на малюнку.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045731"/>
            <a:ext cx="12050142" cy="220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3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749792"/>
            <a:ext cx="798342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виконання фільтрування в таблиці відображаються лише ті рядки, дані в яких відповідають умовам фільтрування. Усі інші - тимчасово приховуються.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Фільтрування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вибір значень у клітинках електронної таблиці, що відповідають певним умовам.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ata, database, filter, server, storag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99" y="2584396"/>
            <a:ext cx="3567086" cy="35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Відмінити фільтрацію даних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кількома способами: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6" y="2278064"/>
            <a:ext cx="1162866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00" y="3333108"/>
            <a:ext cx="7051957" cy="312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374387" y="5883275"/>
            <a:ext cx="2128387" cy="2900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7834201" y="521286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6" y="1196084"/>
            <a:ext cx="1162866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фільтр </a:t>
            </a:r>
            <a:r>
              <a:rPr lang="uk-UA" sz="2800" b="1" i="1" kern="0" dirty="0">
                <a:solidFill>
                  <a:srgbClr val="FFFFFF"/>
                </a:solidFill>
              </a:rPr>
              <a:t>із у списку стовпця, за даними якого було виконане фільтрування;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923575"/>
            <a:ext cx="11756112" cy="253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753022" y="4900431"/>
            <a:ext cx="4970064" cy="5587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4485133" y="424433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86" y="1196084"/>
            <a:ext cx="11628664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 все </a:t>
            </a:r>
            <a:r>
              <a:rPr lang="uk-UA" sz="2800" b="1" i="1" kern="0" dirty="0">
                <a:solidFill>
                  <a:srgbClr val="FFFFFF"/>
                </a:solidFill>
              </a:rPr>
              <a:t>у списку стовпця, за даними якого було виконане фільтрування, після чого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70" y="2720377"/>
            <a:ext cx="9885337" cy="369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4783536" y="5714999"/>
            <a:ext cx="1414064" cy="3744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4914504" y="506511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автофільтрів</a:t>
            </a:r>
            <a:r>
              <a:rPr lang="uk-UA" sz="2800" b="1" i="1" kern="0" dirty="0">
                <a:solidFill>
                  <a:srgbClr val="FFFFFF"/>
                </a:solidFill>
              </a:rPr>
              <a:t> дає змогу виконати фільтрування не в усіх випадках. Так, наприклад, розглянутими способами не можна виконати фільтрування за умовою,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clock, filter, funnel, sort, tool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02" y="2571481"/>
            <a:ext cx="4083405" cy="40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012645"/>
            <a:ext cx="731985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є об'єднанням умов фільтрування двох стовпців логічною операцією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, наприклад,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(сума балів більше 35) АБО (бал з інформатики більше 8)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5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такі види фільтрування в табличному процесорі </a:t>
            </a:r>
            <a:r>
              <a:rPr lang="en-US" sz="2800" b="1" i="1" kern="0" dirty="0">
                <a:solidFill>
                  <a:srgbClr val="FFFFFF"/>
                </a:solidFill>
              </a:rPr>
              <a:t>Excel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розширених фільтрів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потрібно: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86" y="2705569"/>
            <a:ext cx="11628664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Скопіювати або ввести у вільні клітинки електронної таблиці назви тих стовпців, за даними яких буде здійснюватися фільтрування (наприклад, назви стовпців </a:t>
            </a:r>
            <a:r>
              <a:rPr lang="uk-UA" sz="2800" b="1" i="1" kern="0" dirty="0">
                <a:solidFill>
                  <a:srgbClr val="FFFF00"/>
                </a:solidFill>
              </a:rPr>
              <a:t>Сума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Інформатика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68" y="4645262"/>
            <a:ext cx="9642821" cy="177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/>
          <p:cNvSpPr/>
          <p:nvPr/>
        </p:nvSpPr>
        <p:spPr>
          <a:xfrm>
            <a:off x="5053802" y="5632682"/>
            <a:ext cx="3131347" cy="38711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6201023" y="495769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9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6" y="1196763"/>
            <a:ext cx="1162866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в клітинки під назвами стовпців умови фільтрування. Якщо ці умови повинні об'єднуватися логічною операцією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rgbClr val="FFFFFF"/>
                </a:solidFill>
              </a:rPr>
              <a:t>, то вони мають розташовуватися в одному рядку. Якщо логічною операцією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 - то у різних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	</a:t>
            </a:r>
            <a:r>
              <a:rPr lang="uk-UA" sz="2800" b="1" i="1" kern="0" dirty="0">
                <a:solidFill>
                  <a:srgbClr val="FFFFFF"/>
                </a:solidFill>
              </a:rPr>
              <a:t>(наприклад умови &gt;35, &gt;8).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4" y="3996218"/>
            <a:ext cx="11664976" cy="245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053802" y="5684044"/>
            <a:ext cx="3131347" cy="615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7913709" y="510831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6" y="1196763"/>
            <a:ext cx="1162866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0" y="2269125"/>
            <a:ext cx="11981770" cy="243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6975475" y="2789106"/>
            <a:ext cx="848632" cy="490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9633139" y="4058497"/>
            <a:ext cx="1357509" cy="3593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10040988" y="336087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6" y="1196763"/>
            <a:ext cx="1162866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Розширений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1" y="1790930"/>
            <a:ext cx="6037942" cy="249299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Вибрати один з перемикачів для визначення області розташування результату фільтрування (</a:t>
            </a:r>
            <a:r>
              <a:rPr lang="uk-UA" sz="2600" b="1" i="1" kern="0" dirty="0">
                <a:solidFill>
                  <a:srgbClr val="FFFF00"/>
                </a:solidFill>
              </a:rPr>
              <a:t>фільтрувати список на місці</a:t>
            </a:r>
            <a:r>
              <a:rPr lang="uk-UA" sz="26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923" y="1844210"/>
            <a:ext cx="4844686" cy="388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16001" y="4408013"/>
            <a:ext cx="6037942" cy="209288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Увести 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Вхідний діапазон </a:t>
            </a:r>
            <a:r>
              <a:rPr lang="uk-UA" sz="2600" b="1" i="1" kern="0" dirty="0" err="1">
                <a:solidFill>
                  <a:srgbClr val="FFFFFF"/>
                </a:solidFill>
              </a:rPr>
              <a:t>діапазон</a:t>
            </a:r>
            <a:r>
              <a:rPr lang="uk-UA" sz="2600" b="1" i="1" kern="0" dirty="0">
                <a:solidFill>
                  <a:srgbClr val="FFFFFF"/>
                </a:solidFill>
              </a:rPr>
              <a:t> клітинок, дані у яких повинні фільтруватися (</a:t>
            </a:r>
            <a:r>
              <a:rPr lang="en-US" sz="2600" b="1" i="1" kern="0" dirty="0">
                <a:solidFill>
                  <a:srgbClr val="FFFF00"/>
                </a:solidFill>
              </a:rPr>
              <a:t>$A$1:$G$13</a:t>
            </a:r>
            <a:r>
              <a:rPr lang="uk-UA" sz="26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404363" y="2737050"/>
            <a:ext cx="2949312" cy="3593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7464766" y="210336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9656266" y="3497743"/>
            <a:ext cx="2321422" cy="3593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10053884" y="28281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1" y="1196763"/>
            <a:ext cx="11106149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Діапазон умов </a:t>
            </a:r>
            <a:r>
              <a:rPr lang="uk-UA" sz="2800" b="1" i="1" kern="0" dirty="0">
                <a:solidFill>
                  <a:srgbClr val="FFFFFF"/>
                </a:solidFill>
              </a:rPr>
              <a:t>діапазон клітинок, у яких розташовані назви стовпців й умови фільтрування.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7" y="2732810"/>
            <a:ext cx="4622346" cy="371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9435151" y="4658886"/>
            <a:ext cx="2179908" cy="3593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9832769" y="39893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9478" r="24129"/>
          <a:stretch/>
        </p:blipFill>
        <p:spPr>
          <a:xfrm>
            <a:off x="247202" y="2732810"/>
            <a:ext cx="6603541" cy="301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1742578" y="4271025"/>
            <a:ext cx="4680375" cy="13460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39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94" y="1196763"/>
            <a:ext cx="5326299" cy="4275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86" y="5783282"/>
            <a:ext cx="635725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OK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850743" y="2532790"/>
            <a:ext cx="5175250" cy="4419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00000">
            <a:off x="7004028" y="189776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002" y="1196763"/>
            <a:ext cx="5544455" cy="397031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був вибраний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скопіювати результат до іншого розташування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увести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Діапазон для результатів </a:t>
            </a:r>
            <a:r>
              <a:rPr lang="uk-UA" sz="2800" b="1" i="1" kern="0" dirty="0">
                <a:solidFill>
                  <a:srgbClr val="FFFFFF"/>
                </a:solidFill>
              </a:rPr>
              <a:t>діапазон клітинок, де має розміститися результат фільтрування.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9405256" y="3810579"/>
            <a:ext cx="2545211" cy="4419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ілка вліво 20"/>
          <p:cNvSpPr/>
          <p:nvPr/>
        </p:nvSpPr>
        <p:spPr>
          <a:xfrm rot="18900000">
            <a:off x="9941709" y="32277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8966642" y="4859962"/>
            <a:ext cx="1469129" cy="5172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Стрілка вліво 20"/>
          <p:cNvSpPr/>
          <p:nvPr/>
        </p:nvSpPr>
        <p:spPr>
          <a:xfrm rot="18900000">
            <a:off x="9503095" y="42770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установити режим фільтрування даних, потрібно: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202" y="1821896"/>
            <a:ext cx="1187494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табличний курсор у довільну клітинку таблиці або виділити потрібний діапазон клітинок.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202" y="2870001"/>
            <a:ext cx="11874948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Виконати   Основне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 Редагування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 Сортування   й  фільтр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002060"/>
                </a:solidFill>
              </a:rPr>
              <a:t>Фільтр (або Дані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Сортування й фільтр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Фільтр).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321390"/>
            <a:ext cx="12050142" cy="245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6959786" y="4832468"/>
            <a:ext cx="869764" cy="490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8865031" y="5322675"/>
            <a:ext cx="821410" cy="10006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9336139" y="488734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Розширені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 фільтрування, виконаного за </a:t>
            </a:r>
            <a:r>
              <a:rPr lang="uk-UA" sz="2800" b="1" i="1" kern="0" dirty="0" err="1">
                <a:solidFill>
                  <a:srgbClr val="FFFFFF"/>
                </a:solidFill>
              </a:rPr>
              <a:t>данимим</a:t>
            </a:r>
            <a:r>
              <a:rPr lang="uk-UA" sz="2800" b="1" i="1" kern="0" dirty="0">
                <a:solidFill>
                  <a:srgbClr val="FFFFFF"/>
                </a:solidFill>
              </a:rPr>
              <a:t> умовами: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70" y="2303255"/>
            <a:ext cx="11576731" cy="364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1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Фільтр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00" y="1342939"/>
            <a:ext cx="6337935" cy="40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фільтрування?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23423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види фільтрування можна здійснювати для числових даних? Для текстових даних?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7445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використовується розширений фільтр?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49532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задати умови до розширеного фільтра?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119089"/>
            <a:ext cx="10276678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відмінності автоматичного та розширеного фільтра?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23FE6A96-636D-4ABF-AE40-6C74F994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7" y="3578536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ter, funnel, sort, tools icon">
            <a:extLst>
              <a:ext uri="{FF2B5EF4-FFF2-40B4-BE49-F238E27FC236}">
                <a16:creationId xmlns:a16="http://schemas.microsoft.com/office/drawing/2014/main" id="{88921783-809F-4096-8913-A9F54727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96" y="3415095"/>
            <a:ext cx="2634303" cy="26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8" y="4502852"/>
            <a:ext cx="11740806" cy="213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виконання цих дій біля правої межі кожної клітинки першого рядка таблиці або виділеного діапазону клітинок з'являться кнопки відкриття списку ▼ команд фільтрування. У цих списках знаходяться команди сортування, фільтрування за кольором, а також числові та текстові фільтри.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368750" y="4854554"/>
            <a:ext cx="457630" cy="4228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989759" y="3914317"/>
            <a:ext cx="6465270" cy="523220"/>
          </a:xfrm>
          <a:prstGeom prst="wedgeRectCallout">
            <a:avLst>
              <a:gd name="adj1" fmla="val 36087"/>
              <a:gd name="adj2" fmla="val 13339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Списки, що розкриваються</a:t>
            </a:r>
          </a:p>
        </p:txBody>
      </p:sp>
    </p:spTree>
    <p:extLst>
      <p:ext uri="{BB962C8B-B14F-4D97-AF65-F5344CB8AC3E}">
        <p14:creationId xmlns:p14="http://schemas.microsoft.com/office/powerpoint/2010/main" val="28726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деякі приклади виконання фільтрування.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82189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Найчастіше виконують фільтрування за значеннями в деякому стовпці даних. Наприклад, за поданою таблицею оцінок відобразити список учнів, які мають з інформатики оцінку 9. Для цього потрібно: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202" y="3766817"/>
            <a:ext cx="799691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список команд фільтрування у стовпці Інформатика.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202" y="5250349"/>
            <a:ext cx="799691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Зняти позначку прапорця </a:t>
            </a:r>
            <a:r>
              <a:rPr lang="uk-UA" sz="2800" b="1" i="1" kern="0" dirty="0">
                <a:solidFill>
                  <a:srgbClr val="FF0000"/>
                </a:solidFill>
              </a:rPr>
              <a:t>Виділити все</a:t>
            </a:r>
            <a:r>
              <a:rPr lang="uk-UA" sz="2800" b="1" i="1" kern="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2022"/>
          <a:stretch/>
        </p:blipFill>
        <p:spPr>
          <a:xfrm>
            <a:off x="8403771" y="3766817"/>
            <a:ext cx="3573237" cy="280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8960074" y="5994399"/>
            <a:ext cx="1149126" cy="2697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9341149" y="53036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202" y="1196763"/>
            <a:ext cx="11874948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позначку прапорця біля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9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201" y="1821896"/>
            <a:ext cx="325074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73" y="1821896"/>
            <a:ext cx="8421007" cy="453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6392133" y="4899660"/>
            <a:ext cx="503967" cy="365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6384588" y="430491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7564232" y="5814060"/>
            <a:ext cx="1023508" cy="365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6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831192"/>
            <a:ext cx="12050142" cy="263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виконання цих дій у таблиці будуть відображені лише ті рядки, у яких значення в потрібному стовпці дорівнюють вибраним.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707888" y="3701599"/>
            <a:ext cx="2116798" cy="17623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26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Фільтрування можна здійснювати за кількома значеннями. Наприклад, потрібно відобразити дані про учнів з іменами, яких звуть </a:t>
            </a:r>
            <a:r>
              <a:rPr lang="uk-UA" sz="2800" b="1" i="1" kern="0" dirty="0">
                <a:solidFill>
                  <a:srgbClr val="FFFF00"/>
                </a:solidFill>
              </a:rPr>
              <a:t>Іван</a:t>
            </a:r>
            <a:r>
              <a:rPr lang="uk-UA" sz="2800" b="1" i="1" kern="0" dirty="0">
                <a:solidFill>
                  <a:srgbClr val="FFFFFF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Олексій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потрібно: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2008" y="3120571"/>
          <a:ext cx="12050142" cy="357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0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Автоматичні фільтри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Застосувавши фільтр, отримаємо таблицю: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50067"/>
            <a:ext cx="8767192" cy="403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39317" y="4914174"/>
            <a:ext cx="1579770" cy="14669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964325"/>
            <a:ext cx="12050142" cy="222464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2119086" y="2779833"/>
            <a:ext cx="1277257" cy="14091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1543022" y="47505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61493</TotalTime>
  <Words>1192</Words>
  <Application>Microsoft Office PowerPoint</Application>
  <PresentationFormat>Широкоэкранный</PresentationFormat>
  <Paragraphs>145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Comic Sans MS</vt:lpstr>
      <vt:lpstr>Times New Roman</vt:lpstr>
      <vt:lpstr>Verdana</vt:lpstr>
      <vt:lpstr>Wingdings</vt:lpstr>
      <vt:lpstr>Тема Office</vt:lpstr>
      <vt:lpstr>Автоматичні та розширені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Автоматичні фільтри</vt:lpstr>
      <vt:lpstr>Розширені фільтри</vt:lpstr>
      <vt:lpstr>Розширені фільтри</vt:lpstr>
      <vt:lpstr>Розширені фільтри</vt:lpstr>
      <vt:lpstr>Розширені фільтри</vt:lpstr>
      <vt:lpstr>Розширені фільтри</vt:lpstr>
      <vt:lpstr>Розширені фільтри</vt:lpstr>
      <vt:lpstr>Розширені фільтри</vt:lpstr>
      <vt:lpstr>Розширені фільтри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246</cp:revision>
  <dcterms:created xsi:type="dcterms:W3CDTF">2016-06-06T19:48:43Z</dcterms:created>
  <dcterms:modified xsi:type="dcterms:W3CDTF">2021-12-06T08:08:25Z</dcterms:modified>
</cp:coreProperties>
</file>