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12"/>
  </p:notesMasterIdLst>
  <p:sldIdLst>
    <p:sldId id="258" r:id="rId2"/>
    <p:sldId id="423" r:id="rId3"/>
    <p:sldId id="371" r:id="rId4"/>
    <p:sldId id="424" r:id="rId5"/>
    <p:sldId id="425" r:id="rId6"/>
    <p:sldId id="426" r:id="rId7"/>
    <p:sldId id="427" r:id="rId8"/>
    <p:sldId id="428" r:id="rId9"/>
    <p:sldId id="417" r:id="rId10"/>
    <p:sldId id="31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FFF99"/>
    <a:srgbClr val="006600"/>
    <a:srgbClr val="FFFFCC"/>
    <a:srgbClr val="FFFF00"/>
    <a:srgbClr val="000099"/>
    <a:srgbClr val="003300"/>
    <a:srgbClr val="008000"/>
    <a:srgbClr val="80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7913" autoAdjust="0"/>
  </p:normalViewPr>
  <p:slideViewPr>
    <p:cSldViewPr>
      <p:cViewPr varScale="1">
        <p:scale>
          <a:sx n="63" d="100"/>
          <a:sy n="63" d="100"/>
        </p:scale>
        <p:origin x="99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7CA084-E035-4B6F-B373-EC8A19E6C0EF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309FD-E530-4587-9606-29CE8ADAE3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112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3FE9D-78C3-4330-B82A-DDA8F45EE015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930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B9C770-33C3-42A4-8C0C-A2EC58ADE47A}" type="datetimeFigureOut">
              <a:rPr lang="uk-UA" smtClean="0"/>
              <a:pPr>
                <a:defRPr/>
              </a:pPr>
              <a:t>05.12.2021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667C49-1FF6-4D78-AE2E-6B6F5CD02ADB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5927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090F3C-F973-4B49-9DEE-B9E4546D2462}" type="datetimeFigureOut">
              <a:rPr lang="uk-UA" smtClean="0"/>
              <a:pPr>
                <a:defRPr/>
              </a:pPr>
              <a:t>05.12.2021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936DA7-E5C7-4342-92E8-7820567F4A38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0510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090F3C-F973-4B49-9DEE-B9E4546D2462}" type="datetimeFigureOut">
              <a:rPr lang="uk-UA" smtClean="0"/>
              <a:pPr>
                <a:defRPr/>
              </a:pPr>
              <a:t>05.12.2021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936DA7-E5C7-4342-92E8-7820567F4A38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7353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090F3C-F973-4B49-9DEE-B9E4546D2462}" type="datetimeFigureOut">
              <a:rPr lang="uk-UA" smtClean="0"/>
              <a:pPr>
                <a:defRPr/>
              </a:pPr>
              <a:t>05.12.2021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936DA7-E5C7-4342-92E8-7820567F4A38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4479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090F3C-F973-4B49-9DEE-B9E4546D2462}" type="datetimeFigureOut">
              <a:rPr lang="uk-UA" smtClean="0"/>
              <a:pPr>
                <a:defRPr/>
              </a:pPr>
              <a:t>05.12.2021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936DA7-E5C7-4342-92E8-7820567F4A38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1112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090F3C-F973-4B49-9DEE-B9E4546D2462}" type="datetimeFigureOut">
              <a:rPr lang="uk-UA" smtClean="0"/>
              <a:pPr>
                <a:defRPr/>
              </a:pPr>
              <a:t>05.12.2021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936DA7-E5C7-4342-92E8-7820567F4A38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99879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CA6F5F-1C3F-452D-8062-A7C3D363103E}" type="datetimeFigureOut">
              <a:rPr lang="uk-UA" smtClean="0"/>
              <a:pPr>
                <a:defRPr/>
              </a:pPr>
              <a:t>05.12.2021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047985-6DD2-4CA4-8186-EF6129AD880B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9643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9AAE1C-DA70-4642-B9E2-978F69423C85}" type="datetimeFigureOut">
              <a:rPr lang="uk-UA" smtClean="0"/>
              <a:pPr>
                <a:defRPr/>
              </a:pPr>
              <a:t>05.12.2021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177F57-5FE1-4C29-8C6C-1FF27C549761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5380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bgx2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872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340D7B-2457-4103-92B1-CA159D07C035}" type="datetimeFigureOut">
              <a:rPr lang="uk-UA" smtClean="0"/>
              <a:pPr>
                <a:defRPr/>
              </a:pPr>
              <a:t>05.12.2021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E2906C-A2EC-4243-8D45-D8F719AF8667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747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44D11B-99F4-44AB-8AB7-8AF15FCA2274}" type="datetimeFigureOut">
              <a:rPr lang="uk-UA" smtClean="0"/>
              <a:pPr>
                <a:defRPr/>
              </a:pPr>
              <a:t>05.12.2021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4E059B-F546-44DB-B856-06F71C47A571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4843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5395ED-F266-4355-894D-A9D3B0CD189D}" type="datetimeFigureOut">
              <a:rPr lang="uk-UA" smtClean="0"/>
              <a:pPr>
                <a:defRPr/>
              </a:pPr>
              <a:t>05.12.2021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DB470A-DF66-463C-994E-28CE2A662AF5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9458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25C9DB-AC08-40A0-90ED-46F1D3D538B2}" type="datetimeFigureOut">
              <a:rPr lang="uk-UA" smtClean="0"/>
              <a:pPr>
                <a:defRPr/>
              </a:pPr>
              <a:t>05.12.2021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BC4500-D638-4E6C-9BCF-83F4EAF40E8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1122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B186C7-C533-4355-AF4E-8EA36CA2B008}" type="datetimeFigureOut">
              <a:rPr lang="uk-UA" smtClean="0"/>
              <a:pPr>
                <a:defRPr/>
              </a:pPr>
              <a:t>05.12.2021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0D904-3143-4600-90FE-B0F4B8B0B40E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1145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3D1B2A-20CE-41D6-8EAD-9D891F0B479A}" type="datetimeFigureOut">
              <a:rPr lang="uk-UA" smtClean="0"/>
              <a:pPr>
                <a:defRPr/>
              </a:pPr>
              <a:t>05.12.2021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2F07FF-0151-4906-A68E-79D33F286E99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0734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23CA36-1A9A-4235-9B52-14AF2E47AE77}" type="datetimeFigureOut">
              <a:rPr lang="uk-UA" smtClean="0"/>
              <a:pPr>
                <a:defRPr/>
              </a:pPr>
              <a:t>05.12.2021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57DFBE-C473-42D0-9648-44D3F825986B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1433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A97C4E-2F8A-40A4-9095-23225DB0FD41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19765D-1763-425A-AACC-FEDCDF83FF4D}" type="datetimeFigureOut">
              <a:rPr lang="uk-UA" smtClean="0"/>
              <a:pPr>
                <a:defRPr/>
              </a:pPr>
              <a:t>05.12.2021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1333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6090F3C-F973-4B49-9DEE-B9E4546D2462}" type="datetimeFigureOut">
              <a:rPr lang="uk-UA" smtClean="0"/>
              <a:pPr>
                <a:defRPr/>
              </a:pPr>
              <a:t>05.12.2021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14936DA7-E5C7-4342-92E8-7820567F4A38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128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661" r:id="rId17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87388" y="348382"/>
            <a:ext cx="11017224" cy="4597003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88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Валідація та збереження даних форм</a:t>
            </a:r>
          </a:p>
        </p:txBody>
      </p:sp>
      <p:pic>
        <p:nvPicPr>
          <p:cNvPr id="1026" name="Picture 2" descr="Ð ÐµÐ·ÑÐ»ÑÑÐ°Ñ Ð¿Ð¾ÑÑÐºÑ Ð·Ð¾Ð±ÑÐ°Ð¶ÐµÐ½Ñ Ð·Ð° Ð·Ð°Ð¿Ð¸ÑÐ¾Ð¼ &quot;html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6160" y="3671168"/>
            <a:ext cx="2811190" cy="2838450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472618" y="188640"/>
            <a:ext cx="7246767" cy="900906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altLang="uk-UA" sz="4000" b="1" dirty="0"/>
              <a:t>Працюємо за комп’ютером</a:t>
            </a:r>
          </a:p>
        </p:txBody>
      </p:sp>
      <p:pic>
        <p:nvPicPr>
          <p:cNvPr id="3" name="Picture 2" descr="http://reaction.org.ua/wp-content/themes/quiven/timthumb.php?src=http://reaction.org.ua/wp-content/uploads/2013/04/%D0%BA%D0%BE%D0%BC%D0%BF%D1%8E%D1%82%D0%B5%D1%80-%D1%8F%D0%BA-%D1%81%D0%B8%D0%B4%D1%96%D1%82%D0%B8.jpg&amp;w=627&amp;h=300&amp;zc=1&amp;q=100&amp;s=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3432" y="1340768"/>
            <a:ext cx="10060206" cy="503989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2082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Скругленный прямоугольник 40"/>
          <p:cNvSpPr/>
          <p:nvPr/>
        </p:nvSpPr>
        <p:spPr>
          <a:xfrm>
            <a:off x="1641972" y="1340768"/>
            <a:ext cx="8986131" cy="5606055"/>
          </a:xfrm>
          <a:prstGeom prst="round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  <a:tileRect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2518007" y="96183"/>
            <a:ext cx="7155986" cy="510778"/>
          </a:xfrm>
          <a:prstGeom prst="round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uk-U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Веб-програмування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888990" y="1543799"/>
            <a:ext cx="4107464" cy="4580538"/>
          </a:xfrm>
          <a:prstGeom prst="rect">
            <a:avLst/>
          </a:prstGeom>
          <a:noFill/>
        </p:spPr>
      </p:sp>
      <p:sp>
        <p:nvSpPr>
          <p:cNvPr id="8" name="Выноска со стрелкой вниз 7"/>
          <p:cNvSpPr/>
          <p:nvPr/>
        </p:nvSpPr>
        <p:spPr>
          <a:xfrm>
            <a:off x="1829174" y="670412"/>
            <a:ext cx="8611728" cy="801529"/>
          </a:xfrm>
          <a:prstGeom prst="downArrowCallou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uk-UA" sz="2800" b="1" dirty="0">
                <a:solidFill>
                  <a:srgbClr val="000066"/>
                </a:solidFill>
              </a:rPr>
              <a:t>Валідація</a:t>
            </a:r>
            <a:endParaRPr lang="uk-UA" sz="2800" dirty="0">
              <a:solidFill>
                <a:srgbClr val="000066"/>
              </a:solidFill>
            </a:endParaRPr>
          </a:p>
        </p:txBody>
      </p:sp>
      <p:sp>
        <p:nvSpPr>
          <p:cNvPr id="13" name="Полилиния 12"/>
          <p:cNvSpPr/>
          <p:nvPr/>
        </p:nvSpPr>
        <p:spPr>
          <a:xfrm>
            <a:off x="7394666" y="2354796"/>
            <a:ext cx="1593453" cy="3024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89880"/>
                </a:lnTo>
                <a:lnTo>
                  <a:pt x="1593453" y="189880"/>
                </a:lnTo>
                <a:lnTo>
                  <a:pt x="1593453" y="302402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Полилиния 14"/>
          <p:cNvSpPr/>
          <p:nvPr/>
        </p:nvSpPr>
        <p:spPr>
          <a:xfrm>
            <a:off x="4710796" y="3396537"/>
            <a:ext cx="4983361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3529"/>
                </a:lnTo>
                <a:lnTo>
                  <a:pt x="4983361" y="323529"/>
                </a:lnTo>
                <a:lnTo>
                  <a:pt x="4983361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Полилиния 15"/>
          <p:cNvSpPr/>
          <p:nvPr/>
        </p:nvSpPr>
        <p:spPr>
          <a:xfrm>
            <a:off x="4710795" y="3396537"/>
            <a:ext cx="2911800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3529"/>
                </a:lnTo>
                <a:lnTo>
                  <a:pt x="2911800" y="323529"/>
                </a:lnTo>
                <a:lnTo>
                  <a:pt x="2911800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Полилиния 16"/>
          <p:cNvSpPr/>
          <p:nvPr/>
        </p:nvSpPr>
        <p:spPr>
          <a:xfrm>
            <a:off x="4710796" y="3396537"/>
            <a:ext cx="371035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3529"/>
                </a:lnTo>
                <a:lnTo>
                  <a:pt x="371035" y="323529"/>
                </a:lnTo>
                <a:lnTo>
                  <a:pt x="371035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Полилиния 19"/>
          <p:cNvSpPr/>
          <p:nvPr/>
        </p:nvSpPr>
        <p:spPr>
          <a:xfrm>
            <a:off x="2654682" y="3396537"/>
            <a:ext cx="2056112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056112" y="0"/>
                </a:moveTo>
                <a:lnTo>
                  <a:pt x="2056112" y="323529"/>
                </a:lnTo>
                <a:lnTo>
                  <a:pt x="0" y="323529"/>
                </a:lnTo>
                <a:lnTo>
                  <a:pt x="0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Полилиния 20"/>
          <p:cNvSpPr/>
          <p:nvPr/>
        </p:nvSpPr>
        <p:spPr>
          <a:xfrm>
            <a:off x="4710796" y="2354797"/>
            <a:ext cx="2683869" cy="27045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683869" y="0"/>
                </a:moveTo>
                <a:lnTo>
                  <a:pt x="2683869" y="157934"/>
                </a:lnTo>
                <a:lnTo>
                  <a:pt x="0" y="157934"/>
                </a:lnTo>
                <a:lnTo>
                  <a:pt x="0" y="270455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AutoShape 2" descr="Ð ÐµÐ·ÑÐ»ÑÑÐ°Ñ Ð¿Ð¾ÑÑÐºÑ Ð·Ð¾Ð±ÑÐ°Ð¶ÐµÐ½Ñ Ð·Ð° Ð·Ð°Ð¿Ð¸ÑÐ¾Ð¼ &quot;Ð²ÐµÐ±-Ð´Ð¸Ð·Ð°Ð¹Ð½&quot;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1" name="AutoShape 4" descr="Ð ÐµÐ·ÑÐ»ÑÑÐ°Ñ Ð¿Ð¾ÑÑÐºÑ Ð·Ð¾Ð±ÑÐ°Ð¶ÐµÐ½Ñ Ð·Ð° Ð·Ð°Ð¿Ð¸ÑÐ¾Ð¼ &quot;Ð²ÐµÐ±-Ð´Ð¸Ð·Ð°Ð¹Ð½&quot;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Прямоугольник с двумя вырезанными противолежащими углами 2"/>
          <p:cNvSpPr/>
          <p:nvPr/>
        </p:nvSpPr>
        <p:spPr>
          <a:xfrm>
            <a:off x="3025843" y="1551088"/>
            <a:ext cx="6170093" cy="1285577"/>
          </a:xfrm>
          <a:prstGeom prst="snip2DiagRect">
            <a:avLst/>
          </a:prstGeom>
          <a:gradFill flip="none" rotWithShape="1">
            <a:gsLst>
              <a:gs pos="36000">
                <a:srgbClr val="FFFF99"/>
              </a:gs>
              <a:gs pos="74000">
                <a:schemeClr val="tx2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 algn="ctr"/>
            <a:r>
              <a:rPr lang="uk-UA" sz="2400" b="1" kern="0" dirty="0"/>
              <a:t>Валідація</a:t>
            </a:r>
            <a:r>
              <a:rPr lang="uk-UA" sz="2000" kern="0" dirty="0"/>
              <a:t> (англ. </a:t>
            </a:r>
            <a:r>
              <a:rPr lang="en-US" sz="2000" i="1" kern="0" dirty="0"/>
              <a:t>Validation</a:t>
            </a:r>
            <a:r>
              <a:rPr lang="en-US" sz="2000" kern="0" dirty="0"/>
              <a:t>) — </a:t>
            </a:r>
            <a:r>
              <a:rPr lang="uk-UA" sz="2000" kern="0" dirty="0"/>
              <a:t>процес підтвердження відповідності або надання законної сили</a:t>
            </a:r>
          </a:p>
        </p:txBody>
      </p:sp>
      <p:grpSp>
        <p:nvGrpSpPr>
          <p:cNvPr id="31" name="Группа 30"/>
          <p:cNvGrpSpPr/>
          <p:nvPr/>
        </p:nvGrpSpPr>
        <p:grpSpPr>
          <a:xfrm>
            <a:off x="1828990" y="2992038"/>
            <a:ext cx="8266371" cy="678349"/>
            <a:chOff x="368310" y="3094400"/>
            <a:chExt cx="8266371" cy="678349"/>
          </a:xfrm>
        </p:grpSpPr>
        <p:sp>
          <p:nvSpPr>
            <p:cNvPr id="24" name="Блок-схема: ручное управление 23"/>
            <p:cNvSpPr/>
            <p:nvPr/>
          </p:nvSpPr>
          <p:spPr>
            <a:xfrm>
              <a:off x="368310" y="3094400"/>
              <a:ext cx="8266371" cy="678349"/>
            </a:xfrm>
            <a:prstGeom prst="flowChartManualOperation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26548" tIns="126548" rIns="126548" bIns="126548" numCol="1" spcCol="1270" anchor="ctr" anchorCtr="0">
              <a:noAutofit/>
            </a:bodyPr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</a:pPr>
              <a:r>
                <a:rPr lang="uk-UA" sz="2400" b="1" spc="600" dirty="0">
                  <a:solidFill>
                    <a:srgbClr val="002060"/>
                  </a:solidFill>
                </a:rPr>
                <a:t>Види валідацій</a:t>
              </a:r>
              <a:endParaRPr lang="uk-UA" sz="2400" spc="600" dirty="0">
                <a:solidFill>
                  <a:srgbClr val="002060"/>
                </a:solidFill>
              </a:endParaRPr>
            </a:p>
          </p:txBody>
        </p:sp>
        <p:pic>
          <p:nvPicPr>
            <p:cNvPr id="5123" name="Picture 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70662" y="3150121"/>
              <a:ext cx="415637" cy="4182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9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40662" y="3150120"/>
              <a:ext cx="415637" cy="4182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026" name="Picture 2" descr="Ð ÐµÐ·ÑÐ»ÑÑÐ°Ñ Ð¿Ð¾ÑÑÐºÑ Ð·Ð¾Ð±ÑÐ°Ð¶ÐµÐ½Ñ Ð·Ð° Ð·Ð°Ð¿Ð¸ÑÐ¾Ð¼ &quot;Ð²Ð°Ð»ÑÐ´Ð°ÑÑÑ html&quot;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92" r="17085" b="4824"/>
          <a:stretch/>
        </p:blipFill>
        <p:spPr bwMode="auto">
          <a:xfrm>
            <a:off x="9304926" y="1634138"/>
            <a:ext cx="1057133" cy="105593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Ð ÐµÐ·ÑÐ»ÑÑÐ°Ñ Ð¿Ð¾ÑÑÐºÑ Ð·Ð¾Ð±ÑÐ°Ð¶ÐµÐ½Ñ Ð·Ð° Ð·Ð°Ð¿Ð¸ÑÐ¾Ð¼ &quot;Ð²ÑÐºÑÐ¿ÐµÐ´ÑÑ&quot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990" y="1634137"/>
            <a:ext cx="1002587" cy="11509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с двумя скругленными соседними углами 8"/>
          <p:cNvSpPr/>
          <p:nvPr/>
        </p:nvSpPr>
        <p:spPr>
          <a:xfrm>
            <a:off x="1720736" y="3764469"/>
            <a:ext cx="2538818" cy="1528227"/>
          </a:xfrm>
          <a:prstGeom prst="round2SameRect">
            <a:avLst>
              <a:gd name="adj1" fmla="val 47281"/>
              <a:gd name="adj2" fmla="val 0"/>
            </a:avLst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1600" dirty="0"/>
              <a:t>в </a:t>
            </a:r>
            <a:r>
              <a:rPr lang="uk-UA" sz="1600" b="1" dirty="0"/>
              <a:t>загальному</a:t>
            </a:r>
            <a:r>
              <a:rPr lang="uk-UA" sz="1600" dirty="0"/>
              <a:t> </a:t>
            </a:r>
            <a:r>
              <a:rPr lang="uk-UA" sz="1600" b="1" dirty="0"/>
              <a:t>праві</a:t>
            </a:r>
            <a:r>
              <a:rPr lang="uk-UA" sz="1600" dirty="0"/>
              <a:t> — процес затвердження, легалізації, </a:t>
            </a:r>
            <a:r>
              <a:rPr lang="uk-UA" sz="1600" dirty="0" err="1"/>
              <a:t>ратифікаці</a:t>
            </a:r>
            <a:endParaRPr lang="uk-UA" sz="1600" dirty="0"/>
          </a:p>
        </p:txBody>
      </p:sp>
      <p:sp>
        <p:nvSpPr>
          <p:cNvPr id="46" name="Прямоугольник с двумя скругленными соседними углами 45"/>
          <p:cNvSpPr/>
          <p:nvPr/>
        </p:nvSpPr>
        <p:spPr>
          <a:xfrm>
            <a:off x="4295800" y="3759843"/>
            <a:ext cx="3167745" cy="1903690"/>
          </a:xfrm>
          <a:prstGeom prst="round2Same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1600" dirty="0"/>
              <a:t>в </a:t>
            </a:r>
            <a:r>
              <a:rPr lang="uk-UA" sz="1600" b="1" dirty="0"/>
              <a:t>програмуванні</a:t>
            </a:r>
            <a:r>
              <a:rPr lang="uk-UA" sz="1600" dirty="0"/>
              <a:t> — процес, що дозволяє визначити, наскільки точно з позицій потенційного користувача деяка модель представляє задані сутності реального світу</a:t>
            </a:r>
          </a:p>
        </p:txBody>
      </p:sp>
      <p:sp>
        <p:nvSpPr>
          <p:cNvPr id="47" name="Прямоугольник с двумя скругленными соседними углами 46"/>
          <p:cNvSpPr/>
          <p:nvPr/>
        </p:nvSpPr>
        <p:spPr>
          <a:xfrm>
            <a:off x="7565067" y="3725690"/>
            <a:ext cx="2441020" cy="2909114"/>
          </a:xfrm>
          <a:prstGeom prst="round2Same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1600" dirty="0"/>
              <a:t>у </a:t>
            </a:r>
            <a:r>
              <a:rPr lang="uk-UA" sz="1600" b="1" dirty="0"/>
              <a:t>виробничій</a:t>
            </a:r>
            <a:r>
              <a:rPr lang="uk-UA" sz="1600" dirty="0"/>
              <a:t> </a:t>
            </a:r>
            <a:r>
              <a:rPr lang="uk-UA" sz="1600" b="1" dirty="0"/>
              <a:t>діяльності</a:t>
            </a:r>
            <a:r>
              <a:rPr lang="uk-UA" sz="1600" dirty="0"/>
              <a:t> — процедура, що дає високий ступінь впевненості в тому, що конкретний процес, метод або система буде послідовно приводити до результатів</a:t>
            </a:r>
          </a:p>
        </p:txBody>
      </p:sp>
      <p:sp>
        <p:nvSpPr>
          <p:cNvPr id="30" name="Штриховая стрелка вправо 29"/>
          <p:cNvSpPr/>
          <p:nvPr/>
        </p:nvSpPr>
        <p:spPr>
          <a:xfrm>
            <a:off x="2448648" y="5895112"/>
            <a:ext cx="4895329" cy="436600"/>
          </a:xfrm>
          <a:prstGeom prst="stripedRightArrow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5294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6" grpId="0" animBg="1"/>
      <p:bldP spid="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Скругленный прямоугольник 40"/>
          <p:cNvSpPr/>
          <p:nvPr/>
        </p:nvSpPr>
        <p:spPr>
          <a:xfrm>
            <a:off x="1602936" y="1244007"/>
            <a:ext cx="8986131" cy="4946990"/>
          </a:xfrm>
          <a:prstGeom prst="round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  <a:tileRect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2518007" y="96183"/>
            <a:ext cx="7155986" cy="510778"/>
          </a:xfrm>
          <a:prstGeom prst="round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uk-U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Веб-програмування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888990" y="1543799"/>
            <a:ext cx="4107464" cy="4580538"/>
          </a:xfrm>
          <a:prstGeom prst="rect">
            <a:avLst/>
          </a:prstGeom>
          <a:noFill/>
        </p:spPr>
      </p:sp>
      <p:sp>
        <p:nvSpPr>
          <p:cNvPr id="8" name="Выноска со стрелкой вниз 7"/>
          <p:cNvSpPr/>
          <p:nvPr/>
        </p:nvSpPr>
        <p:spPr>
          <a:xfrm>
            <a:off x="1829174" y="670412"/>
            <a:ext cx="8611728" cy="801529"/>
          </a:xfrm>
          <a:prstGeom prst="downArrowCallou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uk-UA" sz="2800" b="1" dirty="0">
                <a:solidFill>
                  <a:srgbClr val="000066"/>
                </a:solidFill>
              </a:rPr>
              <a:t>Проста валідація форм </a:t>
            </a:r>
          </a:p>
        </p:txBody>
      </p:sp>
      <p:sp>
        <p:nvSpPr>
          <p:cNvPr id="13" name="Полилиния 12"/>
          <p:cNvSpPr/>
          <p:nvPr/>
        </p:nvSpPr>
        <p:spPr>
          <a:xfrm>
            <a:off x="7394666" y="2354796"/>
            <a:ext cx="1593453" cy="3024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89880"/>
                </a:lnTo>
                <a:lnTo>
                  <a:pt x="1593453" y="189880"/>
                </a:lnTo>
                <a:lnTo>
                  <a:pt x="1593453" y="302402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Полилиния 14"/>
          <p:cNvSpPr/>
          <p:nvPr/>
        </p:nvSpPr>
        <p:spPr>
          <a:xfrm>
            <a:off x="4710796" y="3396537"/>
            <a:ext cx="4983361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3529"/>
                </a:lnTo>
                <a:lnTo>
                  <a:pt x="4983361" y="323529"/>
                </a:lnTo>
                <a:lnTo>
                  <a:pt x="4983361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Полилиния 15"/>
          <p:cNvSpPr/>
          <p:nvPr/>
        </p:nvSpPr>
        <p:spPr>
          <a:xfrm>
            <a:off x="4710795" y="3396537"/>
            <a:ext cx="2911800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3529"/>
                </a:lnTo>
                <a:lnTo>
                  <a:pt x="2911800" y="323529"/>
                </a:lnTo>
                <a:lnTo>
                  <a:pt x="2911800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Полилиния 16"/>
          <p:cNvSpPr/>
          <p:nvPr/>
        </p:nvSpPr>
        <p:spPr>
          <a:xfrm>
            <a:off x="4710796" y="3396537"/>
            <a:ext cx="371035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3529"/>
                </a:lnTo>
                <a:lnTo>
                  <a:pt x="371035" y="323529"/>
                </a:lnTo>
                <a:lnTo>
                  <a:pt x="371035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Полилиния 19"/>
          <p:cNvSpPr/>
          <p:nvPr/>
        </p:nvSpPr>
        <p:spPr>
          <a:xfrm>
            <a:off x="2654682" y="3396537"/>
            <a:ext cx="2056112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056112" y="0"/>
                </a:moveTo>
                <a:lnTo>
                  <a:pt x="2056112" y="323529"/>
                </a:lnTo>
                <a:lnTo>
                  <a:pt x="0" y="323529"/>
                </a:lnTo>
                <a:lnTo>
                  <a:pt x="0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Полилиния 20"/>
          <p:cNvSpPr/>
          <p:nvPr/>
        </p:nvSpPr>
        <p:spPr>
          <a:xfrm>
            <a:off x="4710796" y="2354797"/>
            <a:ext cx="2683869" cy="27045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683869" y="0"/>
                </a:moveTo>
                <a:lnTo>
                  <a:pt x="2683869" y="157934"/>
                </a:lnTo>
                <a:lnTo>
                  <a:pt x="0" y="157934"/>
                </a:lnTo>
                <a:lnTo>
                  <a:pt x="0" y="270455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AutoShape 2" descr="Ð ÐµÐ·ÑÐ»ÑÑÐ°Ñ Ð¿Ð¾ÑÑÐºÑ Ð·Ð¾Ð±ÑÐ°Ð¶ÐµÐ½Ñ Ð·Ð° Ð·Ð°Ð¿Ð¸ÑÐ¾Ð¼ &quot;Ð²ÐµÐ±-Ð´Ð¸Ð·Ð°Ð¹Ð½&quot;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1" name="AutoShape 4" descr="Ð ÐµÐ·ÑÐ»ÑÑÐ°Ñ Ð¿Ð¾ÑÑÐºÑ Ð·Ð¾Ð±ÑÐ°Ð¶ÐµÐ½Ñ Ð·Ð° Ð·Ð°Ð¿Ð¸ÑÐ¾Ð¼ &quot;Ð²ÐµÐ±-Ð´Ð¸Ð·Ð°Ð¹Ð½&quot;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38" name="Picture 14" descr="Ð ÐµÐ·ÑÐ»ÑÑÐ°Ñ Ð¿Ð¾ÑÑÐºÑ Ð·Ð¾Ð±ÑÐ°Ð¶ÐµÐ½Ñ Ð·Ð° Ð·Ð°Ð¿Ð¸ÑÐ¾Ð¼ &quot;internet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9572" y="5301208"/>
            <a:ext cx="1388332" cy="794668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888991" y="1551087"/>
            <a:ext cx="8273012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>
            <a:spAutoFit/>
          </a:bodyPr>
          <a:lstStyle/>
          <a:p>
            <a:pPr algn="ctr"/>
            <a:r>
              <a:rPr lang="uk-UA" dirty="0"/>
              <a:t>Під час збору інформації, через форму, застосовуються перевірки. Недотримання цих вимог може призвести до втрати даних, небажаних даних в вашій базі даних або навіть слабких місць в системі безпеки вашого сайту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451864" y="5511101"/>
            <a:ext cx="6157649" cy="584775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ctr"/>
            <a:r>
              <a:rPr lang="uk-UA" sz="1600" b="1" kern="0" dirty="0"/>
              <a:t>Валідація</a:t>
            </a:r>
            <a:r>
              <a:rPr lang="uk-UA" sz="1600" kern="0" dirty="0"/>
              <a:t> (англ. </a:t>
            </a:r>
            <a:r>
              <a:rPr lang="en-US" sz="1600" i="1" kern="0" dirty="0"/>
              <a:t>Validation</a:t>
            </a:r>
            <a:r>
              <a:rPr lang="en-US" sz="1600" kern="0" dirty="0"/>
              <a:t>) — </a:t>
            </a:r>
            <a:r>
              <a:rPr lang="uk-UA" sz="1600" kern="0" dirty="0"/>
              <a:t>процес підтвердження відповідності або надання законної сили</a:t>
            </a:r>
          </a:p>
        </p:txBody>
      </p:sp>
      <p:sp>
        <p:nvSpPr>
          <p:cNvPr id="9" name="Выноска со стрелкой вправо 8"/>
          <p:cNvSpPr/>
          <p:nvPr/>
        </p:nvSpPr>
        <p:spPr>
          <a:xfrm>
            <a:off x="1891680" y="4244896"/>
            <a:ext cx="2819114" cy="1200329"/>
          </a:xfrm>
          <a:prstGeom prst="rightArrowCallout">
            <a:avLst>
              <a:gd name="adj1" fmla="val 36370"/>
              <a:gd name="adj2" fmla="val 50000"/>
              <a:gd name="adj3" fmla="val 26137"/>
              <a:gd name="adj4" fmla="val 74860"/>
            </a:avLst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uk-UA" b="1" dirty="0"/>
              <a:t>Валідація</a:t>
            </a:r>
            <a:r>
              <a:rPr lang="uk-UA" dirty="0"/>
              <a:t> та тестування сайтів:  </a:t>
            </a:r>
            <a:r>
              <a:rPr lang="uk-UA" b="1" dirty="0" err="1"/>
              <a:t>онлайн</a:t>
            </a:r>
            <a:r>
              <a:rPr lang="uk-UA" dirty="0" err="1"/>
              <a:t>-інструменти</a:t>
            </a:r>
            <a:endParaRPr lang="uk-UA" dirty="0"/>
          </a:p>
        </p:txBody>
      </p:sp>
      <p:grpSp>
        <p:nvGrpSpPr>
          <p:cNvPr id="32" name="Группа 31"/>
          <p:cNvGrpSpPr/>
          <p:nvPr/>
        </p:nvGrpSpPr>
        <p:grpSpPr>
          <a:xfrm>
            <a:off x="5315193" y="4216830"/>
            <a:ext cx="4457700" cy="1228394"/>
            <a:chOff x="3791193" y="4216830"/>
            <a:chExt cx="4457700" cy="1228394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1193" y="4473674"/>
              <a:ext cx="4457700" cy="97155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" name="TextBox 21"/>
            <p:cNvSpPr txBox="1"/>
            <p:nvPr/>
          </p:nvSpPr>
          <p:spPr>
            <a:xfrm>
              <a:off x="5061176" y="4216830"/>
              <a:ext cx="2056353" cy="307777"/>
            </a:xfrm>
            <a:prstGeom prst="rect">
              <a:avLst/>
            </a:pr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1400" dirty="0"/>
                <a:t>Наприклад:</a:t>
              </a:r>
              <a:endParaRPr lang="uk-UA" sz="1400" dirty="0"/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3181513" y="2506552"/>
            <a:ext cx="6996382" cy="1560195"/>
            <a:chOff x="1657513" y="2506551"/>
            <a:chExt cx="6996382" cy="1560195"/>
          </a:xfrm>
        </p:grpSpPr>
        <p:sp>
          <p:nvSpPr>
            <p:cNvPr id="2" name="Табличка 1"/>
            <p:cNvSpPr/>
            <p:nvPr/>
          </p:nvSpPr>
          <p:spPr>
            <a:xfrm>
              <a:off x="1657513" y="2506551"/>
              <a:ext cx="6996382" cy="1560195"/>
            </a:xfrm>
            <a:prstGeom prst="plaque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marL="540000" algn="just"/>
              <a:r>
                <a:rPr lang="uk-UA" dirty="0"/>
                <a:t>Форми в HTML мають вбудовану підтримку для перевірки за допомогою використання спеціальних атрибутів і нових типів введення, і надають вам широкий контроль над CSS-стилями.</a:t>
              </a:r>
            </a:p>
          </p:txBody>
        </p:sp>
        <p:pic>
          <p:nvPicPr>
            <p:cNvPr id="45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9438" y="2999077"/>
              <a:ext cx="415637" cy="4182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47" name="Picture 2" descr="Ð ÐµÐ·ÑÐ»ÑÑÐ°Ñ Ð¿Ð¾ÑÑÐºÑ Ð·Ð¾Ð±ÑÐ°Ð¶ÐµÐ½Ñ Ð·Ð° Ð·Ð°Ð¿Ð¸ÑÐ¾Ð¼ &quot;Ð²Ð°Ð»ÑÐ´Ð°ÑÑÑ html&quot;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92" r="17085" b="4824"/>
          <a:stretch/>
        </p:blipFill>
        <p:spPr bwMode="auto">
          <a:xfrm>
            <a:off x="1923296" y="2758680"/>
            <a:ext cx="1057133" cy="105593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5945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Скругленный прямоугольник 40"/>
          <p:cNvSpPr/>
          <p:nvPr/>
        </p:nvSpPr>
        <p:spPr>
          <a:xfrm>
            <a:off x="1559664" y="1217484"/>
            <a:ext cx="8986131" cy="4946990"/>
          </a:xfrm>
          <a:prstGeom prst="round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  <a:tileRect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2518007" y="96183"/>
            <a:ext cx="7155986" cy="510778"/>
          </a:xfrm>
          <a:prstGeom prst="round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uk-U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Веб-програмування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888990" y="1543799"/>
            <a:ext cx="4107464" cy="4580538"/>
          </a:xfrm>
          <a:prstGeom prst="rect">
            <a:avLst/>
          </a:prstGeom>
          <a:noFill/>
        </p:spPr>
      </p:sp>
      <p:sp>
        <p:nvSpPr>
          <p:cNvPr id="8" name="Выноска со стрелкой вниз 7"/>
          <p:cNvSpPr/>
          <p:nvPr/>
        </p:nvSpPr>
        <p:spPr>
          <a:xfrm>
            <a:off x="1829174" y="670412"/>
            <a:ext cx="8611728" cy="801529"/>
          </a:xfrm>
          <a:prstGeom prst="downArrowCallou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uk-UA" sz="2800" b="1" dirty="0">
                <a:solidFill>
                  <a:srgbClr val="000066"/>
                </a:solidFill>
              </a:rPr>
              <a:t>Спеціалізовані типи вводу</a:t>
            </a:r>
          </a:p>
        </p:txBody>
      </p:sp>
      <p:sp>
        <p:nvSpPr>
          <p:cNvPr id="13" name="Полилиния 12"/>
          <p:cNvSpPr/>
          <p:nvPr/>
        </p:nvSpPr>
        <p:spPr>
          <a:xfrm>
            <a:off x="7394666" y="2354796"/>
            <a:ext cx="1593453" cy="3024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89880"/>
                </a:lnTo>
                <a:lnTo>
                  <a:pt x="1593453" y="189880"/>
                </a:lnTo>
                <a:lnTo>
                  <a:pt x="1593453" y="302402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Полилиния 14"/>
          <p:cNvSpPr/>
          <p:nvPr/>
        </p:nvSpPr>
        <p:spPr>
          <a:xfrm>
            <a:off x="4710796" y="3396537"/>
            <a:ext cx="4983361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3529"/>
                </a:lnTo>
                <a:lnTo>
                  <a:pt x="4983361" y="323529"/>
                </a:lnTo>
                <a:lnTo>
                  <a:pt x="4983361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Полилиния 15"/>
          <p:cNvSpPr/>
          <p:nvPr/>
        </p:nvSpPr>
        <p:spPr>
          <a:xfrm>
            <a:off x="4710795" y="3396537"/>
            <a:ext cx="2911800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3529"/>
                </a:lnTo>
                <a:lnTo>
                  <a:pt x="2911800" y="323529"/>
                </a:lnTo>
                <a:lnTo>
                  <a:pt x="2911800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Полилиния 16"/>
          <p:cNvSpPr/>
          <p:nvPr/>
        </p:nvSpPr>
        <p:spPr>
          <a:xfrm>
            <a:off x="4710796" y="3396537"/>
            <a:ext cx="371035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3529"/>
                </a:lnTo>
                <a:lnTo>
                  <a:pt x="371035" y="323529"/>
                </a:lnTo>
                <a:lnTo>
                  <a:pt x="371035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Полилиния 19"/>
          <p:cNvSpPr/>
          <p:nvPr/>
        </p:nvSpPr>
        <p:spPr>
          <a:xfrm>
            <a:off x="2654682" y="3396537"/>
            <a:ext cx="2056112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056112" y="0"/>
                </a:moveTo>
                <a:lnTo>
                  <a:pt x="2056112" y="323529"/>
                </a:lnTo>
                <a:lnTo>
                  <a:pt x="0" y="323529"/>
                </a:lnTo>
                <a:lnTo>
                  <a:pt x="0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Полилиния 20"/>
          <p:cNvSpPr/>
          <p:nvPr/>
        </p:nvSpPr>
        <p:spPr>
          <a:xfrm>
            <a:off x="4710796" y="2354797"/>
            <a:ext cx="2683869" cy="27045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683869" y="0"/>
                </a:moveTo>
                <a:lnTo>
                  <a:pt x="2683869" y="157934"/>
                </a:lnTo>
                <a:lnTo>
                  <a:pt x="0" y="157934"/>
                </a:lnTo>
                <a:lnTo>
                  <a:pt x="0" y="270455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AutoShape 2" descr="Ð ÐµÐ·ÑÐ»ÑÑÐ°Ñ Ð¿Ð¾ÑÑÐºÑ Ð·Ð¾Ð±ÑÐ°Ð¶ÐµÐ½Ñ Ð·Ð° Ð·Ð°Ð¿Ð¸ÑÐ¾Ð¼ &quot;Ð²ÐµÐ±-Ð´Ð¸Ð·Ð°Ð¹Ð½&quot;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1" name="AutoShape 4" descr="Ð ÐµÐ·ÑÐ»ÑÑÐ°Ñ Ð¿Ð¾ÑÑÐºÑ Ð·Ð¾Ð±ÑÐ°Ð¶ÐµÐ½Ñ Ð·Ð° Ð·Ð°Ð¿Ð¸ÑÐ¾Ð¼ &quot;Ð²ÐµÐ±-Ð´Ð¸Ð·Ð°Ð¹Ð½&quot;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38" name="Picture 14" descr="Ð ÐµÐ·ÑÐ»ÑÑÐ°Ñ Ð¿Ð¾ÑÑÐºÑ Ð·Ð¾Ð±ÑÐ°Ð¶ÐµÐ½Ñ Ð·Ð° Ð·Ð°Ð¿Ð¸ÑÐ¾Ð¼ &quot;internet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9572" y="5301208"/>
            <a:ext cx="1388332" cy="794668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888991" y="1551088"/>
            <a:ext cx="8273012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>
            <a:spAutoFit/>
          </a:bodyPr>
          <a:lstStyle/>
          <a:p>
            <a:pPr algn="ctr"/>
            <a:r>
              <a:rPr lang="uk-UA" dirty="0"/>
              <a:t>Вони можуть бути використані для створення полів вводу, які будуть приймати тільки певний тип даних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451864" y="5511101"/>
            <a:ext cx="6157649" cy="584775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ctr"/>
            <a:r>
              <a:rPr lang="uk-UA" sz="1600" b="1" kern="0" dirty="0"/>
              <a:t>Валідація</a:t>
            </a:r>
            <a:r>
              <a:rPr lang="uk-UA" sz="1600" kern="0" dirty="0"/>
              <a:t> (англ. </a:t>
            </a:r>
            <a:r>
              <a:rPr lang="en-US" sz="1600" i="1" kern="0" dirty="0"/>
              <a:t>Validation</a:t>
            </a:r>
            <a:r>
              <a:rPr lang="en-US" sz="1600" kern="0" dirty="0"/>
              <a:t>) — </a:t>
            </a:r>
            <a:r>
              <a:rPr lang="uk-UA" sz="1600" kern="0" dirty="0"/>
              <a:t>процес підтвердження відповідності або надання законної сили</a:t>
            </a:r>
          </a:p>
        </p:txBody>
      </p:sp>
      <p:pic>
        <p:nvPicPr>
          <p:cNvPr id="47" name="Picture 2" descr="Ð ÐµÐ·ÑÐ»ÑÑÐ°Ñ Ð¿Ð¾ÑÑÐºÑ Ð·Ð¾Ð±ÑÐ°Ð¶ÐµÐ½Ñ Ð·Ð° Ð·Ð°Ð¿Ð¸ÑÐ¾Ð¼ &quot;Ð²Ð°Ð»ÑÐ´Ð°ÑÑÑ html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92" r="17085" b="4824"/>
          <a:stretch/>
        </p:blipFill>
        <p:spPr bwMode="auto">
          <a:xfrm>
            <a:off x="1745386" y="2460265"/>
            <a:ext cx="1057133" cy="105593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Прямоугольник 22"/>
          <p:cNvSpPr/>
          <p:nvPr/>
        </p:nvSpPr>
        <p:spPr>
          <a:xfrm>
            <a:off x="3071664" y="2440230"/>
            <a:ext cx="2924791" cy="255454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numCol="2" spcCol="180000">
            <a:spAutoFit/>
          </a:bodyPr>
          <a:lstStyle/>
          <a:p>
            <a:pPr lvl="0"/>
            <a:r>
              <a:rPr lang="uk-UA" sz="2000" b="1" dirty="0"/>
              <a:t>color</a:t>
            </a:r>
          </a:p>
          <a:p>
            <a:pPr lvl="0"/>
            <a:r>
              <a:rPr lang="uk-UA" sz="2000" b="1" dirty="0" err="1"/>
              <a:t>date</a:t>
            </a:r>
            <a:endParaRPr lang="uk-UA" sz="2000" b="1" dirty="0"/>
          </a:p>
          <a:p>
            <a:pPr lvl="0"/>
            <a:r>
              <a:rPr lang="uk-UA" sz="2000" b="1" dirty="0" err="1"/>
              <a:t>datetime</a:t>
            </a:r>
            <a:endParaRPr lang="uk-UA" sz="2000" b="1" dirty="0"/>
          </a:p>
          <a:p>
            <a:pPr lvl="0"/>
            <a:r>
              <a:rPr lang="uk-UA" sz="2000" b="1" dirty="0"/>
              <a:t>datetime-local</a:t>
            </a:r>
          </a:p>
          <a:p>
            <a:pPr lvl="0"/>
            <a:r>
              <a:rPr lang="uk-UA" sz="2000" b="1" dirty="0" err="1"/>
              <a:t>email</a:t>
            </a:r>
            <a:endParaRPr lang="uk-UA" sz="2000" b="1" dirty="0"/>
          </a:p>
          <a:p>
            <a:pPr lvl="0"/>
            <a:r>
              <a:rPr lang="en-US" sz="2000" b="1" dirty="0"/>
              <a:t>m</a:t>
            </a:r>
            <a:r>
              <a:rPr lang="uk-UA" sz="2000" b="1" dirty="0" err="1"/>
              <a:t>onth</a:t>
            </a:r>
            <a:endParaRPr lang="uk-UA" sz="2000" b="1" dirty="0"/>
          </a:p>
          <a:p>
            <a:pPr lvl="0"/>
            <a:endParaRPr lang="ru-RU" sz="2000" b="1" dirty="0"/>
          </a:p>
          <a:p>
            <a:pPr lvl="0"/>
            <a:r>
              <a:rPr lang="en-US" sz="2000" b="1" dirty="0"/>
              <a:t>n</a:t>
            </a:r>
            <a:r>
              <a:rPr lang="uk-UA" sz="2000" b="1" dirty="0" err="1"/>
              <a:t>umber</a:t>
            </a:r>
            <a:endParaRPr lang="ru-RU" sz="2000" b="1" dirty="0"/>
          </a:p>
          <a:p>
            <a:pPr lvl="0"/>
            <a:r>
              <a:rPr lang="uk-UA" sz="2000" b="1" dirty="0" err="1"/>
              <a:t>range</a:t>
            </a:r>
            <a:endParaRPr lang="uk-UA" sz="2000" b="1" dirty="0"/>
          </a:p>
          <a:p>
            <a:pPr lvl="0"/>
            <a:r>
              <a:rPr lang="uk-UA" sz="2000" b="1" dirty="0" err="1"/>
              <a:t>search</a:t>
            </a:r>
            <a:endParaRPr lang="uk-UA" sz="2000" b="1" dirty="0"/>
          </a:p>
          <a:p>
            <a:pPr lvl="0"/>
            <a:r>
              <a:rPr lang="uk-UA" sz="2000" b="1" dirty="0" err="1"/>
              <a:t>tel</a:t>
            </a:r>
            <a:endParaRPr lang="uk-UA" sz="2000" b="1" dirty="0"/>
          </a:p>
          <a:p>
            <a:pPr lvl="0"/>
            <a:r>
              <a:rPr lang="uk-UA" sz="2000" b="1" dirty="0" err="1"/>
              <a:t>time</a:t>
            </a:r>
            <a:endParaRPr lang="uk-UA" sz="2000" b="1" dirty="0"/>
          </a:p>
          <a:p>
            <a:pPr lvl="0"/>
            <a:r>
              <a:rPr lang="uk-UA" sz="2000" b="1" dirty="0" err="1"/>
              <a:t>url</a:t>
            </a:r>
            <a:endParaRPr lang="uk-UA" sz="2000" b="1" dirty="0"/>
          </a:p>
          <a:p>
            <a:pPr lvl="0"/>
            <a:r>
              <a:rPr lang="uk-UA" sz="2000" b="1" dirty="0" err="1"/>
              <a:t>week</a:t>
            </a:r>
            <a:endParaRPr lang="uk-UA" sz="2000" b="1" dirty="0"/>
          </a:p>
        </p:txBody>
      </p:sp>
      <p:grpSp>
        <p:nvGrpSpPr>
          <p:cNvPr id="25" name="Группа 24"/>
          <p:cNvGrpSpPr/>
          <p:nvPr/>
        </p:nvGrpSpPr>
        <p:grpSpPr>
          <a:xfrm>
            <a:off x="6413736" y="2988232"/>
            <a:ext cx="3993178" cy="1026240"/>
            <a:chOff x="4889736" y="2988232"/>
            <a:chExt cx="3993178" cy="1026240"/>
          </a:xfrm>
        </p:grpSpPr>
        <p:sp>
          <p:nvSpPr>
            <p:cNvPr id="24" name="Скругленный прямоугольник 23"/>
            <p:cNvSpPr/>
            <p:nvPr/>
          </p:nvSpPr>
          <p:spPr>
            <a:xfrm>
              <a:off x="4889736" y="3367486"/>
              <a:ext cx="3993178" cy="646986"/>
            </a:xfrm>
            <a:prstGeom prst="round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uk-UA" sz="3200" b="1" dirty="0"/>
                <a:t> &lt;</a:t>
              </a:r>
              <a:r>
                <a:rPr lang="uk-UA" sz="3200" b="1" dirty="0" err="1"/>
                <a:t>input</a:t>
              </a:r>
              <a:r>
                <a:rPr lang="uk-UA" sz="3200" b="1" dirty="0"/>
                <a:t> </a:t>
              </a:r>
              <a:r>
                <a:rPr lang="uk-UA" sz="3200" b="1" dirty="0" err="1"/>
                <a:t>type=</a:t>
              </a:r>
              <a:r>
                <a:rPr lang="uk-UA" sz="3200" b="1" dirty="0"/>
                <a:t>"</a:t>
              </a:r>
              <a:r>
                <a:rPr lang="uk-UA" sz="3200" b="1" dirty="0" err="1"/>
                <a:t>email</a:t>
              </a:r>
              <a:r>
                <a:rPr lang="uk-UA" sz="3200" b="1" dirty="0"/>
                <a:t>"&gt;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858148" y="2988232"/>
              <a:ext cx="2056353" cy="307777"/>
            </a:xfrm>
            <a:prstGeom prst="rect">
              <a:avLst/>
            </a:pr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1400" dirty="0"/>
                <a:t>Наприклад:</a:t>
              </a:r>
              <a:endParaRPr lang="uk-UA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6975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Скругленный прямоугольник 40"/>
          <p:cNvSpPr/>
          <p:nvPr/>
        </p:nvSpPr>
        <p:spPr>
          <a:xfrm>
            <a:off x="1559664" y="1217484"/>
            <a:ext cx="9144848" cy="5451876"/>
          </a:xfrm>
          <a:prstGeom prst="round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  <a:tileRect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2518007" y="96183"/>
            <a:ext cx="7155986" cy="510778"/>
          </a:xfrm>
          <a:prstGeom prst="round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uk-U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Веб-програмування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888990" y="1543799"/>
            <a:ext cx="4107464" cy="4580538"/>
          </a:xfrm>
          <a:prstGeom prst="rect">
            <a:avLst/>
          </a:prstGeom>
          <a:noFill/>
        </p:spPr>
      </p:sp>
      <p:sp>
        <p:nvSpPr>
          <p:cNvPr id="8" name="Выноска со стрелкой вниз 7"/>
          <p:cNvSpPr/>
          <p:nvPr/>
        </p:nvSpPr>
        <p:spPr>
          <a:xfrm>
            <a:off x="1829174" y="670413"/>
            <a:ext cx="8611728" cy="801529"/>
          </a:xfrm>
          <a:prstGeom prst="downArrowCallou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uk-UA" sz="2800" b="1" dirty="0">
                <a:solidFill>
                  <a:srgbClr val="000066"/>
                </a:solidFill>
              </a:rPr>
              <a:t>Обов'язкові поля</a:t>
            </a:r>
            <a:endParaRPr lang="uk-UA" sz="2800" dirty="0">
              <a:solidFill>
                <a:srgbClr val="000066"/>
              </a:solidFill>
            </a:endParaRPr>
          </a:p>
        </p:txBody>
      </p:sp>
      <p:sp>
        <p:nvSpPr>
          <p:cNvPr id="13" name="Полилиния 12"/>
          <p:cNvSpPr/>
          <p:nvPr/>
        </p:nvSpPr>
        <p:spPr>
          <a:xfrm>
            <a:off x="7394666" y="2354796"/>
            <a:ext cx="1593453" cy="3024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89880"/>
                </a:lnTo>
                <a:lnTo>
                  <a:pt x="1593453" y="189880"/>
                </a:lnTo>
                <a:lnTo>
                  <a:pt x="1593453" y="302402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Полилиния 14"/>
          <p:cNvSpPr/>
          <p:nvPr/>
        </p:nvSpPr>
        <p:spPr>
          <a:xfrm>
            <a:off x="4710796" y="3396537"/>
            <a:ext cx="4983361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3529"/>
                </a:lnTo>
                <a:lnTo>
                  <a:pt x="4983361" y="323529"/>
                </a:lnTo>
                <a:lnTo>
                  <a:pt x="4983361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Полилиния 15"/>
          <p:cNvSpPr/>
          <p:nvPr/>
        </p:nvSpPr>
        <p:spPr>
          <a:xfrm>
            <a:off x="4710795" y="3396537"/>
            <a:ext cx="2911800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3529"/>
                </a:lnTo>
                <a:lnTo>
                  <a:pt x="2911800" y="323529"/>
                </a:lnTo>
                <a:lnTo>
                  <a:pt x="2911800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Полилиния 16"/>
          <p:cNvSpPr/>
          <p:nvPr/>
        </p:nvSpPr>
        <p:spPr>
          <a:xfrm>
            <a:off x="4710796" y="3396537"/>
            <a:ext cx="371035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3529"/>
                </a:lnTo>
                <a:lnTo>
                  <a:pt x="371035" y="323529"/>
                </a:lnTo>
                <a:lnTo>
                  <a:pt x="371035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Полилиния 19"/>
          <p:cNvSpPr/>
          <p:nvPr/>
        </p:nvSpPr>
        <p:spPr>
          <a:xfrm>
            <a:off x="2654682" y="3396537"/>
            <a:ext cx="2056112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056112" y="0"/>
                </a:moveTo>
                <a:lnTo>
                  <a:pt x="2056112" y="323529"/>
                </a:lnTo>
                <a:lnTo>
                  <a:pt x="0" y="323529"/>
                </a:lnTo>
                <a:lnTo>
                  <a:pt x="0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Полилиния 20"/>
          <p:cNvSpPr/>
          <p:nvPr/>
        </p:nvSpPr>
        <p:spPr>
          <a:xfrm>
            <a:off x="4710796" y="2354797"/>
            <a:ext cx="2683869" cy="27045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683869" y="0"/>
                </a:moveTo>
                <a:lnTo>
                  <a:pt x="2683869" y="157934"/>
                </a:lnTo>
                <a:lnTo>
                  <a:pt x="0" y="157934"/>
                </a:lnTo>
                <a:lnTo>
                  <a:pt x="0" y="270455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AutoShape 2" descr="Ð ÐµÐ·ÑÐ»ÑÑÐ°Ñ Ð¿Ð¾ÑÑÐºÑ Ð·Ð¾Ð±ÑÐ°Ð¶ÐµÐ½Ñ Ð·Ð° Ð·Ð°Ð¿Ð¸ÑÐ¾Ð¼ &quot;Ð²ÐµÐ±-Ð´Ð¸Ð·Ð°Ð¹Ð½&quot;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1" name="AutoShape 4" descr="Ð ÐµÐ·ÑÐ»ÑÑÐ°Ñ Ð¿Ð¾ÑÑÐºÑ Ð·Ð¾Ð±ÑÐ°Ð¶ÐµÐ½Ñ Ð·Ð° Ð·Ð°Ð¿Ð¸ÑÐ¾Ð¼ &quot;Ð²ÐµÐ±-Ð´Ð¸Ð·Ð°Ð¹Ð½&quot;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38" name="Picture 14" descr="Ð ÐµÐ·ÑÐ»ÑÑÐ°Ñ Ð¿Ð¾ÑÑÐºÑ Ð·Ð¾Ð±ÑÐ°Ð¶ÐµÐ½Ñ Ð·Ð° Ð·Ð°Ð¿Ð¸ÑÐ¾Ð¼ &quot;internet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4903" y="5649534"/>
            <a:ext cx="1388332" cy="794668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907297" y="1520361"/>
            <a:ext cx="8455481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>
            <a:spAutoFit/>
          </a:bodyPr>
          <a:lstStyle/>
          <a:p>
            <a:pPr algn="ctr"/>
            <a:r>
              <a:rPr lang="uk-UA" dirty="0"/>
              <a:t>Просто додавши "необхідний атрибут до &lt;</a:t>
            </a:r>
            <a:r>
              <a:rPr lang="uk-UA" b="1" dirty="0" err="1"/>
              <a:t>input</a:t>
            </a:r>
            <a:r>
              <a:rPr lang="uk-UA" dirty="0"/>
              <a:t>&gt;, &lt;</a:t>
            </a:r>
            <a:r>
              <a:rPr lang="uk-UA" b="1" dirty="0" err="1"/>
              <a:t>select</a:t>
            </a:r>
            <a:r>
              <a:rPr lang="uk-UA" dirty="0"/>
              <a:t>&gt;, &lt;/</a:t>
            </a:r>
            <a:r>
              <a:rPr lang="uk-UA" b="1" dirty="0" err="1"/>
              <a:t>select</a:t>
            </a:r>
            <a:r>
              <a:rPr lang="uk-UA" dirty="0"/>
              <a:t>&gt;&lt;</a:t>
            </a:r>
            <a:r>
              <a:rPr lang="uk-UA" b="1" dirty="0" err="1"/>
              <a:t>textarea</a:t>
            </a:r>
            <a:r>
              <a:rPr lang="uk-UA" dirty="0"/>
              <a:t>&gt;, ви повідомляєте браузеру, які значення повинні бути в цій області. Це як зірочка (</a:t>
            </a:r>
            <a:r>
              <a:rPr lang="uk-UA" b="1" dirty="0">
                <a:solidFill>
                  <a:srgbClr val="C00000"/>
                </a:solidFill>
              </a:rPr>
              <a:t>*</a:t>
            </a:r>
            <a:r>
              <a:rPr lang="uk-UA" dirty="0"/>
              <a:t>), яку ми бачимо в більшості реєстраційних форм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360542" y="5816346"/>
            <a:ext cx="6157649" cy="584775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ctr"/>
            <a:r>
              <a:rPr lang="uk-UA" sz="1600" b="1" kern="0" dirty="0"/>
              <a:t>Валідація</a:t>
            </a:r>
            <a:r>
              <a:rPr lang="uk-UA" sz="1600" kern="0" dirty="0"/>
              <a:t> (англ. </a:t>
            </a:r>
            <a:r>
              <a:rPr lang="en-US" sz="1600" i="1" kern="0" dirty="0"/>
              <a:t>Validation</a:t>
            </a:r>
            <a:r>
              <a:rPr lang="en-US" sz="1600" kern="0" dirty="0"/>
              <a:t>) — </a:t>
            </a:r>
            <a:r>
              <a:rPr lang="uk-UA" sz="1600" kern="0" dirty="0"/>
              <a:t>процес підтвердження відповідності або надання законної сили</a:t>
            </a:r>
          </a:p>
        </p:txBody>
      </p:sp>
      <p:pic>
        <p:nvPicPr>
          <p:cNvPr id="47" name="Picture 2" descr="Ð ÐµÐ·ÑÐ»ÑÑÐ°Ñ Ð¿Ð¾ÑÑÐºÑ Ð·Ð¾Ð±ÑÐ°Ð¶ÐµÐ½Ñ Ð·Ð° Ð·Ð°Ð¿Ð¸ÑÐ¾Ð¼ &quot;Ð²Ð°Ð»ÑÐ´Ð°ÑÑÑ html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92" r="17085" b="4824"/>
          <a:stretch/>
        </p:blipFill>
        <p:spPr bwMode="auto">
          <a:xfrm>
            <a:off x="1907297" y="3212580"/>
            <a:ext cx="1057133" cy="105593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/>
          <p:cNvSpPr txBox="1"/>
          <p:nvPr/>
        </p:nvSpPr>
        <p:spPr>
          <a:xfrm>
            <a:off x="5072864" y="4629134"/>
            <a:ext cx="2056353" cy="30777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Наприклад:</a:t>
            </a:r>
            <a:endParaRPr lang="uk-UA" sz="1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575907" y="4936911"/>
            <a:ext cx="6833835" cy="46166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/>
              <a:t>&lt;</a:t>
            </a:r>
            <a:r>
              <a:rPr lang="uk-UA" sz="2400" b="1" dirty="0" err="1"/>
              <a:t>input</a:t>
            </a:r>
            <a:r>
              <a:rPr lang="uk-UA" sz="2400" b="1" dirty="0"/>
              <a:t> </a:t>
            </a:r>
            <a:r>
              <a:rPr lang="uk-UA" sz="2400" b="1" dirty="0" err="1"/>
              <a:t>type=</a:t>
            </a:r>
            <a:r>
              <a:rPr lang="uk-UA" sz="2400" b="1" dirty="0"/>
              <a:t>"</a:t>
            </a:r>
            <a:r>
              <a:rPr lang="uk-UA" sz="2400" b="1" dirty="0" err="1"/>
              <a:t>checkbox</a:t>
            </a:r>
            <a:r>
              <a:rPr lang="uk-UA" sz="2400" b="1" dirty="0"/>
              <a:t>" </a:t>
            </a:r>
            <a:r>
              <a:rPr lang="uk-UA" sz="2400" b="1" dirty="0" err="1"/>
              <a:t>name=</a:t>
            </a:r>
            <a:r>
              <a:rPr lang="uk-UA" sz="2400" b="1" dirty="0"/>
              <a:t>"</a:t>
            </a:r>
            <a:r>
              <a:rPr lang="uk-UA" sz="2400" b="1" dirty="0" err="1"/>
              <a:t>terms</a:t>
            </a:r>
            <a:r>
              <a:rPr lang="uk-UA" sz="2400" b="1" dirty="0"/>
              <a:t>" </a:t>
            </a:r>
            <a:r>
              <a:rPr lang="uk-UA" sz="2400" b="1" dirty="0" err="1"/>
              <a:t>required</a:t>
            </a:r>
            <a:r>
              <a:rPr lang="uk-UA" sz="2400" b="1" dirty="0"/>
              <a:t> &gt;</a:t>
            </a: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8203" y="2792547"/>
            <a:ext cx="6515790" cy="18059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8813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Скругленный прямоугольник 40"/>
          <p:cNvSpPr/>
          <p:nvPr/>
        </p:nvSpPr>
        <p:spPr>
          <a:xfrm>
            <a:off x="1602934" y="1294956"/>
            <a:ext cx="8986131" cy="5230388"/>
          </a:xfrm>
          <a:prstGeom prst="round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  <a:tileRect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2518007" y="96183"/>
            <a:ext cx="7155986" cy="510778"/>
          </a:xfrm>
          <a:prstGeom prst="round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uk-U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Веб-програмування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888990" y="1543799"/>
            <a:ext cx="4107464" cy="4580538"/>
          </a:xfrm>
          <a:prstGeom prst="rect">
            <a:avLst/>
          </a:prstGeom>
          <a:noFill/>
        </p:spPr>
      </p:sp>
      <p:sp>
        <p:nvSpPr>
          <p:cNvPr id="8" name="Выноска со стрелкой вниз 7"/>
          <p:cNvSpPr/>
          <p:nvPr/>
        </p:nvSpPr>
        <p:spPr>
          <a:xfrm>
            <a:off x="1829174" y="670414"/>
            <a:ext cx="8611728" cy="801529"/>
          </a:xfrm>
          <a:prstGeom prst="downArrowCallou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uk-UA" sz="2800" b="1" dirty="0">
                <a:solidFill>
                  <a:srgbClr val="000066"/>
                </a:solidFill>
              </a:rPr>
              <a:t>Обмеження</a:t>
            </a:r>
            <a:endParaRPr lang="uk-UA" sz="2800" dirty="0">
              <a:solidFill>
                <a:srgbClr val="000066"/>
              </a:solidFill>
            </a:endParaRPr>
          </a:p>
        </p:txBody>
      </p:sp>
      <p:sp>
        <p:nvSpPr>
          <p:cNvPr id="13" name="Полилиния 12"/>
          <p:cNvSpPr/>
          <p:nvPr/>
        </p:nvSpPr>
        <p:spPr>
          <a:xfrm>
            <a:off x="7394666" y="2354796"/>
            <a:ext cx="1593453" cy="3024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89880"/>
                </a:lnTo>
                <a:lnTo>
                  <a:pt x="1593453" y="189880"/>
                </a:lnTo>
                <a:lnTo>
                  <a:pt x="1593453" y="302402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Полилиния 14"/>
          <p:cNvSpPr/>
          <p:nvPr/>
        </p:nvSpPr>
        <p:spPr>
          <a:xfrm>
            <a:off x="4710796" y="3396537"/>
            <a:ext cx="4983361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3529"/>
                </a:lnTo>
                <a:lnTo>
                  <a:pt x="4983361" y="323529"/>
                </a:lnTo>
                <a:lnTo>
                  <a:pt x="4983361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Полилиния 15"/>
          <p:cNvSpPr/>
          <p:nvPr/>
        </p:nvSpPr>
        <p:spPr>
          <a:xfrm>
            <a:off x="4710795" y="3396537"/>
            <a:ext cx="2911800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3529"/>
                </a:lnTo>
                <a:lnTo>
                  <a:pt x="2911800" y="323529"/>
                </a:lnTo>
                <a:lnTo>
                  <a:pt x="2911800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Полилиния 16"/>
          <p:cNvSpPr/>
          <p:nvPr/>
        </p:nvSpPr>
        <p:spPr>
          <a:xfrm>
            <a:off x="4710796" y="3396537"/>
            <a:ext cx="371035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3529"/>
                </a:lnTo>
                <a:lnTo>
                  <a:pt x="371035" y="323529"/>
                </a:lnTo>
                <a:lnTo>
                  <a:pt x="371035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Полилиния 19"/>
          <p:cNvSpPr/>
          <p:nvPr/>
        </p:nvSpPr>
        <p:spPr>
          <a:xfrm>
            <a:off x="2654682" y="3396537"/>
            <a:ext cx="2056112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056112" y="0"/>
                </a:moveTo>
                <a:lnTo>
                  <a:pt x="2056112" y="323529"/>
                </a:lnTo>
                <a:lnTo>
                  <a:pt x="0" y="323529"/>
                </a:lnTo>
                <a:lnTo>
                  <a:pt x="0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Полилиния 20"/>
          <p:cNvSpPr/>
          <p:nvPr/>
        </p:nvSpPr>
        <p:spPr>
          <a:xfrm>
            <a:off x="4710796" y="2354797"/>
            <a:ext cx="2683869" cy="27045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683869" y="0"/>
                </a:moveTo>
                <a:lnTo>
                  <a:pt x="2683869" y="157934"/>
                </a:lnTo>
                <a:lnTo>
                  <a:pt x="0" y="157934"/>
                </a:lnTo>
                <a:lnTo>
                  <a:pt x="0" y="270455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AutoShape 2" descr="Ð ÐµÐ·ÑÐ»ÑÑÐ°Ñ Ð¿Ð¾ÑÑÐºÑ Ð·Ð¾Ð±ÑÐ°Ð¶ÐµÐ½Ñ Ð·Ð° Ð·Ð°Ð¿Ð¸ÑÐ¾Ð¼ &quot;Ð²ÐµÐ±-Ð´Ð¸Ð·Ð°Ð¹Ð½&quot;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1" name="AutoShape 4" descr="Ð ÐµÐ·ÑÐ»ÑÑÐ°Ñ Ð¿Ð¾ÑÑÐºÑ Ð·Ð¾Ð±ÑÐ°Ð¶ÐµÐ½Ñ Ð·Ð° Ð·Ð°Ð¿Ð¸ÑÐ¾Ð¼ &quot;Ð²ÐµÐ±-Ð´Ð¸Ð·Ð°Ð¹Ð½&quot;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38" name="Picture 14" descr="Ð ÐµÐ·ÑÐ»ÑÑÐ°Ñ Ð¿Ð¾ÑÑÐºÑ Ð·Ð¾Ð±ÑÐ°Ð¶ÐµÐ½Ñ Ð·Ð° Ð·Ð°Ð¿Ð¸ÑÐ¾Ð¼ &quot;internet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2334" y="5368942"/>
            <a:ext cx="1388332" cy="794668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888991" y="1484785"/>
            <a:ext cx="8273012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>
            <a:spAutoFit/>
          </a:bodyPr>
          <a:lstStyle/>
          <a:p>
            <a:pPr algn="ctr"/>
            <a:r>
              <a:rPr lang="uk-UA"/>
              <a:t>Можна встановити деякі основні обмеження, такі як максимальна довжина, мінімальні і максимальні значення для числових полів.</a:t>
            </a:r>
          </a:p>
          <a:p>
            <a:pPr algn="ctr"/>
            <a:r>
              <a:rPr lang="uk-UA"/>
              <a:t> Щоб обмежити довжину поля введення і </a:t>
            </a:r>
            <a:r>
              <a:rPr lang="uk-UA" b="1"/>
              <a:t>textareas</a:t>
            </a:r>
            <a:r>
              <a:rPr lang="uk-UA"/>
              <a:t>, використовуйте атрибут </a:t>
            </a:r>
            <a:r>
              <a:rPr lang="uk-UA" b="1"/>
              <a:t>maxlength</a:t>
            </a:r>
            <a:r>
              <a:rPr lang="uk-UA"/>
              <a:t>.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451864" y="5511101"/>
            <a:ext cx="6157649" cy="584775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ctr"/>
            <a:r>
              <a:rPr lang="uk-UA" sz="1600" b="1" kern="0" dirty="0"/>
              <a:t>Валідація</a:t>
            </a:r>
            <a:r>
              <a:rPr lang="uk-UA" sz="1600" kern="0" dirty="0"/>
              <a:t> (англ. </a:t>
            </a:r>
            <a:r>
              <a:rPr lang="en-US" sz="1600" i="1" kern="0" dirty="0"/>
              <a:t>Validation</a:t>
            </a:r>
            <a:r>
              <a:rPr lang="en-US" sz="1600" kern="0" dirty="0"/>
              <a:t>) — </a:t>
            </a:r>
            <a:r>
              <a:rPr lang="uk-UA" sz="1600" kern="0" dirty="0"/>
              <a:t>процес підтвердження відповідності або надання законної сили</a:t>
            </a:r>
          </a:p>
        </p:txBody>
      </p:sp>
      <p:pic>
        <p:nvPicPr>
          <p:cNvPr id="47" name="Picture 2" descr="Ð ÐµÐ·ÑÐ»ÑÑÐ°Ñ Ð¿Ð¾ÑÑÐºÑ Ð·Ð¾Ð±ÑÐ°Ð¶ÐµÐ½Ñ Ð·Ð° Ð·Ð°Ð¿Ð¸ÑÐ¾Ð¼ &quot;Ð²Ð°Ð»ÑÐ´Ð°ÑÑÑ html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92" r="17085" b="4824"/>
          <a:stretch/>
        </p:blipFill>
        <p:spPr bwMode="auto">
          <a:xfrm>
            <a:off x="2158260" y="2796234"/>
            <a:ext cx="1057133" cy="105593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/>
          <p:cNvSpPr txBox="1"/>
          <p:nvPr/>
        </p:nvSpPr>
        <p:spPr>
          <a:xfrm>
            <a:off x="5134148" y="3184981"/>
            <a:ext cx="2056353" cy="30777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Наприклад:</a:t>
            </a:r>
            <a:endParaRPr lang="uk-UA" sz="1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037374" y="4014439"/>
            <a:ext cx="8403529" cy="46166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/>
              <a:t> &lt;</a:t>
            </a:r>
            <a:r>
              <a:rPr lang="uk-UA" sz="2400" b="1" dirty="0" err="1"/>
              <a:t>input</a:t>
            </a:r>
            <a:r>
              <a:rPr lang="uk-UA" sz="2400" b="1" dirty="0"/>
              <a:t> </a:t>
            </a:r>
            <a:r>
              <a:rPr lang="uk-UA" sz="2400" b="1" dirty="0" err="1"/>
              <a:t>type=</a:t>
            </a:r>
            <a:r>
              <a:rPr lang="uk-UA" sz="2400" b="1" dirty="0"/>
              <a:t>"</a:t>
            </a:r>
            <a:r>
              <a:rPr lang="uk-UA" sz="2400" b="1" dirty="0" err="1"/>
              <a:t>text</a:t>
            </a:r>
            <a:r>
              <a:rPr lang="uk-UA" sz="2400" b="1" dirty="0"/>
              <a:t>" </a:t>
            </a:r>
            <a:r>
              <a:rPr lang="uk-UA" sz="2400" b="1" dirty="0" err="1"/>
              <a:t>name=</a:t>
            </a:r>
            <a:r>
              <a:rPr lang="uk-UA" sz="2400" b="1" dirty="0"/>
              <a:t>"</a:t>
            </a:r>
            <a:r>
              <a:rPr lang="uk-UA" sz="2400" b="1" dirty="0" err="1"/>
              <a:t>name</a:t>
            </a:r>
            <a:r>
              <a:rPr lang="uk-UA" sz="2400" b="1" dirty="0"/>
              <a:t>" </a:t>
            </a:r>
            <a:r>
              <a:rPr lang="uk-UA" sz="2400" b="1" dirty="0" err="1"/>
              <a:t>required</a:t>
            </a:r>
            <a:r>
              <a:rPr lang="uk-UA" sz="2400" b="1" dirty="0"/>
              <a:t>  </a:t>
            </a:r>
            <a:r>
              <a:rPr lang="uk-UA" sz="2400" b="1" dirty="0" err="1"/>
              <a:t>maxlength=</a:t>
            </a:r>
            <a:r>
              <a:rPr lang="uk-UA" sz="2400" b="1" dirty="0"/>
              <a:t>"15"&gt;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2037373" y="4759229"/>
            <a:ext cx="8403529" cy="46166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/>
              <a:t> &lt;</a:t>
            </a:r>
            <a:r>
              <a:rPr lang="uk-UA" sz="2400" b="1" dirty="0" err="1"/>
              <a:t>input</a:t>
            </a:r>
            <a:r>
              <a:rPr lang="uk-UA" sz="2400" b="1" dirty="0"/>
              <a:t> </a:t>
            </a:r>
            <a:r>
              <a:rPr lang="uk-UA" sz="2400" b="1" dirty="0" err="1"/>
              <a:t>type=</a:t>
            </a:r>
            <a:r>
              <a:rPr lang="uk-UA" sz="2400" b="1" dirty="0"/>
              <a:t>"</a:t>
            </a:r>
            <a:r>
              <a:rPr lang="uk-UA" sz="2400" b="1" dirty="0" err="1"/>
              <a:t>number</a:t>
            </a:r>
            <a:r>
              <a:rPr lang="uk-UA" sz="2400" b="1" dirty="0"/>
              <a:t>" </a:t>
            </a:r>
            <a:r>
              <a:rPr lang="uk-UA" sz="2400" b="1" dirty="0" err="1"/>
              <a:t>name=</a:t>
            </a:r>
            <a:r>
              <a:rPr lang="uk-UA" sz="2400" b="1" dirty="0"/>
              <a:t>"</a:t>
            </a:r>
            <a:r>
              <a:rPr lang="uk-UA" sz="2400" b="1" dirty="0" err="1"/>
              <a:t>age</a:t>
            </a:r>
            <a:r>
              <a:rPr lang="uk-UA" sz="2400" b="1" dirty="0"/>
              <a:t>" </a:t>
            </a:r>
            <a:r>
              <a:rPr lang="uk-UA" sz="2400" b="1" dirty="0" err="1"/>
              <a:t>min=</a:t>
            </a:r>
            <a:r>
              <a:rPr lang="uk-UA" sz="2400" b="1" dirty="0"/>
              <a:t>"18" </a:t>
            </a:r>
            <a:r>
              <a:rPr lang="uk-UA" sz="2400" b="1" dirty="0" err="1"/>
              <a:t>required</a:t>
            </a:r>
            <a:r>
              <a:rPr lang="uk-UA" sz="2400" b="1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35066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9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Скругленный прямоугольник 40"/>
          <p:cNvSpPr/>
          <p:nvPr/>
        </p:nvSpPr>
        <p:spPr>
          <a:xfrm>
            <a:off x="1559664" y="1217484"/>
            <a:ext cx="8986131" cy="4946990"/>
          </a:xfrm>
          <a:prstGeom prst="round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  <a:tileRect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2518007" y="96183"/>
            <a:ext cx="7155986" cy="510778"/>
          </a:xfrm>
          <a:prstGeom prst="round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uk-U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Веб-програмування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888990" y="1543799"/>
            <a:ext cx="4107464" cy="4580538"/>
          </a:xfrm>
          <a:prstGeom prst="rect">
            <a:avLst/>
          </a:prstGeom>
          <a:noFill/>
        </p:spPr>
      </p:sp>
      <p:sp>
        <p:nvSpPr>
          <p:cNvPr id="8" name="Выноска со стрелкой вниз 7"/>
          <p:cNvSpPr/>
          <p:nvPr/>
        </p:nvSpPr>
        <p:spPr>
          <a:xfrm>
            <a:off x="1829174" y="670415"/>
            <a:ext cx="8611728" cy="801529"/>
          </a:xfrm>
          <a:prstGeom prst="downArrowCallou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uk-UA" sz="2800" b="1" dirty="0">
                <a:solidFill>
                  <a:srgbClr val="000066"/>
                </a:solidFill>
              </a:rPr>
              <a:t>Підказки</a:t>
            </a:r>
            <a:endParaRPr lang="uk-UA" sz="2800" dirty="0">
              <a:solidFill>
                <a:srgbClr val="000066"/>
              </a:solidFill>
            </a:endParaRPr>
          </a:p>
        </p:txBody>
      </p:sp>
      <p:sp>
        <p:nvSpPr>
          <p:cNvPr id="13" name="Полилиния 12"/>
          <p:cNvSpPr/>
          <p:nvPr/>
        </p:nvSpPr>
        <p:spPr>
          <a:xfrm>
            <a:off x="7394666" y="2354796"/>
            <a:ext cx="1593453" cy="3024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89880"/>
                </a:lnTo>
                <a:lnTo>
                  <a:pt x="1593453" y="189880"/>
                </a:lnTo>
                <a:lnTo>
                  <a:pt x="1593453" y="302402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Полилиния 14"/>
          <p:cNvSpPr/>
          <p:nvPr/>
        </p:nvSpPr>
        <p:spPr>
          <a:xfrm>
            <a:off x="4710796" y="3396537"/>
            <a:ext cx="4983361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3529"/>
                </a:lnTo>
                <a:lnTo>
                  <a:pt x="4983361" y="323529"/>
                </a:lnTo>
                <a:lnTo>
                  <a:pt x="4983361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Полилиния 15"/>
          <p:cNvSpPr/>
          <p:nvPr/>
        </p:nvSpPr>
        <p:spPr>
          <a:xfrm>
            <a:off x="4710795" y="3396537"/>
            <a:ext cx="2911800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3529"/>
                </a:lnTo>
                <a:lnTo>
                  <a:pt x="2911800" y="323529"/>
                </a:lnTo>
                <a:lnTo>
                  <a:pt x="2911800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Полилиния 16"/>
          <p:cNvSpPr/>
          <p:nvPr/>
        </p:nvSpPr>
        <p:spPr>
          <a:xfrm>
            <a:off x="4710796" y="3396537"/>
            <a:ext cx="371035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3529"/>
                </a:lnTo>
                <a:lnTo>
                  <a:pt x="371035" y="323529"/>
                </a:lnTo>
                <a:lnTo>
                  <a:pt x="371035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Полилиния 19"/>
          <p:cNvSpPr/>
          <p:nvPr/>
        </p:nvSpPr>
        <p:spPr>
          <a:xfrm>
            <a:off x="2654682" y="3396537"/>
            <a:ext cx="2056112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056112" y="0"/>
                </a:moveTo>
                <a:lnTo>
                  <a:pt x="2056112" y="323529"/>
                </a:lnTo>
                <a:lnTo>
                  <a:pt x="0" y="323529"/>
                </a:lnTo>
                <a:lnTo>
                  <a:pt x="0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Полилиния 20"/>
          <p:cNvSpPr/>
          <p:nvPr/>
        </p:nvSpPr>
        <p:spPr>
          <a:xfrm>
            <a:off x="4710796" y="2354797"/>
            <a:ext cx="2683869" cy="27045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683869" y="0"/>
                </a:moveTo>
                <a:lnTo>
                  <a:pt x="2683869" y="157934"/>
                </a:lnTo>
                <a:lnTo>
                  <a:pt x="0" y="157934"/>
                </a:lnTo>
                <a:lnTo>
                  <a:pt x="0" y="270455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AutoShape 2" descr="Ð ÐµÐ·ÑÐ»ÑÑÐ°Ñ Ð¿Ð¾ÑÑÐºÑ Ð·Ð¾Ð±ÑÐ°Ð¶ÐµÐ½Ñ Ð·Ð° Ð·Ð°Ð¿Ð¸ÑÐ¾Ð¼ &quot;Ð²ÐµÐ±-Ð´Ð¸Ð·Ð°Ð¹Ð½&quot;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1" name="AutoShape 4" descr="Ð ÐµÐ·ÑÐ»ÑÑÐ°Ñ Ð¿Ð¾ÑÑÐºÑ Ð·Ð¾Ð±ÑÐ°Ð¶ÐµÐ½Ñ Ð·Ð° Ð·Ð°Ð¿Ð¸ÑÐ¾Ð¼ &quot;Ð²ÐµÐ±-Ð´Ð¸Ð·Ð°Ð¹Ð½&quot;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38" name="Picture 14" descr="Ð ÐµÐ·ÑÐ»ÑÑÐ°Ñ Ð¿Ð¾ÑÑÐºÑ Ð·Ð¾Ð±ÑÐ°Ð¶ÐµÐ½Ñ Ð·Ð° Ð·Ð°Ð¿Ð¸ÑÐ¾Ð¼ &quot;internet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9572" y="5301208"/>
            <a:ext cx="1388332" cy="794668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888991" y="1484785"/>
            <a:ext cx="8273012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>
            <a:spAutoFit/>
          </a:bodyPr>
          <a:lstStyle/>
          <a:p>
            <a:pPr algn="ctr"/>
            <a:r>
              <a:rPr lang="uk-UA" dirty="0"/>
              <a:t>При спробі відправити форму з невірно заповненими полями, з'являється спливаюче вікно.</a:t>
            </a:r>
          </a:p>
          <a:p>
            <a:pPr algn="ctr"/>
            <a:r>
              <a:rPr lang="uk-UA" dirty="0"/>
              <a:t> Встановивши атрибут  </a:t>
            </a:r>
            <a:r>
              <a:rPr lang="uk-UA" b="1" dirty="0"/>
              <a:t>title</a:t>
            </a:r>
            <a:r>
              <a:rPr lang="uk-UA" dirty="0"/>
              <a:t> наших полів, ми можемо додавати підказки про те, які дані очікуються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351584" y="5207880"/>
            <a:ext cx="6157649" cy="584775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ctr"/>
            <a:r>
              <a:rPr lang="uk-UA" sz="1600" b="1" kern="0" dirty="0"/>
              <a:t>Валідація</a:t>
            </a:r>
            <a:r>
              <a:rPr lang="uk-UA" sz="1600" kern="0" dirty="0"/>
              <a:t> (англ. </a:t>
            </a:r>
            <a:r>
              <a:rPr lang="en-US" sz="1600" i="1" kern="0" dirty="0"/>
              <a:t>Validation</a:t>
            </a:r>
            <a:r>
              <a:rPr lang="en-US" sz="1600" kern="0" dirty="0"/>
              <a:t>) — </a:t>
            </a:r>
            <a:r>
              <a:rPr lang="uk-UA" sz="1600" kern="0" dirty="0"/>
              <a:t>процес підтвердження відповідності або надання законної сили</a:t>
            </a:r>
          </a:p>
        </p:txBody>
      </p:sp>
      <p:pic>
        <p:nvPicPr>
          <p:cNvPr id="47" name="Picture 2" descr="Ð ÐµÐ·ÑÐ»ÑÑÐ°Ñ Ð¿Ð¾ÑÑÐºÑ Ð·Ð¾Ð±ÑÐ°Ð¶ÐµÐ½Ñ Ð·Ð° Ð·Ð°Ð¿Ð¸ÑÐ¾Ð¼ &quot;Ð²Ð°Ð»ÑÐ´Ð°ÑÑÑ html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92" r="17085" b="4824"/>
          <a:stretch/>
        </p:blipFill>
        <p:spPr bwMode="auto">
          <a:xfrm>
            <a:off x="1730962" y="2778132"/>
            <a:ext cx="1057133" cy="105593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/>
          <p:cNvSpPr txBox="1"/>
          <p:nvPr/>
        </p:nvSpPr>
        <p:spPr>
          <a:xfrm>
            <a:off x="5225008" y="3168715"/>
            <a:ext cx="2056353" cy="30777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Наприклад:</a:t>
            </a:r>
            <a:endParaRPr lang="uk-UA" sz="1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730962" y="4005065"/>
            <a:ext cx="8730077" cy="830997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/>
              <a:t>  &lt;</a:t>
            </a:r>
            <a:r>
              <a:rPr lang="uk-UA" sz="2400" b="1" dirty="0" err="1"/>
              <a:t>input</a:t>
            </a:r>
            <a:r>
              <a:rPr lang="uk-UA" sz="2400" b="1" dirty="0"/>
              <a:t> </a:t>
            </a:r>
            <a:r>
              <a:rPr lang="uk-UA" sz="2400" b="1" dirty="0" err="1"/>
              <a:t>type=</a:t>
            </a:r>
            <a:r>
              <a:rPr lang="uk-UA" sz="2400" b="1" dirty="0"/>
              <a:t>"</a:t>
            </a:r>
            <a:r>
              <a:rPr lang="uk-UA" sz="2400" b="1" dirty="0" err="1"/>
              <a:t>text</a:t>
            </a:r>
            <a:r>
              <a:rPr lang="uk-UA" sz="2400" b="1" dirty="0"/>
              <a:t>" </a:t>
            </a:r>
            <a:r>
              <a:rPr lang="uk-UA" sz="2400" b="1" dirty="0" err="1"/>
              <a:t>name=</a:t>
            </a:r>
            <a:r>
              <a:rPr lang="uk-UA" sz="2400" b="1" dirty="0"/>
              <a:t>"</a:t>
            </a:r>
            <a:r>
              <a:rPr lang="uk-UA" sz="2400" b="1" dirty="0" err="1"/>
              <a:t>name</a:t>
            </a:r>
            <a:r>
              <a:rPr lang="uk-UA" sz="2400" b="1" dirty="0"/>
              <a:t>" </a:t>
            </a:r>
            <a:r>
              <a:rPr lang="uk-UA" sz="2400" b="1" dirty="0" err="1"/>
              <a:t>title=</a:t>
            </a:r>
            <a:r>
              <a:rPr lang="uk-UA" sz="2400" b="1" dirty="0"/>
              <a:t>"</a:t>
            </a:r>
            <a:r>
              <a:rPr lang="uk-UA" sz="2400" b="1" dirty="0" err="1"/>
              <a:t>Please</a:t>
            </a:r>
            <a:r>
              <a:rPr lang="uk-UA" sz="2400" b="1" dirty="0"/>
              <a:t> </a:t>
            </a:r>
            <a:r>
              <a:rPr lang="uk-UA" sz="2400" b="1" dirty="0" err="1"/>
              <a:t>enter</a:t>
            </a:r>
            <a:r>
              <a:rPr lang="uk-UA" sz="2400" b="1" dirty="0"/>
              <a:t> </a:t>
            </a:r>
            <a:r>
              <a:rPr lang="uk-UA" sz="2400" b="1" dirty="0" err="1"/>
              <a:t>your</a:t>
            </a:r>
            <a:r>
              <a:rPr lang="uk-UA" sz="2400" b="1" dirty="0"/>
              <a:t> </a:t>
            </a:r>
            <a:r>
              <a:rPr lang="uk-UA" sz="2400" b="1" dirty="0" err="1"/>
              <a:t>user</a:t>
            </a:r>
            <a:r>
              <a:rPr lang="uk-UA" sz="2400" b="1" dirty="0"/>
              <a:t> </a:t>
            </a:r>
            <a:r>
              <a:rPr lang="uk-UA" sz="2400" b="1" dirty="0" err="1"/>
              <a:t>name</a:t>
            </a:r>
            <a:r>
              <a:rPr lang="uk-UA" sz="2400" b="1" dirty="0"/>
              <a:t>."&gt;</a:t>
            </a:r>
          </a:p>
        </p:txBody>
      </p:sp>
    </p:spTree>
    <p:extLst>
      <p:ext uri="{BB962C8B-B14F-4D97-AF65-F5344CB8AC3E}">
        <p14:creationId xmlns:p14="http://schemas.microsoft.com/office/powerpoint/2010/main" val="3510039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Скругленный прямоугольник 40"/>
          <p:cNvSpPr/>
          <p:nvPr/>
        </p:nvSpPr>
        <p:spPr>
          <a:xfrm>
            <a:off x="1559664" y="1217484"/>
            <a:ext cx="8986131" cy="4946990"/>
          </a:xfrm>
          <a:prstGeom prst="round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  <a:tileRect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2518007" y="96183"/>
            <a:ext cx="7155986" cy="510778"/>
          </a:xfrm>
          <a:prstGeom prst="round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uk-U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Веб-програмування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888990" y="1543799"/>
            <a:ext cx="4107464" cy="4580538"/>
          </a:xfrm>
          <a:prstGeom prst="rect">
            <a:avLst/>
          </a:prstGeom>
          <a:noFill/>
        </p:spPr>
      </p:sp>
      <p:sp>
        <p:nvSpPr>
          <p:cNvPr id="8" name="Выноска со стрелкой вниз 7"/>
          <p:cNvSpPr/>
          <p:nvPr/>
        </p:nvSpPr>
        <p:spPr>
          <a:xfrm>
            <a:off x="1829174" y="670416"/>
            <a:ext cx="8611728" cy="801529"/>
          </a:xfrm>
          <a:prstGeom prst="downArrowCallou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uk-UA" sz="2800" b="1" dirty="0"/>
              <a:t>Шаблони</a:t>
            </a:r>
            <a:endParaRPr lang="uk-UA" sz="2800" dirty="0"/>
          </a:p>
        </p:txBody>
      </p:sp>
      <p:sp>
        <p:nvSpPr>
          <p:cNvPr id="13" name="Полилиния 12"/>
          <p:cNvSpPr/>
          <p:nvPr/>
        </p:nvSpPr>
        <p:spPr>
          <a:xfrm>
            <a:off x="7394666" y="2354796"/>
            <a:ext cx="1593453" cy="30240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89880"/>
                </a:lnTo>
                <a:lnTo>
                  <a:pt x="1593453" y="189880"/>
                </a:lnTo>
                <a:lnTo>
                  <a:pt x="1593453" y="302402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Полилиния 14"/>
          <p:cNvSpPr/>
          <p:nvPr/>
        </p:nvSpPr>
        <p:spPr>
          <a:xfrm>
            <a:off x="4710796" y="3396537"/>
            <a:ext cx="4983361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3529"/>
                </a:lnTo>
                <a:lnTo>
                  <a:pt x="4983361" y="323529"/>
                </a:lnTo>
                <a:lnTo>
                  <a:pt x="4983361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Полилиния 15"/>
          <p:cNvSpPr/>
          <p:nvPr/>
        </p:nvSpPr>
        <p:spPr>
          <a:xfrm>
            <a:off x="4710795" y="3396537"/>
            <a:ext cx="2911800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3529"/>
                </a:lnTo>
                <a:lnTo>
                  <a:pt x="2911800" y="323529"/>
                </a:lnTo>
                <a:lnTo>
                  <a:pt x="2911800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Полилиния 16"/>
          <p:cNvSpPr/>
          <p:nvPr/>
        </p:nvSpPr>
        <p:spPr>
          <a:xfrm>
            <a:off x="4710796" y="3396537"/>
            <a:ext cx="371035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23529"/>
                </a:lnTo>
                <a:lnTo>
                  <a:pt x="371035" y="323529"/>
                </a:lnTo>
                <a:lnTo>
                  <a:pt x="371035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Полилиния 19"/>
          <p:cNvSpPr/>
          <p:nvPr/>
        </p:nvSpPr>
        <p:spPr>
          <a:xfrm>
            <a:off x="2654682" y="3396537"/>
            <a:ext cx="2056112" cy="43605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056112" y="0"/>
                </a:moveTo>
                <a:lnTo>
                  <a:pt x="2056112" y="323529"/>
                </a:lnTo>
                <a:lnTo>
                  <a:pt x="0" y="323529"/>
                </a:lnTo>
                <a:lnTo>
                  <a:pt x="0" y="436050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Полилиния 20"/>
          <p:cNvSpPr/>
          <p:nvPr/>
        </p:nvSpPr>
        <p:spPr>
          <a:xfrm>
            <a:off x="4710796" y="2354797"/>
            <a:ext cx="2683869" cy="27045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683869" y="0"/>
                </a:moveTo>
                <a:lnTo>
                  <a:pt x="2683869" y="157934"/>
                </a:lnTo>
                <a:lnTo>
                  <a:pt x="0" y="157934"/>
                </a:lnTo>
                <a:lnTo>
                  <a:pt x="0" y="270455"/>
                </a:lnTo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AutoShape 2" descr="Ð ÐµÐ·ÑÐ»ÑÑÐ°Ñ Ð¿Ð¾ÑÑÐºÑ Ð·Ð¾Ð±ÑÐ°Ð¶ÐµÐ½Ñ Ð·Ð° Ð·Ð°Ð¿Ð¸ÑÐ¾Ð¼ &quot;Ð²ÐµÐ±-Ð´Ð¸Ð·Ð°Ð¹Ð½&quot;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1" name="AutoShape 4" descr="Ð ÐµÐ·ÑÐ»ÑÑÐ°Ñ Ð¿Ð¾ÑÑÐºÑ Ð·Ð¾Ð±ÑÐ°Ð¶ÐµÐ½Ñ Ð·Ð° Ð·Ð°Ð¿Ð¸ÑÐ¾Ð¼ &quot;Ð²ÐµÐ±-Ð´Ð¸Ð·Ð°Ð¹Ð½&quot;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38" name="Picture 14" descr="Ð ÐµÐ·ÑÐ»ÑÑÐ°Ñ Ð¿Ð¾ÑÑÐºÑ Ð·Ð¾Ð±ÑÐ°Ð¶ÐµÐ½Ñ Ð·Ð° Ð·Ð°Ð¿Ð¸ÑÐ¾Ð¼ &quot;internet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9572" y="5301208"/>
            <a:ext cx="1388332" cy="794668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888991" y="1484784"/>
            <a:ext cx="8273012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>
            <a:spAutoFit/>
          </a:bodyPr>
          <a:lstStyle/>
          <a:p>
            <a:pPr algn="ctr"/>
            <a:r>
              <a:rPr lang="uk-UA"/>
              <a:t>Атрибут </a:t>
            </a:r>
            <a:r>
              <a:rPr lang="uk-UA" b="1"/>
              <a:t>pattern</a:t>
            </a:r>
            <a:r>
              <a:rPr lang="uk-UA"/>
              <a:t> дозволяє розробникам задавати регулярний вираз, який браузер буде регулювати введення даних користувачем, перш ніж дозволити відправку даних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351584" y="5121202"/>
            <a:ext cx="6157649" cy="584775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ctr"/>
            <a:r>
              <a:rPr lang="uk-UA" sz="1600" b="1" kern="0" dirty="0"/>
              <a:t>Валідація</a:t>
            </a:r>
            <a:r>
              <a:rPr lang="uk-UA" sz="1600" kern="0" dirty="0"/>
              <a:t> (англ. </a:t>
            </a:r>
            <a:r>
              <a:rPr lang="en-US" sz="1600" i="1" kern="0" dirty="0"/>
              <a:t>Validation</a:t>
            </a:r>
            <a:r>
              <a:rPr lang="en-US" sz="1600" kern="0" dirty="0"/>
              <a:t>) — </a:t>
            </a:r>
            <a:r>
              <a:rPr lang="uk-UA" sz="1600" kern="0" dirty="0"/>
              <a:t>процес підтвердження відповідності або надання законної сили</a:t>
            </a:r>
          </a:p>
        </p:txBody>
      </p:sp>
      <p:pic>
        <p:nvPicPr>
          <p:cNvPr id="47" name="Picture 2" descr="Ð ÐµÐ·ÑÐ»ÑÑÐ°Ñ Ð¿Ð¾ÑÑÐºÑ Ð·Ð¾Ð±ÑÐ°Ð¶ÐµÐ½Ñ Ð·Ð° Ð·Ð°Ð¿Ð¸ÑÐ¾Ð¼ &quot;Ð²Ð°Ð»ÑÐ´Ð°ÑÑÑ html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92" r="17085" b="4824"/>
          <a:stretch/>
        </p:blipFill>
        <p:spPr bwMode="auto">
          <a:xfrm>
            <a:off x="1710826" y="2697606"/>
            <a:ext cx="1057133" cy="105593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/>
          <p:cNvSpPr txBox="1"/>
          <p:nvPr/>
        </p:nvSpPr>
        <p:spPr>
          <a:xfrm>
            <a:off x="5246630" y="3059252"/>
            <a:ext cx="2056353" cy="30777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Наприклад:</a:t>
            </a:r>
            <a:endParaRPr lang="uk-UA" sz="1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710826" y="3836065"/>
            <a:ext cx="8730077" cy="830997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/>
              <a:t> &lt;</a:t>
            </a:r>
            <a:r>
              <a:rPr lang="uk-UA" sz="2400" b="1" dirty="0" err="1"/>
              <a:t>input</a:t>
            </a:r>
            <a:r>
              <a:rPr lang="uk-UA" sz="2400" b="1" dirty="0"/>
              <a:t> </a:t>
            </a:r>
            <a:r>
              <a:rPr lang="uk-UA" sz="2400" b="1" dirty="0" err="1"/>
              <a:t>type=</a:t>
            </a:r>
            <a:r>
              <a:rPr lang="uk-UA" sz="2400" b="1" dirty="0"/>
              <a:t>"</a:t>
            </a:r>
            <a:r>
              <a:rPr lang="uk-UA" sz="2400" b="1" dirty="0" err="1"/>
              <a:t>email</a:t>
            </a:r>
            <a:r>
              <a:rPr lang="uk-UA" sz="2400" b="1" dirty="0"/>
              <a:t>" </a:t>
            </a:r>
            <a:r>
              <a:rPr lang="uk-UA" sz="2400" b="1" dirty="0" err="1"/>
              <a:t>name=</a:t>
            </a:r>
            <a:r>
              <a:rPr lang="uk-UA" sz="2400" b="1" dirty="0"/>
              <a:t>"</a:t>
            </a:r>
            <a:r>
              <a:rPr lang="uk-UA" sz="2400" b="1" dirty="0" err="1"/>
              <a:t>email</a:t>
            </a:r>
            <a:r>
              <a:rPr lang="uk-UA" sz="2400" b="1" dirty="0"/>
              <a:t>" </a:t>
            </a:r>
            <a:r>
              <a:rPr lang="uk-UA" sz="2400" b="1" dirty="0" err="1"/>
              <a:t>required</a:t>
            </a:r>
            <a:r>
              <a:rPr lang="uk-UA" sz="2400" b="1" dirty="0"/>
              <a:t> </a:t>
            </a:r>
            <a:r>
              <a:rPr lang="uk-UA" sz="2400" b="1" dirty="0" err="1"/>
              <a:t>pattern=</a:t>
            </a:r>
            <a:r>
              <a:rPr lang="uk-UA" sz="2400" b="1" dirty="0"/>
              <a:t>"^\S+@\S+\.\S+$" </a:t>
            </a:r>
            <a:r>
              <a:rPr lang="uk-UA" sz="2400" b="1" dirty="0" err="1"/>
              <a:t>title=</a:t>
            </a:r>
            <a:r>
              <a:rPr lang="uk-UA" sz="2400" b="1" dirty="0"/>
              <a:t>"</a:t>
            </a:r>
            <a:r>
              <a:rPr lang="uk-UA" sz="2400" b="1" dirty="0" err="1"/>
              <a:t>example</a:t>
            </a:r>
            <a:r>
              <a:rPr lang="uk-UA" sz="2400" b="1" dirty="0"/>
              <a:t>@</a:t>
            </a:r>
            <a:r>
              <a:rPr lang="uk-UA" sz="2400" b="1" dirty="0" err="1"/>
              <a:t>mail.com</a:t>
            </a:r>
            <a:r>
              <a:rPr lang="uk-UA" sz="2400" b="1" dirty="0"/>
              <a:t>"&gt;</a:t>
            </a:r>
          </a:p>
        </p:txBody>
      </p:sp>
    </p:spTree>
    <p:extLst>
      <p:ext uri="{BB962C8B-B14F-4D97-AF65-F5344CB8AC3E}">
        <p14:creationId xmlns:p14="http://schemas.microsoft.com/office/powerpoint/2010/main" val="229140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293203" y="126330"/>
            <a:ext cx="8596668" cy="13208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uk-UA" altLang="uk-UA" sz="3600" b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Робота з комп'ютером</a:t>
            </a:r>
          </a:p>
        </p:txBody>
      </p:sp>
      <p:sp>
        <p:nvSpPr>
          <p:cNvPr id="9" name="Загнутый угол 8"/>
          <p:cNvSpPr/>
          <p:nvPr/>
        </p:nvSpPr>
        <p:spPr>
          <a:xfrm>
            <a:off x="1915311" y="852856"/>
            <a:ext cx="8453950" cy="514231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uk-UA" sz="2200" b="1" dirty="0">
                <a:solidFill>
                  <a:srgbClr val="000066"/>
                </a:solidFill>
              </a:rPr>
              <a:t>Завдання 1. </a:t>
            </a:r>
            <a:r>
              <a:rPr lang="uk-UA" sz="2200" b="1" dirty="0"/>
              <a:t>Проста валідація</a:t>
            </a:r>
            <a:endParaRPr lang="uk-UA" sz="2200" dirty="0"/>
          </a:p>
        </p:txBody>
      </p:sp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0401" y="184495"/>
            <a:ext cx="4504175" cy="66868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кругленный прямоугольник 2"/>
          <p:cNvSpPr/>
          <p:nvPr/>
        </p:nvSpPr>
        <p:spPr>
          <a:xfrm>
            <a:off x="1574123" y="1383235"/>
            <a:ext cx="8909182" cy="475117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13" name="Рисунок 1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424" y="1579708"/>
            <a:ext cx="7411724" cy="41890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1733103" y="4414048"/>
            <a:ext cx="3521706" cy="1246495"/>
          </a:xfrm>
          <a:prstGeom prst="rect">
            <a:avLst/>
          </a:prstGeom>
          <a:ln w="3175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1500" dirty="0"/>
              <a:t>Створи веб-сторінку за зразком. Спробуй натиснути кнопку "Відправити" не заповнивши поля, або не поставивши позначки. Досліди що відбувається. </a:t>
            </a:r>
          </a:p>
        </p:txBody>
      </p:sp>
    </p:spTree>
    <p:extLst>
      <p:ext uri="{BB962C8B-B14F-4D97-AF65-F5344CB8AC3E}">
        <p14:creationId xmlns:p14="http://schemas.microsoft.com/office/powerpoint/2010/main" val="1016336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4539</TotalTime>
  <Words>550</Words>
  <Application>Microsoft Office PowerPoint</Application>
  <PresentationFormat>Широкоэкранный</PresentationFormat>
  <Paragraphs>67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Робота з комп'ютером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Chashuk</dc:creator>
  <cp:lastModifiedBy>Zoe</cp:lastModifiedBy>
  <cp:revision>970</cp:revision>
  <dcterms:created xsi:type="dcterms:W3CDTF">2012-10-14T10:43:12Z</dcterms:created>
  <dcterms:modified xsi:type="dcterms:W3CDTF">2021-12-05T18:58:09Z</dcterms:modified>
</cp:coreProperties>
</file>