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5" r:id="rId3"/>
    <p:sldId id="1982" r:id="rId4"/>
    <p:sldId id="1983" r:id="rId5"/>
    <p:sldId id="1984" r:id="rId6"/>
    <p:sldId id="1988" r:id="rId7"/>
    <p:sldId id="1989" r:id="rId8"/>
    <p:sldId id="1985" r:id="rId9"/>
    <p:sldId id="1986" r:id="rId10"/>
    <p:sldId id="1993" r:id="rId11"/>
    <p:sldId id="1994" r:id="rId12"/>
    <p:sldId id="1995" r:id="rId13"/>
    <p:sldId id="1997" r:id="rId14"/>
    <p:sldId id="1998" r:id="rId15"/>
    <p:sldId id="1996" r:id="rId16"/>
    <p:sldId id="1990" r:id="rId17"/>
    <p:sldId id="1999" r:id="rId18"/>
    <p:sldId id="2000" r:id="rId19"/>
    <p:sldId id="2001" r:id="rId20"/>
    <p:sldId id="2002" r:id="rId21"/>
    <p:sldId id="1991" r:id="rId22"/>
    <p:sldId id="2003" r:id="rId23"/>
    <p:sldId id="2004" r:id="rId24"/>
    <p:sldId id="2005" r:id="rId25"/>
    <p:sldId id="2006" r:id="rId26"/>
    <p:sldId id="2007" r:id="rId27"/>
    <p:sldId id="2008" r:id="rId28"/>
    <p:sldId id="2009" r:id="rId29"/>
    <p:sldId id="2011" r:id="rId30"/>
    <p:sldId id="2012" r:id="rId31"/>
    <p:sldId id="2016" r:id="rId32"/>
    <p:sldId id="2014" r:id="rId33"/>
    <p:sldId id="506" r:id="rId34"/>
    <p:sldId id="1728" r:id="rId35"/>
    <p:sldId id="259" r:id="rId36"/>
    <p:sldId id="261" r:id="rId37"/>
    <p:sldId id="304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A7DB1"/>
    <a:srgbClr val="727272"/>
    <a:srgbClr val="63A18C"/>
    <a:srgbClr val="70AD47"/>
    <a:srgbClr val="13408F"/>
    <a:srgbClr val="19426B"/>
    <a:srgbClr val="46A6E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76" d="100"/>
          <a:sy n="76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09E32759-6C10-40FC-B7EC-938DD2DC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51" y="3684442"/>
            <a:ext cx="2665580" cy="23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D66FA22-2F87-42C2-990F-50EBD4EA2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Створення формул та написів</a:t>
            </a:r>
          </a:p>
        </p:txBody>
      </p:sp>
      <p:pic>
        <p:nvPicPr>
          <p:cNvPr id="11" name="Picture 4" descr="Education, equation, formula, geometry, mathematics, maths, triangle icon - Download on Iconfinder">
            <a:extLst>
              <a:ext uri="{FF2B5EF4-FFF2-40B4-BE49-F238E27FC236}">
                <a16:creationId xmlns:a16="http://schemas.microsoft.com/office/drawing/2014/main" id="{42C87F28-F6E1-4A5B-93C3-0EFADF37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34" y="3684975"/>
            <a:ext cx="2331732" cy="23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Після цього на Стрічці з’явиться тимчасова вкладка </a:t>
            </a:r>
            <a:r>
              <a:rPr lang="uk-UA" sz="2800" b="1" i="1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dirty="0">
                <a:solidFill>
                  <a:schemeClr val="bg1"/>
                </a:solidFill>
              </a:rPr>
              <a:t> (Засоби для роботи з рівняннями), а в документі – спеціальна область для введення формули.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27B1C7-47B6-4E7D-ABA3-9286D59D1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02" y="2755447"/>
            <a:ext cx="11698055" cy="293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2A47568-CF67-4399-BE35-2AF01833154A}"/>
              </a:ext>
            </a:extLst>
          </p:cNvPr>
          <p:cNvSpPr/>
          <p:nvPr/>
        </p:nvSpPr>
        <p:spPr>
          <a:xfrm>
            <a:off x="247201" y="3564041"/>
            <a:ext cx="11698055" cy="11676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56DBF-FACA-41FA-840E-C40B8A0C6487}"/>
              </a:ext>
            </a:extLst>
          </p:cNvPr>
          <p:cNvSpPr txBox="1"/>
          <p:nvPr/>
        </p:nvSpPr>
        <p:spPr>
          <a:xfrm>
            <a:off x="6462876" y="2676149"/>
            <a:ext cx="4259618" cy="461665"/>
          </a:xfrm>
          <a:prstGeom prst="wedgeRectCallout">
            <a:avLst>
              <a:gd name="adj1" fmla="val -40093"/>
              <a:gd name="adj2" fmla="val 2075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</a:t>
            </a:r>
            <a:r>
              <a:rPr lang="uk-UA" sz="2400" b="1" i="1" kern="0" dirty="0">
                <a:solidFill>
                  <a:srgbClr val="FFFF00"/>
                </a:solidFill>
              </a:rPr>
              <a:t>Конструктор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847400F-302F-44A7-8719-AB22E3C520FA}"/>
              </a:ext>
            </a:extLst>
          </p:cNvPr>
          <p:cNvSpPr/>
          <p:nvPr/>
        </p:nvSpPr>
        <p:spPr>
          <a:xfrm>
            <a:off x="5337926" y="5000136"/>
            <a:ext cx="2238532" cy="6889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D1EC8-6C31-4E3F-857B-1180BE425809}"/>
              </a:ext>
            </a:extLst>
          </p:cNvPr>
          <p:cNvSpPr txBox="1"/>
          <p:nvPr/>
        </p:nvSpPr>
        <p:spPr>
          <a:xfrm>
            <a:off x="7957944" y="5898992"/>
            <a:ext cx="3740571" cy="830997"/>
          </a:xfrm>
          <a:prstGeom prst="wedgeRectCallout">
            <a:avLst>
              <a:gd name="adj1" fmla="val -63374"/>
              <a:gd name="adj2" fmla="val -1138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Місце для введення формули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61AC27F-36C8-4724-A095-0F3E2A6B8F16}"/>
              </a:ext>
            </a:extLst>
          </p:cNvPr>
          <p:cNvSpPr/>
          <p:nvPr/>
        </p:nvSpPr>
        <p:spPr>
          <a:xfrm>
            <a:off x="2107379" y="3564041"/>
            <a:ext cx="2512246" cy="1167615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615DE-5EF1-44B3-A735-CCCA373265F0}"/>
              </a:ext>
            </a:extLst>
          </p:cNvPr>
          <p:cNvSpPr txBox="1"/>
          <p:nvPr/>
        </p:nvSpPr>
        <p:spPr>
          <a:xfrm>
            <a:off x="483774" y="5273554"/>
            <a:ext cx="3986626" cy="830997"/>
          </a:xfrm>
          <a:prstGeom prst="wedgeRectCallout">
            <a:avLst>
              <a:gd name="adj1" fmla="val -1209"/>
              <a:gd name="adj2" fmla="val -12607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для вставлення символів</a:t>
            </a:r>
          </a:p>
        </p:txBody>
      </p:sp>
    </p:spTree>
    <p:extLst>
      <p:ext uri="{BB962C8B-B14F-4D97-AF65-F5344CB8AC3E}">
        <p14:creationId xmlns:p14="http://schemas.microsoft.com/office/powerpoint/2010/main" val="2198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уведення формули деякі букви, знаки арифметичних операцій та  інші символи можна вводити з клавіатури, а спеціальні – вибирати у відповідних списках групи </a:t>
            </a:r>
            <a:r>
              <a:rPr lang="uk-UA" sz="2800" b="1" i="1" dirty="0">
                <a:solidFill>
                  <a:srgbClr val="FFFF00"/>
                </a:solidFill>
              </a:rPr>
              <a:t>Символи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C7C84-6E56-4EBA-B69A-75F484886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07872"/>
            <a:ext cx="12050142" cy="200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0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B462E-BFE1-401C-827C-F163AF33A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051" y="2295546"/>
            <a:ext cx="8602941" cy="403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827275-2D3D-48E9-8082-0B2D754EDB52}"/>
              </a:ext>
            </a:extLst>
          </p:cNvPr>
          <p:cNvSpPr txBox="1"/>
          <p:nvPr/>
        </p:nvSpPr>
        <p:spPr>
          <a:xfrm>
            <a:off x="72008" y="2295547"/>
            <a:ext cx="3284141" cy="2246769"/>
          </a:xfrm>
          <a:prstGeom prst="wedgeRectCallout">
            <a:avLst>
              <a:gd name="adj1" fmla="val 58106"/>
              <a:gd name="adj2" fmla="val -282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Які, у свою чергу, можуть бути розділені по окремих блоках.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76CED2C-DC47-4B14-A8B4-C55F1C5A12D0}"/>
              </a:ext>
            </a:extLst>
          </p:cNvPr>
          <p:cNvSpPr/>
          <p:nvPr/>
        </p:nvSpPr>
        <p:spPr>
          <a:xfrm>
            <a:off x="9296400" y="2323196"/>
            <a:ext cx="2823592" cy="27009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wedgeRectCallout">
            <a:avLst>
              <a:gd name="adj1" fmla="val 34203"/>
              <a:gd name="adj2" fmla="val 804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Усі символи, які можна вставити у формулу, розділено на 8 основних наборів.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 </a:t>
            </a:r>
            <a:r>
              <a:rPr lang="uk-UA" sz="2800" b="1" i="1" dirty="0">
                <a:solidFill>
                  <a:srgbClr val="FFFF00"/>
                </a:solidFill>
              </a:rPr>
              <a:t>Стрічці</a:t>
            </a:r>
            <a:r>
              <a:rPr lang="uk-UA" sz="2800" b="1" i="1" dirty="0">
                <a:solidFill>
                  <a:schemeClr val="bg1"/>
                </a:solidFill>
              </a:rPr>
              <a:t> в групі </a:t>
            </a:r>
            <a:r>
              <a:rPr lang="uk-UA" sz="2800" b="1" i="1" dirty="0">
                <a:solidFill>
                  <a:srgbClr val="FFFF00"/>
                </a:solidFill>
              </a:rPr>
              <a:t>Символи</a:t>
            </a:r>
            <a:r>
              <a:rPr lang="uk-UA" sz="2800" b="1" i="1" dirty="0">
                <a:solidFill>
                  <a:schemeClr val="bg1"/>
                </a:solidFill>
              </a:rPr>
              <a:t> відображаються деякі символи того набору, який використовувався останнім. Для перегляду інших символів цього набору  слід  скористатися кнопкою </a:t>
            </a:r>
            <a:r>
              <a:rPr lang="uk-UA" sz="2800" b="1" i="1" dirty="0">
                <a:solidFill>
                  <a:srgbClr val="FFFF00"/>
                </a:solidFill>
              </a:rPr>
              <a:t>Додатково</a:t>
            </a:r>
            <a:r>
              <a:rPr lang="uk-UA" sz="2800" b="1" i="1" dirty="0">
                <a:solidFill>
                  <a:schemeClr val="bg1"/>
                </a:solidFill>
              </a:rPr>
              <a:t> на смузі  прокручування в групі </a:t>
            </a:r>
            <a:r>
              <a:rPr lang="uk-UA" sz="2800" b="1" i="1" dirty="0">
                <a:solidFill>
                  <a:srgbClr val="FFFF00"/>
                </a:solidFill>
              </a:rPr>
              <a:t>Символи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D16B5D-E2BC-4B5D-88FF-FC4FDA1BB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826"/>
          <a:stretch/>
        </p:blipFill>
        <p:spPr>
          <a:xfrm>
            <a:off x="1626060" y="4149287"/>
            <a:ext cx="9205451" cy="184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F811877-0E16-4A1D-B173-AA1C5450AD6B}"/>
              </a:ext>
            </a:extLst>
          </p:cNvPr>
          <p:cNvSpPr/>
          <p:nvPr/>
        </p:nvSpPr>
        <p:spPr>
          <a:xfrm>
            <a:off x="10286574" y="4199643"/>
            <a:ext cx="449644" cy="8562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4C136-6A6D-464E-9012-B738171C82A8}"/>
              </a:ext>
            </a:extLst>
          </p:cNvPr>
          <p:cNvSpPr txBox="1"/>
          <p:nvPr/>
        </p:nvSpPr>
        <p:spPr>
          <a:xfrm>
            <a:off x="5446974" y="3940438"/>
            <a:ext cx="3740571" cy="1569660"/>
          </a:xfrm>
          <a:prstGeom prst="wedgeRectCallout">
            <a:avLst>
              <a:gd name="adj1" fmla="val 79419"/>
              <a:gd name="adj2" fmla="val -935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для перегляду інших частин списку символів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6DEF7A2-9B9F-439C-9BFF-AEA0DD4C5FAF}"/>
              </a:ext>
            </a:extLst>
          </p:cNvPr>
          <p:cNvSpPr/>
          <p:nvPr/>
        </p:nvSpPr>
        <p:spPr>
          <a:xfrm>
            <a:off x="10286574" y="5071171"/>
            <a:ext cx="449644" cy="40094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115C7-17E7-4A96-BB67-5780FD7A3F34}"/>
              </a:ext>
            </a:extLst>
          </p:cNvPr>
          <p:cNvSpPr txBox="1"/>
          <p:nvPr/>
        </p:nvSpPr>
        <p:spPr>
          <a:xfrm>
            <a:off x="7242630" y="6201904"/>
            <a:ext cx="3788230" cy="461665"/>
          </a:xfrm>
          <a:prstGeom prst="wedgeRectCallout">
            <a:avLst>
              <a:gd name="adj1" fmla="val 34810"/>
              <a:gd name="adj2" fmla="val -21999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Додатково</a:t>
            </a:r>
          </a:p>
        </p:txBody>
      </p:sp>
    </p:spTree>
    <p:extLst>
      <p:ext uri="{BB962C8B-B14F-4D97-AF65-F5344CB8AC3E}">
        <p14:creationId xmlns:p14="http://schemas.microsoft.com/office/powerpoint/2010/main" val="12546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відкрити перелік назв усіх 8 наборів символів,  потрібно  в  поточному  списку  вибрати  його заголовок.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E9AFC-AC28-494D-BE98-9CFD4A2C121A}"/>
              </a:ext>
            </a:extLst>
          </p:cNvPr>
          <p:cNvSpPr txBox="1"/>
          <p:nvPr/>
        </p:nvSpPr>
        <p:spPr>
          <a:xfrm>
            <a:off x="70929" y="520605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Переглянувши списки  і знайшовши потрібний символ, його слід вибрати, і він буде вставлений у поточне місце виразу.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3F8BA1-B054-40F3-8731-41FAED93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47" y="2225079"/>
            <a:ext cx="7255905" cy="284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5795EFE-78F4-46D2-8513-B6D1FC6EEE2A}"/>
              </a:ext>
            </a:extLst>
          </p:cNvPr>
          <p:cNvSpPr/>
          <p:nvPr/>
        </p:nvSpPr>
        <p:spPr>
          <a:xfrm>
            <a:off x="6842100" y="2225079"/>
            <a:ext cx="2743860" cy="3504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5221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Крім  окремих  символів,  у  виразі можуть  траплятися звичайні дроби, функції, дужки, знаки коренів тощо. Вони вставляються з використанням елементів  керування  групи </a:t>
            </a:r>
            <a:r>
              <a:rPr lang="uk-UA" sz="2800" b="1" i="1" dirty="0">
                <a:solidFill>
                  <a:srgbClr val="FFFF00"/>
                </a:solidFill>
              </a:rPr>
              <a:t>Структури</a:t>
            </a:r>
            <a:r>
              <a:rPr lang="uk-UA" sz="2800" b="1" i="1" dirty="0">
                <a:solidFill>
                  <a:schemeClr val="bg1"/>
                </a:solidFill>
              </a:rPr>
              <a:t> вкладки </a:t>
            </a:r>
            <a:r>
              <a:rPr lang="uk-UA" sz="2800" b="1" i="1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D95ED4-1696-4ACB-AB97-F9C69923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" y="3606821"/>
            <a:ext cx="11139488" cy="264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0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203377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Усі структури розділені за типами, список шаблонів яких відкривається після вибору відповідних  кнопок  у  групі  </a:t>
            </a:r>
            <a:r>
              <a:rPr lang="uk-UA" sz="2800" b="1" i="1" dirty="0">
                <a:solidFill>
                  <a:srgbClr val="FFFF00"/>
                </a:solidFill>
              </a:rPr>
              <a:t>Структури</a:t>
            </a:r>
            <a:r>
              <a:rPr lang="uk-UA" sz="2800" b="1" i="1" dirty="0">
                <a:solidFill>
                  <a:schemeClr val="bg1"/>
                </a:solidFill>
              </a:rPr>
              <a:t>. Щоб уставити шаблон у формулу, слід відкрити список шаблонів відповідної кнопки і вибрати потрібний.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85A20-59B4-47E3-994E-AB6DFAE26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" r="20338"/>
          <a:stretch/>
        </p:blipFill>
        <p:spPr>
          <a:xfrm>
            <a:off x="5411308" y="1196762"/>
            <a:ext cx="6656758" cy="526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5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Далі  слід  заповнити  шаблон  даними.  Місця  для введення  чисел  і  символів  у шаблоні позначені  спеціальними полями, які обведено пунктирною рамкою. 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CF80B-D882-4A30-A1D5-F37371A1AA04}"/>
              </a:ext>
            </a:extLst>
          </p:cNvPr>
          <p:cNvSpPr txBox="1"/>
          <p:nvPr/>
        </p:nvSpPr>
        <p:spPr>
          <a:xfrm>
            <a:off x="72008" y="556289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 поля можна  вводити  не  тільки  окремі символи, а й вставляти інші шаблони.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442D83-3D28-4C6D-81B5-F9CE9BE50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15" y="3179660"/>
            <a:ext cx="1096745" cy="2290548"/>
          </a:xfrm>
          <a:prstGeom prst="rect">
            <a:avLst/>
          </a:prstGeom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4AC530E6-E88D-47CA-A784-FA23DA507CC0}"/>
              </a:ext>
            </a:extLst>
          </p:cNvPr>
          <p:cNvGrpSpPr/>
          <p:nvPr/>
        </p:nvGrpSpPr>
        <p:grpSpPr>
          <a:xfrm>
            <a:off x="2783393" y="3670788"/>
            <a:ext cx="8090530" cy="1403630"/>
            <a:chOff x="2650436" y="3988096"/>
            <a:chExt cx="8090530" cy="14036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04403-F26E-45A7-8DA6-A47DE576D50E}"/>
                </a:ext>
              </a:extLst>
            </p:cNvPr>
            <p:cNvSpPr txBox="1"/>
            <p:nvPr/>
          </p:nvSpPr>
          <p:spPr>
            <a:xfrm>
              <a:off x="5560051" y="3988096"/>
              <a:ext cx="5180915" cy="10772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Поля для введення даних</a:t>
              </a:r>
            </a:p>
          </p:txBody>
        </p: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id="{F07FED04-1F5D-4AC2-9C66-61AEC85C56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50436" y="3988096"/>
              <a:ext cx="2909617" cy="123238"/>
            </a:xfrm>
            <a:prstGeom prst="line">
              <a:avLst/>
            </a:prstGeom>
            <a:ln w="762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id="{948FB553-C8C4-4810-9A21-0F7ED7AF72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0436" y="4924131"/>
              <a:ext cx="2909617" cy="467595"/>
            </a:xfrm>
            <a:prstGeom prst="line">
              <a:avLst/>
            </a:prstGeom>
            <a:ln w="762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76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Переміщення в межах області введення формули здійснюється клавішами керування курсором або вказівником. Для виходу з режиму створення формул потрібно вибрати точку за межами області введення формули.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034931-B63E-41B7-A0D1-E5F52C9CE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13" y="3558931"/>
            <a:ext cx="3591858" cy="27821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391637-2EDD-4E28-99F7-24C21BDAAC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 r="75910"/>
          <a:stretch/>
        </p:blipFill>
        <p:spPr>
          <a:xfrm>
            <a:off x="9129522" y="3537020"/>
            <a:ext cx="2202198" cy="3335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7A7CFF-9D46-4BDF-B1FF-0119A65D9D10}"/>
              </a:ext>
            </a:extLst>
          </p:cNvPr>
          <p:cNvSpPr txBox="1"/>
          <p:nvPr/>
        </p:nvSpPr>
        <p:spPr>
          <a:xfrm>
            <a:off x="5395517" y="3558931"/>
            <a:ext cx="3315775" cy="954107"/>
          </a:xfrm>
          <a:prstGeom prst="wedgeRectCallout">
            <a:avLst>
              <a:gd name="adj1" fmla="val 78736"/>
              <a:gd name="adj2" fmla="val -16064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Клацнути ліву кнопку миші</a:t>
            </a:r>
          </a:p>
        </p:txBody>
      </p:sp>
    </p:spTree>
    <p:extLst>
      <p:ext uri="{BB962C8B-B14F-4D97-AF65-F5344CB8AC3E}">
        <p14:creationId xmlns:p14="http://schemas.microsoft.com/office/powerpoint/2010/main" val="12494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80370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Редагування  та форматування  створеної формули або її фрагментів здійснюються стандартними засобами </a:t>
            </a:r>
            <a:r>
              <a:rPr lang="uk-UA" sz="2800" b="1" i="1" dirty="0">
                <a:solidFill>
                  <a:srgbClr val="FFFF00"/>
                </a:solidFill>
              </a:rPr>
              <a:t>Word</a:t>
            </a:r>
            <a:r>
              <a:rPr lang="uk-UA" sz="2800" b="1" i="1" dirty="0">
                <a:solidFill>
                  <a:schemeClr val="bg1"/>
                </a:solidFill>
              </a:rPr>
              <a:t>.  Для  цього  використовують: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497DD-5C7B-4868-AFE3-F23E272D13A6}"/>
              </a:ext>
            </a:extLst>
          </p:cNvPr>
          <p:cNvSpPr txBox="1"/>
          <p:nvPr/>
        </p:nvSpPr>
        <p:spPr>
          <a:xfrm>
            <a:off x="522514" y="3527242"/>
            <a:ext cx="758650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елементи керування </a:t>
            </a:r>
            <a:r>
              <a:rPr lang="uk-UA" sz="2800" b="1" i="1" dirty="0" err="1">
                <a:solidFill>
                  <a:schemeClr val="bg1"/>
                </a:solidFill>
              </a:rPr>
              <a:t>мініпанелі</a:t>
            </a:r>
            <a:r>
              <a:rPr lang="uk-UA" sz="2800" b="1" i="1" dirty="0">
                <a:solidFill>
                  <a:schemeClr val="bg1"/>
                </a:solidFill>
              </a:rPr>
              <a:t>, 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EBE42-D631-432F-B8C6-1A4B572CBA20}"/>
              </a:ext>
            </a:extLst>
          </p:cNvPr>
          <p:cNvSpPr txBox="1"/>
          <p:nvPr/>
        </p:nvSpPr>
        <p:spPr>
          <a:xfrm>
            <a:off x="522514" y="4144917"/>
            <a:ext cx="7586506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вкладки Основна,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06C11-0EC6-4BEE-8A67-4DEF91BFD4F7}"/>
              </a:ext>
            </a:extLst>
          </p:cNvPr>
          <p:cNvSpPr txBox="1"/>
          <p:nvPr/>
        </p:nvSpPr>
        <p:spPr>
          <a:xfrm>
            <a:off x="522514" y="4762592"/>
            <a:ext cx="7586506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команди контекстного меню формули.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83EE72-6800-4A3A-A135-D36397281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96763"/>
            <a:ext cx="3890392" cy="546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2008" y="1196763"/>
                <a:ext cx="12050142" cy="1234697"/>
              </a:xfrm>
              <a:prstGeom prst="rect">
                <a:avLst/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514350" indent="-514350" algn="just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  <a:defRPr/>
                </a:pPr>
                <a:r>
                  <a:rPr lang="uk-UA" sz="2800" b="1" i="1" kern="0" dirty="0">
                    <a:solidFill>
                      <a:srgbClr val="FFFFFF"/>
                    </a:solidFill>
                  </a:rPr>
                  <a:t>Як можна ввести в текст математичні символи, наприклад х</a:t>
                </a:r>
                <a:r>
                  <a:rPr lang="uk-UA" sz="2800" b="1" i="1" kern="0" baseline="-25000" dirty="0">
                    <a:solidFill>
                      <a:srgbClr val="FFFFFF"/>
                    </a:solidFill>
                  </a:rPr>
                  <a:t>3 </a:t>
                </a:r>
                <a:r>
                  <a:rPr lang="uk-UA" sz="2800" b="1" i="1" kern="0" dirty="0">
                    <a:solidFill>
                      <a:srgbClr val="FFFFFF"/>
                    </a:solidFill>
                  </a:rPr>
                  <a:t>, х</a:t>
                </a:r>
                <a:r>
                  <a:rPr lang="uk-UA" sz="2800" b="1" i="1" kern="0" baseline="30000" dirty="0">
                    <a:solidFill>
                      <a:srgbClr val="FFFFFF"/>
                    </a:solidFill>
                  </a:rPr>
                  <a:t>3</a:t>
                </a:r>
                <a:r>
                  <a:rPr lang="uk-UA" sz="2800" b="1" i="1" kern="0" dirty="0">
                    <a:solidFill>
                      <a:srgbClr val="FFFFFF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i="1" kern="0" dirty="0">
                    <a:solidFill>
                      <a:srgbClr val="FFFFFF"/>
                    </a:solidFill>
                  </a:rPr>
                  <a:t> </a:t>
                </a:r>
                <a:r>
                  <a:rPr lang="uk-UA" sz="2800" b="1" i="1" kern="0" dirty="0">
                    <a:solidFill>
                      <a:srgbClr val="FFFFFF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uk-UA" sz="2800" b="1" i="1" kern="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kern="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kern="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uk-UA" sz="2800" b="1" i="1" kern="0" dirty="0">
                    <a:solidFill>
                      <a:srgbClr val="FFFFFF"/>
                    </a:solidFill>
                  </a:rPr>
                  <a:t> 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196763"/>
                <a:ext cx="12050142" cy="1234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565325"/>
            <a:ext cx="120479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графічні зображення можна вставляти в текстовий документ? Як це зробити?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626461"/>
            <a:ext cx="782599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редагування та форматування можна здійснювати над графічними об’єктами в текстовому процесорі </a:t>
            </a:r>
            <a:r>
              <a:rPr lang="en-US" sz="2800" b="1" i="1" kern="0" dirty="0">
                <a:solidFill>
                  <a:srgbClr val="FFFFFF"/>
                </a:solidFill>
              </a:rPr>
              <a:t>Word? </a:t>
            </a:r>
            <a:r>
              <a:rPr lang="uk-UA" sz="2800" b="1" i="1" kern="0" dirty="0">
                <a:solidFill>
                  <a:srgbClr val="FFFFFF"/>
                </a:solidFill>
              </a:rPr>
              <a:t>З використанням яких засобів здійснюються ці операції?</a:t>
            </a:r>
          </a:p>
        </p:txBody>
      </p:sp>
      <p:pic>
        <p:nvPicPr>
          <p:cNvPr id="3" name="Picture 2" descr="App, green, image, img, photo, picture, slide icon - Download on Iconfinder">
            <a:extLst>
              <a:ext uri="{FF2B5EF4-FFF2-40B4-BE49-F238E27FC236}">
                <a16:creationId xmlns:a16="http://schemas.microsoft.com/office/drawing/2014/main" id="{9FBA8557-A316-43EF-AB81-B24A25B1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9358" r="13644" b="11316"/>
          <a:stretch/>
        </p:blipFill>
        <p:spPr bwMode="auto">
          <a:xfrm>
            <a:off x="8048730" y="3626461"/>
            <a:ext cx="2477045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Створену формулу користувач може додати до бібліотеки вбудованих формул і використовувати в подальшому за потреби.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22210E-657C-41FB-B6D3-ACEB3B00B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23" y="2761768"/>
            <a:ext cx="3369286" cy="370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266361-4A55-4677-BEF3-BFF135E38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47" y="2761768"/>
            <a:ext cx="5028938" cy="370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F9770F1D-51FA-4BAE-83AA-BE7CCBE63B03}"/>
              </a:ext>
            </a:extLst>
          </p:cNvPr>
          <p:cNvSpPr/>
          <p:nvPr/>
        </p:nvSpPr>
        <p:spPr>
          <a:xfrm rot="10800000">
            <a:off x="4942668" y="4030238"/>
            <a:ext cx="1153332" cy="1170439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DDD2997-ED28-495F-8B1F-07FF876F87BE}"/>
              </a:ext>
            </a:extLst>
          </p:cNvPr>
          <p:cNvSpPr/>
          <p:nvPr/>
        </p:nvSpPr>
        <p:spPr>
          <a:xfrm>
            <a:off x="1241303" y="4942694"/>
            <a:ext cx="3369286" cy="4116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979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оздоблення тексту , створення малюнків, підписів і пояснень на малюнках та різних схемах у текстовому документі використовують такі об’єкти, як </a:t>
            </a:r>
            <a:r>
              <a:rPr lang="uk-UA" sz="2800" b="1" i="1" dirty="0">
                <a:solidFill>
                  <a:srgbClr val="FFFF00"/>
                </a:solidFill>
              </a:rPr>
              <a:t>написи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3D2413-0A0C-4416-B983-7B964E67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937127"/>
            <a:ext cx="12050142" cy="28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BB2FE3-9F80-4460-A3B4-25D4653D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438" y="3516493"/>
            <a:ext cx="4473993" cy="296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 розміщення  написів  у  текстовому  документі  існує  кілька  способів:  текст можна розмістити всередині фігури, яку створено в текстовому документі засобами текстового процесора </a:t>
            </a:r>
            <a:r>
              <a:rPr lang="uk-UA" sz="2800" b="1" i="1" dirty="0">
                <a:solidFill>
                  <a:srgbClr val="FFFF00"/>
                </a:solidFill>
              </a:rPr>
              <a:t>Word</a:t>
            </a:r>
            <a:r>
              <a:rPr lang="uk-UA" sz="2800" b="1" i="1" dirty="0">
                <a:solidFill>
                  <a:schemeClr val="bg1"/>
                </a:solidFill>
              </a:rPr>
              <a:t>, або створити спеціальний об’єкт </a:t>
            </a:r>
            <a:r>
              <a:rPr lang="uk-UA" sz="2800" b="1" i="1" dirty="0" err="1">
                <a:solidFill>
                  <a:srgbClr val="FFFF00"/>
                </a:solidFill>
              </a:rPr>
              <a:t>WordArt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EB4C553-C3B6-45FD-8AE7-B135873E5773}"/>
              </a:ext>
            </a:extLst>
          </p:cNvPr>
          <p:cNvSpPr/>
          <p:nvPr/>
        </p:nvSpPr>
        <p:spPr>
          <a:xfrm>
            <a:off x="3983425" y="3657064"/>
            <a:ext cx="1923890" cy="24020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CB3FB-3EC2-4C5E-8FDF-F80839D94067}"/>
              </a:ext>
            </a:extLst>
          </p:cNvPr>
          <p:cNvSpPr txBox="1"/>
          <p:nvPr/>
        </p:nvSpPr>
        <p:spPr>
          <a:xfrm>
            <a:off x="72008" y="3656883"/>
            <a:ext cx="3556563" cy="2246769"/>
          </a:xfrm>
          <a:prstGeom prst="wedgeRectCallout">
            <a:avLst>
              <a:gd name="adj1" fmla="val 64364"/>
              <a:gd name="adj2" fmla="val -76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 для створення графічного об’єкту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Текстове поле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3AEC065-7EBF-4FC0-B58B-754A6DE3C6C0}"/>
              </a:ext>
            </a:extLst>
          </p:cNvPr>
          <p:cNvSpPr/>
          <p:nvPr/>
        </p:nvSpPr>
        <p:spPr>
          <a:xfrm>
            <a:off x="5907316" y="4373569"/>
            <a:ext cx="1104560" cy="7739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1DCD0-DC5E-4D2E-9477-DDB00601E8D6}"/>
              </a:ext>
            </a:extLst>
          </p:cNvPr>
          <p:cNvSpPr txBox="1"/>
          <p:nvPr/>
        </p:nvSpPr>
        <p:spPr>
          <a:xfrm>
            <a:off x="8738442" y="3656883"/>
            <a:ext cx="3383708" cy="2246769"/>
          </a:xfrm>
          <a:prstGeom prst="wedgeRectCallout">
            <a:avLst>
              <a:gd name="adj1" fmla="val -104587"/>
              <a:gd name="adj2" fmla="val -64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 для створення графічного об’єкту </a:t>
            </a:r>
            <a:r>
              <a:rPr lang="en-US" sz="2800" b="1" i="1" kern="0" dirty="0">
                <a:solidFill>
                  <a:srgbClr val="FFFF00"/>
                </a:solidFill>
              </a:rPr>
              <a:t>WordArt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в текстовому документі потрібно створити текстовий напис, то для цього слід скористатися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2FCEB-9A46-414C-A192-64A3C5BEE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46" y="2278064"/>
            <a:ext cx="6312994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5D3EBF-9722-49E0-BC52-951257F60D90}"/>
              </a:ext>
            </a:extLst>
          </p:cNvPr>
          <p:cNvSpPr txBox="1"/>
          <p:nvPr/>
        </p:nvSpPr>
        <p:spPr>
          <a:xfrm>
            <a:off x="72008" y="2278064"/>
            <a:ext cx="5514876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спеціальним інструментом </a:t>
            </a:r>
            <a:r>
              <a:rPr lang="uk-UA" sz="2800" b="1" i="1" dirty="0">
                <a:solidFill>
                  <a:srgbClr val="FFFF00"/>
                </a:solidFill>
              </a:rPr>
              <a:t>Тестове поле</a:t>
            </a:r>
            <a:r>
              <a:rPr lang="uk-UA" sz="2800" b="1" i="1" dirty="0">
                <a:solidFill>
                  <a:schemeClr val="bg1"/>
                </a:solidFill>
              </a:rPr>
              <a:t>, який розміщено на вкладці </a:t>
            </a:r>
            <a:r>
              <a:rPr lang="uk-UA" sz="2800" b="1" i="1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dirty="0">
                <a:solidFill>
                  <a:schemeClr val="bg1"/>
                </a:solidFill>
              </a:rPr>
              <a:t> у групі </a:t>
            </a:r>
            <a:r>
              <a:rPr lang="uk-UA" sz="2800" b="1" i="1" dirty="0">
                <a:solidFill>
                  <a:srgbClr val="FFFF00"/>
                </a:solidFill>
              </a:rPr>
              <a:t>Ілюстрації</a:t>
            </a:r>
            <a:r>
              <a:rPr lang="uk-UA" sz="2800" b="1" i="1" dirty="0">
                <a:solidFill>
                  <a:schemeClr val="bg1"/>
                </a:solidFill>
              </a:rPr>
              <a:t> в списку кнопки </a:t>
            </a:r>
            <a:r>
              <a:rPr lang="uk-UA" sz="2800" b="1" i="1" dirty="0">
                <a:solidFill>
                  <a:srgbClr val="FFFF00"/>
                </a:solidFill>
              </a:rPr>
              <a:t>Фігури</a:t>
            </a:r>
            <a:r>
              <a:rPr lang="uk-UA" sz="2800" b="1" i="1" dirty="0">
                <a:solidFill>
                  <a:schemeClr val="bg1"/>
                </a:solidFill>
              </a:rPr>
              <a:t>, або використати інші фігури (прямокутник, стрілка, ромб тощо).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AB85488-B08F-40B3-A6BA-68EC73DC30A5}"/>
              </a:ext>
            </a:extLst>
          </p:cNvPr>
          <p:cNvSpPr/>
          <p:nvPr/>
        </p:nvSpPr>
        <p:spPr>
          <a:xfrm>
            <a:off x="7282149" y="2646586"/>
            <a:ext cx="1061752" cy="4204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D1D0E6D-0161-4266-A1C8-782CBC442A3D}"/>
              </a:ext>
            </a:extLst>
          </p:cNvPr>
          <p:cNvSpPr/>
          <p:nvPr/>
        </p:nvSpPr>
        <p:spPr>
          <a:xfrm>
            <a:off x="9321768" y="3039506"/>
            <a:ext cx="924592" cy="3106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06D0796-9F56-4FC9-B6EB-E44C9D769512}"/>
              </a:ext>
            </a:extLst>
          </p:cNvPr>
          <p:cNvSpPr/>
          <p:nvPr/>
        </p:nvSpPr>
        <p:spPr>
          <a:xfrm>
            <a:off x="9337009" y="5332133"/>
            <a:ext cx="279432" cy="2647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4A8A0C-BC95-4845-B62F-6611ABC96F31}"/>
              </a:ext>
            </a:extLst>
          </p:cNvPr>
          <p:cNvSpPr txBox="1"/>
          <p:nvPr/>
        </p:nvSpPr>
        <p:spPr>
          <a:xfrm>
            <a:off x="6266267" y="4734435"/>
            <a:ext cx="2678988" cy="1292662"/>
          </a:xfrm>
          <a:prstGeom prst="wedgeRectCallout">
            <a:avLst>
              <a:gd name="adj1" fmla="val 67756"/>
              <a:gd name="adj2" fmla="val 647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Інструмент </a:t>
            </a:r>
            <a:r>
              <a:rPr lang="uk-UA" sz="2600" b="1" i="1" kern="0" dirty="0">
                <a:solidFill>
                  <a:srgbClr val="FFFF00"/>
                </a:solidFill>
              </a:rPr>
              <a:t>Текстове поле</a:t>
            </a:r>
          </a:p>
        </p:txBody>
      </p:sp>
    </p:spTree>
    <p:extLst>
      <p:ext uri="{BB962C8B-B14F-4D97-AF65-F5344CB8AC3E}">
        <p14:creationId xmlns:p14="http://schemas.microsoft.com/office/powerpoint/2010/main" val="32423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766084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У внутрішній області більшості фігур можна розмістити текст, який буде пояснювати зміст даної фігури на малюнку чи схемі. Для додавання тексту до фігури слід у контекстному меню фігури вибрати команду </a:t>
            </a:r>
            <a:r>
              <a:rPr lang="uk-UA" sz="2800" b="1" i="1" dirty="0">
                <a:solidFill>
                  <a:srgbClr val="FFFF00"/>
                </a:solidFill>
              </a:rPr>
              <a:t>Додати текст </a:t>
            </a:r>
            <a:r>
              <a:rPr lang="uk-UA" sz="2800" b="1" i="1" dirty="0">
                <a:solidFill>
                  <a:schemeClr val="bg1"/>
                </a:solidFill>
              </a:rPr>
              <a:t>і ввести його.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8BBA93-0F97-40D0-B5CF-C78F05869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43"/>
          <a:stretch/>
        </p:blipFill>
        <p:spPr>
          <a:xfrm>
            <a:off x="6058701" y="1196764"/>
            <a:ext cx="5960809" cy="48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7A4EB70-578C-4FDC-A955-0AE5470DF45C}"/>
              </a:ext>
            </a:extLst>
          </p:cNvPr>
          <p:cNvSpPr/>
          <p:nvPr/>
        </p:nvSpPr>
        <p:spPr>
          <a:xfrm>
            <a:off x="8703013" y="3643378"/>
            <a:ext cx="3316497" cy="3342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28970DF1-0541-4A77-A111-92FCEF1FDDA6}"/>
              </a:ext>
            </a:extLst>
          </p:cNvPr>
          <p:cNvSpPr/>
          <p:nvPr/>
        </p:nvSpPr>
        <p:spPr>
          <a:xfrm rot="18900000">
            <a:off x="9509672" y="297836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9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повернути  або  дзеркально  відобразити  фігуру, розміщення тексту в середині фігури </a:t>
            </a:r>
            <a:r>
              <a:rPr lang="uk-UA" sz="2800" b="1" i="1" kern="0" dirty="0">
                <a:solidFill>
                  <a:srgbClr val="FFFFFF"/>
                </a:solidFill>
              </a:rPr>
              <a:t>буде відповідно змінюватися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sp>
        <p:nvSpPr>
          <p:cNvPr id="6" name="Ромб 5">
            <a:extLst>
              <a:ext uri="{FF2B5EF4-FFF2-40B4-BE49-F238E27FC236}">
                <a16:creationId xmlns:a16="http://schemas.microsoft.com/office/drawing/2014/main" id="{417ECE7F-8ADE-44DB-85A5-135DD3271B54}"/>
              </a:ext>
            </a:extLst>
          </p:cNvPr>
          <p:cNvSpPr/>
          <p:nvPr/>
        </p:nvSpPr>
        <p:spPr>
          <a:xfrm>
            <a:off x="247201" y="3411975"/>
            <a:ext cx="3744227" cy="2438400"/>
          </a:xfrm>
          <a:prstGeom prst="diamond">
            <a:avLst/>
          </a:prstGeom>
          <a:gradFill>
            <a:gsLst>
              <a:gs pos="78000">
                <a:schemeClr val="accent2">
                  <a:lumMod val="50000"/>
                </a:schemeClr>
              </a:gs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6000">
                <a:srgbClr val="DD6716"/>
              </a:gs>
              <a:gs pos="25000">
                <a:schemeClr val="accent2">
                  <a:lumMod val="5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Ромб</a:t>
            </a:r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082908B9-FE21-4199-AC7B-D5D8B231F828}"/>
              </a:ext>
            </a:extLst>
          </p:cNvPr>
          <p:cNvSpPr/>
          <p:nvPr/>
        </p:nvSpPr>
        <p:spPr>
          <a:xfrm rot="18900000">
            <a:off x="4224965" y="3411975"/>
            <a:ext cx="3744227" cy="2438400"/>
          </a:xfrm>
          <a:prstGeom prst="diamond">
            <a:avLst/>
          </a:prstGeom>
          <a:gradFill>
            <a:gsLst>
              <a:gs pos="78000">
                <a:schemeClr val="accent2">
                  <a:lumMod val="50000"/>
                </a:schemeClr>
              </a:gs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6000">
                <a:srgbClr val="DD6716"/>
              </a:gs>
              <a:gs pos="25000">
                <a:schemeClr val="accent2">
                  <a:lumMod val="5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Ромб</a:t>
            </a:r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92821686-A4A4-4019-B756-D955C363AFC3}"/>
              </a:ext>
            </a:extLst>
          </p:cNvPr>
          <p:cNvSpPr/>
          <p:nvPr/>
        </p:nvSpPr>
        <p:spPr>
          <a:xfrm rot="16200000">
            <a:off x="8330446" y="3411975"/>
            <a:ext cx="3744227" cy="2438400"/>
          </a:xfrm>
          <a:prstGeom prst="diamond">
            <a:avLst/>
          </a:prstGeom>
          <a:gradFill>
            <a:gsLst>
              <a:gs pos="78000">
                <a:schemeClr val="accent2">
                  <a:lumMod val="50000"/>
                </a:schemeClr>
              </a:gs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6000">
                <a:srgbClr val="DD6716"/>
              </a:gs>
              <a:gs pos="25000">
                <a:schemeClr val="accent2">
                  <a:lumMod val="5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Ромб</a:t>
            </a:r>
          </a:p>
        </p:txBody>
      </p:sp>
    </p:spTree>
    <p:extLst>
      <p:ext uri="{BB962C8B-B14F-4D97-AF65-F5344CB8AC3E}">
        <p14:creationId xmlns:p14="http://schemas.microsoft.com/office/powerpoint/2010/main" val="39501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7162805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Текст, розміщений  у фігурі, можна редагувати та форматувати стандартними засобами </a:t>
            </a:r>
            <a:r>
              <a:rPr lang="uk-UA" sz="2800" b="1" i="1" dirty="0">
                <a:solidFill>
                  <a:srgbClr val="FFFF00"/>
                </a:solidFill>
              </a:rPr>
              <a:t>Word</a:t>
            </a:r>
            <a:r>
              <a:rPr lang="uk-UA" sz="2800" b="1" i="1" dirty="0">
                <a:solidFill>
                  <a:schemeClr val="bg1"/>
                </a:solidFill>
              </a:rPr>
              <a:t>. Напрямок розміщення тексту  (горизонтально чи вертикально) можна  змінити вибором  потрібного  варіанта  в  списку  кнопки </a:t>
            </a:r>
            <a:r>
              <a:rPr lang="uk-UA" sz="2800" b="1" i="1" dirty="0">
                <a:solidFill>
                  <a:srgbClr val="FFFF00"/>
                </a:solidFill>
              </a:rPr>
              <a:t>Напрямок тексту</a:t>
            </a:r>
            <a:r>
              <a:rPr lang="uk-UA" sz="2800" b="1" i="1" dirty="0">
                <a:solidFill>
                  <a:schemeClr val="bg1"/>
                </a:solidFill>
              </a:rPr>
              <a:t>, яка розташована на вкладці </a:t>
            </a:r>
            <a:r>
              <a:rPr lang="uk-UA" sz="2800" b="1" i="1" dirty="0">
                <a:solidFill>
                  <a:srgbClr val="FFFF00"/>
                </a:solidFill>
              </a:rPr>
              <a:t>Формат</a:t>
            </a:r>
            <a:r>
              <a:rPr lang="uk-UA" sz="2800" b="1" i="1" dirty="0">
                <a:solidFill>
                  <a:schemeClr val="bg1"/>
                </a:solidFill>
              </a:rPr>
              <a:t> фігури в групі </a:t>
            </a:r>
            <a:r>
              <a:rPr lang="uk-UA" sz="2800" b="1" i="1" dirty="0">
                <a:solidFill>
                  <a:srgbClr val="FFFF00"/>
                </a:solidFill>
              </a:rPr>
              <a:t>Текст</a:t>
            </a:r>
            <a:r>
              <a:rPr lang="uk-UA" sz="2800" b="1" i="1" dirty="0">
                <a:solidFill>
                  <a:schemeClr val="bg1"/>
                </a:solidFill>
              </a:rPr>
              <a:t>, під час вибору фігури.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851BDD-9570-4604-85ED-BB8440BB7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314" y="1196763"/>
            <a:ext cx="4550229" cy="544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2C437BC-DB49-4B56-84F5-E4EE0805F27E}"/>
              </a:ext>
            </a:extLst>
          </p:cNvPr>
          <p:cNvSpPr/>
          <p:nvPr/>
        </p:nvSpPr>
        <p:spPr>
          <a:xfrm>
            <a:off x="7431314" y="1852803"/>
            <a:ext cx="2672806" cy="5195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1618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Редагування  і форматування  тексту  в  написі здійснюються способами, які ви вже знаєте.  У  подальшому  всі  операції  з  об’єктом </a:t>
            </a:r>
            <a:r>
              <a:rPr lang="uk-UA" sz="2800" b="1" i="1" dirty="0">
                <a:solidFill>
                  <a:srgbClr val="FFFF00"/>
                </a:solidFill>
              </a:rPr>
              <a:t>Тестове поле  </a:t>
            </a:r>
            <a:r>
              <a:rPr lang="uk-UA" sz="2800" b="1" i="1" dirty="0">
                <a:solidFill>
                  <a:schemeClr val="bg1"/>
                </a:solidFill>
              </a:rPr>
              <a:t>(зміна розмірів рамки,  її розміщення та оформлення, зміна способу обтікання текстом) чи з іншою фігурою виконуються в такий самий спосіб, що і з іншими графічними об’єктами.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143D9A-8313-400D-8ADF-F8B13013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70" y="4380996"/>
            <a:ext cx="6346018" cy="211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3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текстовому процесорі </a:t>
            </a:r>
            <a:r>
              <a:rPr lang="en-US" sz="2800" b="1" i="1" dirty="0">
                <a:solidFill>
                  <a:srgbClr val="FFFF00"/>
                </a:solidFill>
              </a:rPr>
              <a:t>Word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можна вставляти в документи так звані об’єкти </a:t>
            </a:r>
            <a:r>
              <a:rPr lang="en-US" sz="2800" b="1" i="1" dirty="0">
                <a:solidFill>
                  <a:srgbClr val="FFFF00"/>
                </a:solidFill>
              </a:rPr>
              <a:t>WordArt</a:t>
            </a:r>
            <a:r>
              <a:rPr lang="uk-UA" sz="2800" b="1" i="1" dirty="0">
                <a:solidFill>
                  <a:schemeClr val="bg1"/>
                </a:solidFill>
              </a:rPr>
              <a:t>, які використовуються для художнього  та яскравого оформлення тексту. Ці об’єкти можна застосовувати для заголовків текстів, для оформлення вітальних листівок, плакатів, малюнків і схем.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0F30797-B3C8-40EB-9E4D-BEF6F258BEE6}"/>
              </a:ext>
            </a:extLst>
          </p:cNvPr>
          <p:cNvSpPr/>
          <p:nvPr/>
        </p:nvSpPr>
        <p:spPr>
          <a:xfrm>
            <a:off x="1082448" y="4783124"/>
            <a:ext cx="10027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uk-UA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Бажаємо успіху!</a:t>
            </a:r>
            <a:endParaRPr lang="uk-UA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CF639-DD17-46E3-9E39-CC9BBB4D0E4C}"/>
              </a:ext>
            </a:extLst>
          </p:cNvPr>
          <p:cNvSpPr txBox="1"/>
          <p:nvPr/>
        </p:nvSpPr>
        <p:spPr>
          <a:xfrm>
            <a:off x="2321170" y="4028793"/>
            <a:ext cx="675299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Приклад об'єкта </a:t>
            </a:r>
            <a:r>
              <a:rPr lang="en-US" sz="2800" b="1" i="1" dirty="0">
                <a:solidFill>
                  <a:schemeClr val="bg1"/>
                </a:solidFill>
              </a:rPr>
              <a:t>WordArt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Об’єкти </a:t>
            </a:r>
            <a:r>
              <a:rPr lang="en-US" sz="2800" b="1" i="1" dirty="0">
                <a:solidFill>
                  <a:srgbClr val="FFFF00"/>
                </a:solidFill>
              </a:rPr>
              <a:t>WordArt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мають два види властивостей: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4929F23-1582-4306-AC99-C6401EDD3FCF}"/>
              </a:ext>
            </a:extLst>
          </p:cNvPr>
          <p:cNvSpPr/>
          <p:nvPr/>
        </p:nvSpPr>
        <p:spPr>
          <a:xfrm>
            <a:off x="72007" y="1828555"/>
            <a:ext cx="3616013" cy="23044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dirty="0">
                <a:solidFill>
                  <a:schemeClr val="bg1"/>
                </a:solidFill>
              </a:rPr>
              <a:t>текстові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63B89C5-18C2-4327-8FB8-72D7D9B5A8CD}"/>
              </a:ext>
            </a:extLst>
          </p:cNvPr>
          <p:cNvSpPr/>
          <p:nvPr/>
        </p:nvSpPr>
        <p:spPr>
          <a:xfrm>
            <a:off x="6149819" y="1828555"/>
            <a:ext cx="3587034" cy="23044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dirty="0">
                <a:solidFill>
                  <a:schemeClr val="bg1"/>
                </a:solidFill>
              </a:rPr>
              <a:t>графічні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7847B84-3D25-44C5-AC78-F240E83DFBF7}"/>
              </a:ext>
            </a:extLst>
          </p:cNvPr>
          <p:cNvSpPr/>
          <p:nvPr/>
        </p:nvSpPr>
        <p:spPr>
          <a:xfrm>
            <a:off x="72005" y="4333549"/>
            <a:ext cx="5972332" cy="2087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(шрифт, розмір символів, колір, накреслення)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8077BB9-EC1D-41C3-A53B-62A3A0A0C73D}"/>
              </a:ext>
            </a:extLst>
          </p:cNvPr>
          <p:cNvSpPr/>
          <p:nvPr/>
        </p:nvSpPr>
        <p:spPr>
          <a:xfrm>
            <a:off x="6149817" y="4333549"/>
            <a:ext cx="5972332" cy="2087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розмір зображення, розміщення, заливка, колір ліній, наявність тіні та ефектів об’ємних тіл тощо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8" descr="alphabet blocks, alphabets, basic education, blocks, early education, english icon">
            <a:extLst>
              <a:ext uri="{FF2B5EF4-FFF2-40B4-BE49-F238E27FC236}">
                <a16:creationId xmlns:a16="http://schemas.microsoft.com/office/drawing/2014/main" id="{BF5DDE9F-1763-4786-B736-280BFDFB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79" y="1840784"/>
            <a:ext cx="2304481" cy="230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pp, green, image, img, photo, picture, slide icon - Download on Iconfinder">
            <a:extLst>
              <a:ext uri="{FF2B5EF4-FFF2-40B4-BE49-F238E27FC236}">
                <a16:creationId xmlns:a16="http://schemas.microsoft.com/office/drawing/2014/main" id="{11D913B3-7993-49B7-B95C-2CF83223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2" y="1840786"/>
            <a:ext cx="2304481" cy="23044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948351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Під  час  підготовки  в  текстовому  процесорі  реферату  для  уроку  чи  наукової статті для учнівської конференції в документ інколи потрібно вставляти формули, рівняння, доведення теорем, що використовують особливу символіку: математичну, фізичну, хімічну та ін.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3C53E9-16F3-460C-B218-F4C5BA211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7" b="8995"/>
          <a:stretch/>
        </p:blipFill>
        <p:spPr>
          <a:xfrm>
            <a:off x="6171640" y="1196764"/>
            <a:ext cx="5948351" cy="52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Створення об’єкта </a:t>
            </a:r>
            <a:r>
              <a:rPr lang="uk-UA" sz="2800" b="1" i="1" dirty="0" err="1">
                <a:solidFill>
                  <a:srgbClr val="FFFF00"/>
                </a:solidFill>
              </a:rPr>
              <a:t>WordArt</a:t>
            </a:r>
            <a:r>
              <a:rPr lang="uk-UA" sz="2800" b="1" i="1" dirty="0">
                <a:solidFill>
                  <a:schemeClr val="bg1"/>
                </a:solidFill>
              </a:rPr>
              <a:t> здійснюється за таким алгоритмом: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F3098-E161-442A-A297-271E61929059}"/>
              </a:ext>
            </a:extLst>
          </p:cNvPr>
          <p:cNvSpPr txBox="1"/>
          <p:nvPr/>
        </p:nvSpPr>
        <p:spPr>
          <a:xfrm>
            <a:off x="70929" y="227806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Вибрати на вкладці </a:t>
            </a:r>
            <a:r>
              <a:rPr lang="uk-UA" sz="2800" b="1" i="1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dirty="0">
                <a:solidFill>
                  <a:schemeClr val="bg1"/>
                </a:solidFill>
              </a:rPr>
              <a:t> в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групі </a:t>
            </a:r>
            <a:r>
              <a:rPr lang="uk-UA" sz="2800" b="1" i="1" dirty="0">
                <a:solidFill>
                  <a:srgbClr val="FFFF00"/>
                </a:solidFill>
              </a:rPr>
              <a:t>Текст</a:t>
            </a:r>
            <a:r>
              <a:rPr lang="uk-UA" sz="2800" b="1" i="1" dirty="0">
                <a:solidFill>
                  <a:schemeClr val="bg1"/>
                </a:solidFill>
              </a:rPr>
              <a:t>  кнопку </a:t>
            </a:r>
            <a:r>
              <a:rPr lang="uk-UA" sz="2800" b="1" i="1" dirty="0">
                <a:solidFill>
                  <a:srgbClr val="FFFF00"/>
                </a:solidFill>
              </a:rPr>
              <a:t>Додавання об’єкта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 err="1">
                <a:solidFill>
                  <a:srgbClr val="FFFF00"/>
                </a:solidFill>
              </a:rPr>
              <a:t>WordArt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CE5D1-5B33-4E8C-A66C-5E286C2EA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886" y="3359365"/>
            <a:ext cx="8834228" cy="309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4EE3108-1EAB-4853-A9B8-6AE5050B52FA}"/>
              </a:ext>
            </a:extLst>
          </p:cNvPr>
          <p:cNvSpPr/>
          <p:nvPr/>
        </p:nvSpPr>
        <p:spPr>
          <a:xfrm>
            <a:off x="6028813" y="5101550"/>
            <a:ext cx="714888" cy="5086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FFBFE80A-9969-45C5-BD15-D83B48181654}"/>
              </a:ext>
            </a:extLst>
          </p:cNvPr>
          <p:cNvSpPr/>
          <p:nvPr/>
        </p:nvSpPr>
        <p:spPr>
          <a:xfrm rot="18900000">
            <a:off x="6373826" y="445342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F3098-E161-442A-A297-271E61929059}"/>
              </a:ext>
            </a:extLst>
          </p:cNvPr>
          <p:cNvSpPr txBox="1"/>
          <p:nvPr/>
        </p:nvSpPr>
        <p:spPr>
          <a:xfrm>
            <a:off x="70929" y="1821920"/>
            <a:ext cx="64102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Вибрати в наведеному списку потрібний стиль оформлення об’єкта.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B3FE5-4DA0-4F64-8A73-06BA337B9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864" y="1801823"/>
            <a:ext cx="5499207" cy="488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6FA1FF-4892-496E-B7B5-D416C4567D73}"/>
              </a:ext>
            </a:extLst>
          </p:cNvPr>
          <p:cNvSpPr txBox="1"/>
          <p:nvPr/>
        </p:nvSpPr>
        <p:spPr>
          <a:xfrm>
            <a:off x="70929" y="3308852"/>
            <a:ext cx="64102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Увести потрібний текст об’єкта </a:t>
            </a:r>
            <a:r>
              <a:rPr lang="uk-UA" sz="2800" b="1" i="1" dirty="0" err="1">
                <a:solidFill>
                  <a:schemeClr val="bg1"/>
                </a:solidFill>
              </a:rPr>
              <a:t>WordArt</a:t>
            </a:r>
            <a:r>
              <a:rPr lang="uk-UA" sz="2800" b="1" i="1" dirty="0">
                <a:solidFill>
                  <a:schemeClr val="bg1"/>
                </a:solidFill>
              </a:rPr>
              <a:t> у текстове поле.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10A93-60A7-437A-83FA-523B633D2B82}"/>
              </a:ext>
            </a:extLst>
          </p:cNvPr>
          <p:cNvSpPr txBox="1"/>
          <p:nvPr/>
        </p:nvSpPr>
        <p:spPr>
          <a:xfrm>
            <a:off x="70929" y="4795784"/>
            <a:ext cx="64102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Вибрати точку за межами поля.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7715195-4257-49E9-B2E7-EF6710F7AB0A}"/>
              </a:ext>
            </a:extLst>
          </p:cNvPr>
          <p:cNvSpPr/>
          <p:nvPr/>
        </p:nvSpPr>
        <p:spPr>
          <a:xfrm>
            <a:off x="7154311" y="3672245"/>
            <a:ext cx="4893663" cy="292952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922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Створений об’єкт </a:t>
            </a:r>
            <a:r>
              <a:rPr lang="en-US" sz="2800" b="1" i="1" dirty="0">
                <a:solidFill>
                  <a:srgbClr val="FFFF00"/>
                </a:solidFill>
              </a:rPr>
              <a:t>WordArt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буде розміщено в поточному місці документа. Редагування та форматування тексту і графічного об’єкта здійснюються з використанням елементів керування тимчасової вкладки </a:t>
            </a:r>
            <a:r>
              <a:rPr lang="uk-UA" sz="2800" b="1" i="1" dirty="0">
                <a:solidFill>
                  <a:srgbClr val="FFFF00"/>
                </a:solidFill>
              </a:rPr>
              <a:t>Формат (Засоби креслення)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написів у текстовому документі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00492B-EF61-44CF-8D24-FE7097A1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54" y="3535815"/>
            <a:ext cx="9709691" cy="301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2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Формула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47" y="1752851"/>
            <a:ext cx="10154141" cy="3450584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DF8B-D596-4D61-A882-62BC753BD73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набори математичних символів використовують у формулах? Як уставити потрібний символ?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FEFB6BFA-99A8-406D-A28C-EA0CBD94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55A0F-84FA-475A-A150-63F056D6840A}"/>
              </a:ext>
            </a:extLst>
          </p:cNvPr>
          <p:cNvSpPr txBox="1"/>
          <p:nvPr/>
        </p:nvSpPr>
        <p:spPr>
          <a:xfrm>
            <a:off x="70928" y="2237872"/>
            <a:ext cx="1205014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структури можна вводити у формули? Назвіть кілька з них.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56AD2-3158-4A18-8F5A-252134B558F7}"/>
              </a:ext>
            </a:extLst>
          </p:cNvPr>
          <p:cNvSpPr txBox="1"/>
          <p:nvPr/>
        </p:nvSpPr>
        <p:spPr>
          <a:xfrm>
            <a:off x="70927" y="3292804"/>
            <a:ext cx="1205014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редагування та форматування можна виконувати над об’єктом формула?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C0916-8BED-4F91-B4A7-0C07DBDAFE7A}"/>
              </a:ext>
            </a:extLst>
          </p:cNvPr>
          <p:cNvSpPr txBox="1"/>
          <p:nvPr/>
        </p:nvSpPr>
        <p:spPr>
          <a:xfrm>
            <a:off x="70925" y="4344787"/>
            <a:ext cx="10454849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додати текст усередину вставленої фігури? Які операції редагування та форматування можна здійснювати над цим текстом?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A70AC-A47D-4CC2-A13F-B649FB03340D}"/>
              </a:ext>
            </a:extLst>
          </p:cNvPr>
          <p:cNvSpPr txBox="1"/>
          <p:nvPr/>
        </p:nvSpPr>
        <p:spPr>
          <a:xfrm>
            <a:off x="70927" y="5804947"/>
            <a:ext cx="1045484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використовують об’єкти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WordArt</a:t>
            </a:r>
            <a:r>
              <a:rPr lang="uk-UA" sz="2800" b="1" i="1" kern="0" dirty="0">
                <a:solidFill>
                  <a:srgbClr val="FFFFFF"/>
                </a:solidFill>
              </a:rPr>
              <a:t>? Як їх створювати?</a:t>
            </a:r>
          </a:p>
        </p:txBody>
      </p:sp>
    </p:spTree>
    <p:extLst>
      <p:ext uri="{BB962C8B-B14F-4D97-AF65-F5344CB8AC3E}">
        <p14:creationId xmlns:p14="http://schemas.microsoft.com/office/powerpoint/2010/main" val="11091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95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-98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103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9C81165C-C561-460C-98AF-969A1D61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51" y="3684442"/>
            <a:ext cx="2665580" cy="23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ducation, equation, formula, geometry, mathematics, maths, triangle icon - Download on Iconfinder">
            <a:extLst>
              <a:ext uri="{FF2B5EF4-FFF2-40B4-BE49-F238E27FC236}">
                <a16:creationId xmlns:a16="http://schemas.microsoft.com/office/drawing/2014/main" id="{616B5510-46AE-4F19-8AFC-D6ED0565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34" y="3684975"/>
            <a:ext cx="2331732" cy="23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наведемо нескладні формули та вирази, які записані в одному рядку і які не мають у своєму записі звичайних </a:t>
            </a:r>
            <a:r>
              <a:rPr lang="uk-UA" sz="2800" b="1" i="1" dirty="0" err="1">
                <a:solidFill>
                  <a:schemeClr val="bg1"/>
                </a:solidFill>
              </a:rPr>
              <a:t>дробів</a:t>
            </a:r>
            <a:r>
              <a:rPr lang="uk-UA" sz="2800" b="1" i="1" dirty="0">
                <a:solidFill>
                  <a:schemeClr val="bg1"/>
                </a:solidFill>
              </a:rPr>
              <a:t>, знаків коренів та інших нелінійних структур: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0A6C5-FECE-49AF-B074-9D571BBC4631}"/>
              </a:ext>
            </a:extLst>
          </p:cNvPr>
          <p:cNvSpPr txBox="1"/>
          <p:nvPr/>
        </p:nvSpPr>
        <p:spPr>
          <a:xfrm>
            <a:off x="72008" y="3170706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а) с</a:t>
            </a:r>
            <a:r>
              <a:rPr lang="uk-UA" sz="36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m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(t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 – Ø) = c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1</a:t>
            </a:r>
            <a:r>
              <a:rPr lang="en-US" sz="3600" b="1" i="1" kern="0" dirty="0">
                <a:solidFill>
                  <a:srgbClr val="FFFFFF"/>
                </a:solidFill>
              </a:rPr>
              <a:t>m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1</a:t>
            </a:r>
            <a:r>
              <a:rPr lang="en-US" sz="3600" b="1" i="1" kern="0" dirty="0">
                <a:solidFill>
                  <a:srgbClr val="FFFFFF"/>
                </a:solidFill>
              </a:rPr>
              <a:t>(Ø – t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1</a:t>
            </a:r>
            <a:r>
              <a:rPr lang="en-US" sz="3600" b="1" i="1" kern="0" dirty="0">
                <a:solidFill>
                  <a:srgbClr val="FFFFFF"/>
                </a:solidFill>
              </a:rPr>
              <a:t>)</a:t>
            </a:r>
            <a:r>
              <a:rPr lang="uk-UA" sz="36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DAD7D-B256-4FAA-9B2F-5CF60E5C97E3}"/>
              </a:ext>
            </a:extLst>
          </p:cNvPr>
          <p:cNvSpPr txBox="1"/>
          <p:nvPr/>
        </p:nvSpPr>
        <p:spPr>
          <a:xfrm>
            <a:off x="72008" y="3975098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б) </a:t>
            </a:r>
            <a:r>
              <a:rPr lang="en-US" sz="3600" b="1" i="1" kern="0" dirty="0">
                <a:solidFill>
                  <a:srgbClr val="FFFFFF"/>
                </a:solidFill>
              </a:rPr>
              <a:t>ax</a:t>
            </a:r>
            <a:r>
              <a:rPr lang="en-US" sz="3600" b="1" i="1" kern="0" baseline="30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 + bx + </a:t>
            </a:r>
            <a:r>
              <a:rPr lang="ru-RU" sz="3600" b="1" i="1" kern="0" dirty="0">
                <a:solidFill>
                  <a:srgbClr val="FFFFFF"/>
                </a:solidFill>
              </a:rPr>
              <a:t>с ≥</a:t>
            </a:r>
            <a:r>
              <a:rPr lang="en-US" sz="3600" b="1" i="1" kern="0" dirty="0">
                <a:solidFill>
                  <a:srgbClr val="FFFFFF"/>
                </a:solidFill>
              </a:rPr>
              <a:t> 0</a:t>
            </a:r>
            <a:r>
              <a:rPr lang="ru-RU" sz="36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A785B-86A8-4E52-88DA-6A34A3575708}"/>
              </a:ext>
            </a:extLst>
          </p:cNvPr>
          <p:cNvSpPr txBox="1"/>
          <p:nvPr/>
        </p:nvSpPr>
        <p:spPr>
          <a:xfrm>
            <a:off x="72008" y="4779490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kern="0" dirty="0">
                <a:solidFill>
                  <a:srgbClr val="FFFFFF"/>
                </a:solidFill>
              </a:rPr>
              <a:t>в) </a:t>
            </a:r>
            <a:r>
              <a:rPr lang="en-US" sz="3600" b="1" i="1" kern="0" dirty="0">
                <a:solidFill>
                  <a:srgbClr val="FFFFFF"/>
                </a:solidFill>
              </a:rPr>
              <a:t>(x</a:t>
            </a:r>
            <a:r>
              <a:rPr lang="en-US" sz="3600" b="1" i="1" kern="0" baseline="30000" dirty="0">
                <a:solidFill>
                  <a:srgbClr val="FFFFFF"/>
                </a:solidFill>
              </a:rPr>
              <a:t>3</a:t>
            </a:r>
            <a:r>
              <a:rPr lang="en-US" sz="3600" b="1" i="1" kern="0" dirty="0">
                <a:solidFill>
                  <a:srgbClr val="FFFFFF"/>
                </a:solidFill>
              </a:rPr>
              <a:t> + 2x</a:t>
            </a:r>
            <a:r>
              <a:rPr lang="en-US" sz="3600" b="1" i="1" kern="0" baseline="30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y – 5xy</a:t>
            </a:r>
            <a:r>
              <a:rPr lang="en-US" sz="3600" b="1" i="1" kern="0" baseline="30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 – 3y</a:t>
            </a:r>
            <a:r>
              <a:rPr lang="en-US" sz="3600" b="1" i="1" kern="0" baseline="30000" dirty="0">
                <a:solidFill>
                  <a:srgbClr val="FFFFFF"/>
                </a:solidFill>
              </a:rPr>
              <a:t>3</a:t>
            </a:r>
            <a:r>
              <a:rPr lang="en-US" sz="3600" b="1" i="1" kern="0" dirty="0">
                <a:solidFill>
                  <a:srgbClr val="FFFFFF"/>
                </a:solidFill>
              </a:rPr>
              <a:t>)(5x – 4y)</a:t>
            </a:r>
            <a:r>
              <a:rPr lang="uk-UA" sz="36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3D416-9619-48E1-9D4D-99B7C55409B1}"/>
              </a:ext>
            </a:extLst>
          </p:cNvPr>
          <p:cNvSpPr txBox="1"/>
          <p:nvPr/>
        </p:nvSpPr>
        <p:spPr>
          <a:xfrm>
            <a:off x="72008" y="5583882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г) </a:t>
            </a:r>
            <a:r>
              <a:rPr lang="en-US" sz="3600" b="1" i="1" kern="0" dirty="0">
                <a:solidFill>
                  <a:srgbClr val="FFFFFF"/>
                </a:solidFill>
              </a:rPr>
              <a:t>Na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CO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3</a:t>
            </a:r>
            <a:r>
              <a:rPr lang="en-US" sz="3600" b="1" i="1" kern="0" dirty="0">
                <a:solidFill>
                  <a:srgbClr val="FFFFFF"/>
                </a:solidFill>
              </a:rPr>
              <a:t> + 2HCI </a:t>
            </a:r>
            <a:r>
              <a:rPr lang="en-US" sz="3600" dirty="0">
                <a:solidFill>
                  <a:schemeClr val="bg1"/>
                </a:solidFill>
                <a:sym typeface="Wingdings 3" panose="05040102010807070707" pitchFamily="18" charset="2"/>
              </a:rPr>
              <a:t> </a:t>
            </a:r>
            <a:r>
              <a:rPr lang="en-US" sz="3600" b="1" i="1" kern="0" dirty="0">
                <a:solidFill>
                  <a:srgbClr val="FFFFFF"/>
                </a:solidFill>
              </a:rPr>
              <a:t>2HaCI + CO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 + H</a:t>
            </a:r>
            <a:r>
              <a:rPr lang="en-US" sz="36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</a:rPr>
              <a:t>O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06270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Для створення таких виразів використовують різні спеціальні символи, вставлення яких здійснюється у вікні </a:t>
            </a:r>
            <a:r>
              <a:rPr lang="uk-UA" sz="2800" b="1" i="1" dirty="0">
                <a:solidFill>
                  <a:srgbClr val="FFFF00"/>
                </a:solidFill>
              </a:rPr>
              <a:t>Символ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C4A9E-5AF2-499D-8AC3-0B04540A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4" y="1194903"/>
            <a:ext cx="6894848" cy="526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9057C8-25EB-4E79-9264-FAFB6A87EE05}"/>
              </a:ext>
            </a:extLst>
          </p:cNvPr>
          <p:cNvSpPr txBox="1"/>
          <p:nvPr/>
        </p:nvSpPr>
        <p:spPr>
          <a:xfrm>
            <a:off x="72008" y="4374794"/>
            <a:ext cx="5062700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sz="2800" b="1" i="1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Символи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Символ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Інші символи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5B32B1-F4A1-476E-87C5-F2CE2E6B0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91" y="3175000"/>
            <a:ext cx="10622465" cy="336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Уведення символів нижнього і верхнього індексу здійснюється з використанням кнопок </a:t>
            </a:r>
            <a:r>
              <a:rPr lang="uk-UA" sz="2800" b="1" i="1" kern="0" dirty="0">
                <a:solidFill>
                  <a:srgbClr val="FFFF00"/>
                </a:solidFill>
              </a:rPr>
              <a:t>Підрядковий знак 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uk-UA" sz="2800" b="1" i="1" kern="0" dirty="0">
                <a:solidFill>
                  <a:srgbClr val="FFFF00"/>
                </a:solidFill>
              </a:rPr>
              <a:t>Надрядковий знак</a:t>
            </a:r>
            <a:r>
              <a:rPr lang="uk-UA" sz="2800" b="1" i="1" kern="0" dirty="0">
                <a:solidFill>
                  <a:srgbClr val="FFFFFF"/>
                </a:solidFill>
              </a:rPr>
              <a:t>, які розміщено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Шрифт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C22B7A9-3B6A-439F-AE62-1864B3ABD445}"/>
              </a:ext>
            </a:extLst>
          </p:cNvPr>
          <p:cNvSpPr/>
          <p:nvPr/>
        </p:nvSpPr>
        <p:spPr>
          <a:xfrm>
            <a:off x="7859858" y="5501469"/>
            <a:ext cx="498407" cy="44579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2FB65-F89F-46FC-A231-B94491DE2A0A}"/>
              </a:ext>
            </a:extLst>
          </p:cNvPr>
          <p:cNvSpPr txBox="1"/>
          <p:nvPr/>
        </p:nvSpPr>
        <p:spPr>
          <a:xfrm>
            <a:off x="5192775" y="4279735"/>
            <a:ext cx="2678988" cy="830997"/>
          </a:xfrm>
          <a:prstGeom prst="wedgeRectCallout">
            <a:avLst>
              <a:gd name="adj1" fmla="val 53460"/>
              <a:gd name="adj2" fmla="val 1103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Підрядковий знак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104E987-4482-49F0-986A-24820D9DA779}"/>
              </a:ext>
            </a:extLst>
          </p:cNvPr>
          <p:cNvSpPr/>
          <p:nvPr/>
        </p:nvSpPr>
        <p:spPr>
          <a:xfrm>
            <a:off x="8358265" y="5501469"/>
            <a:ext cx="498407" cy="44579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0B9EB-17A6-415A-A3EF-EAC6DB059FB4}"/>
              </a:ext>
            </a:extLst>
          </p:cNvPr>
          <p:cNvSpPr txBox="1"/>
          <p:nvPr/>
        </p:nvSpPr>
        <p:spPr>
          <a:xfrm>
            <a:off x="8821725" y="4279735"/>
            <a:ext cx="2678988" cy="830997"/>
          </a:xfrm>
          <a:prstGeom prst="wedgeRectCallout">
            <a:avLst>
              <a:gd name="adj1" fmla="val -50833"/>
              <a:gd name="adj2" fmla="val 1107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Надрядковий  знак</a:t>
            </a:r>
          </a:p>
        </p:txBody>
      </p:sp>
    </p:spTree>
    <p:extLst>
      <p:ext uri="{BB962C8B-B14F-4D97-AF65-F5344CB8AC3E}">
        <p14:creationId xmlns:p14="http://schemas.microsoft.com/office/powerpoint/2010/main" val="35225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Але  дуже  часто  в математиці, фізиці  трапляються  багаторівневі формули  та вирази. Наприклад: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кутник 7">
                <a:extLst>
                  <a:ext uri="{FF2B5EF4-FFF2-40B4-BE49-F238E27FC236}">
                    <a16:creationId xmlns:a16="http://schemas.microsoft.com/office/drawing/2014/main" id="{F9B18EA4-9A11-48BB-8688-41CB695D4D83}"/>
                  </a:ext>
                </a:extLst>
              </p:cNvPr>
              <p:cNvSpPr/>
              <p:nvPr/>
            </p:nvSpPr>
            <p:spPr>
              <a:xfrm>
                <a:off x="72007" y="2304332"/>
                <a:ext cx="3973050" cy="129266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36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600" b="1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36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uk-UA" sz="3600" b="1" i="1" kern="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8" name="Прямокутник 7">
                <a:extLst>
                  <a:ext uri="{FF2B5EF4-FFF2-40B4-BE49-F238E27FC236}">
                    <a16:creationId xmlns:a16="http://schemas.microsoft.com/office/drawing/2014/main" id="{F9B18EA4-9A11-48BB-8688-41CB695D4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" y="2304332"/>
                <a:ext cx="3973050" cy="1292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кутник 8">
                <a:extLst>
                  <a:ext uri="{FF2B5EF4-FFF2-40B4-BE49-F238E27FC236}">
                    <a16:creationId xmlns:a16="http://schemas.microsoft.com/office/drawing/2014/main" id="{F37EC6AB-017A-4A04-BC27-9D1B0F7761D4}"/>
                  </a:ext>
                </a:extLst>
              </p:cNvPr>
              <p:cNvSpPr/>
              <p:nvPr/>
            </p:nvSpPr>
            <p:spPr>
              <a:xfrm>
                <a:off x="72007" y="3710263"/>
                <a:ext cx="3973050" cy="138425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𝒎𝒗</m:t>
                              </m:r>
                            </m:e>
                            <m:sup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uk-UA" sz="3600" b="1" i="1" kern="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9" name="Прямокутник 8">
                <a:extLst>
                  <a:ext uri="{FF2B5EF4-FFF2-40B4-BE49-F238E27FC236}">
                    <a16:creationId xmlns:a16="http://schemas.microsoft.com/office/drawing/2014/main" id="{F37EC6AB-017A-4A04-BC27-9D1B0F776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" y="3710263"/>
                <a:ext cx="3973050" cy="1384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кутник 9">
                <a:extLst>
                  <a:ext uri="{FF2B5EF4-FFF2-40B4-BE49-F238E27FC236}">
                    <a16:creationId xmlns:a16="http://schemas.microsoft.com/office/drawing/2014/main" id="{EF786C89-6F11-4E0A-8A27-04395DD0670B}"/>
                  </a:ext>
                </a:extLst>
              </p:cNvPr>
              <p:cNvSpPr/>
              <p:nvPr/>
            </p:nvSpPr>
            <p:spPr>
              <a:xfrm>
                <a:off x="72007" y="5226725"/>
                <a:ext cx="3973050" cy="129266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uk-UA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600" b="1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36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uk-UA" sz="3600" b="1" i="1" kern="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0" name="Прямокутник 9">
                <a:extLst>
                  <a:ext uri="{FF2B5EF4-FFF2-40B4-BE49-F238E27FC236}">
                    <a16:creationId xmlns:a16="http://schemas.microsoft.com/office/drawing/2014/main" id="{EF786C89-6F11-4E0A-8A27-04395DD06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" y="5226725"/>
                <a:ext cx="3973050" cy="12926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00881429-1B4D-419F-B267-316552366473}"/>
                  </a:ext>
                </a:extLst>
              </p:cNvPr>
              <p:cNvSpPr/>
              <p:nvPr/>
            </p:nvSpPr>
            <p:spPr>
              <a:xfrm>
                <a:off x="4149968" y="2304331"/>
                <a:ext cx="7972181" cy="129266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uk-UA" sz="3600" b="1" i="1" kern="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00881429-1B4D-419F-B267-316552366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68" y="2304331"/>
                <a:ext cx="7972181" cy="1292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кутник 15">
                <a:extLst>
                  <a:ext uri="{FF2B5EF4-FFF2-40B4-BE49-F238E27FC236}">
                    <a16:creationId xmlns:a16="http://schemas.microsoft.com/office/drawing/2014/main" id="{1DA8A57E-630D-49F6-BCA3-987A4B077DFC}"/>
                  </a:ext>
                </a:extLst>
              </p:cNvPr>
              <p:cNvSpPr/>
              <p:nvPr/>
            </p:nvSpPr>
            <p:spPr>
              <a:xfrm>
                <a:off x="4149968" y="3710263"/>
                <a:ext cx="7972181" cy="138425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uk-UA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, якщо </m:t>
                              </m:r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8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uk-UA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uk-UA" sz="28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якщо </m:t>
                              </m:r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1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i="1" kern="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6" name="Прямокутник 15">
                <a:extLst>
                  <a:ext uri="{FF2B5EF4-FFF2-40B4-BE49-F238E27FC236}">
                    <a16:creationId xmlns:a16="http://schemas.microsoft.com/office/drawing/2014/main" id="{1DA8A57E-630D-49F6-BCA3-987A4B077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68" y="3710263"/>
                <a:ext cx="7972181" cy="13842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кутник 16">
                <a:extLst>
                  <a:ext uri="{FF2B5EF4-FFF2-40B4-BE49-F238E27FC236}">
                    <a16:creationId xmlns:a16="http://schemas.microsoft.com/office/drawing/2014/main" id="{8C6C5E6D-EB06-423C-A31A-AF248B68B97B}"/>
                  </a:ext>
                </a:extLst>
              </p:cNvPr>
              <p:cNvSpPr/>
              <p:nvPr/>
            </p:nvSpPr>
            <p:spPr>
              <a:xfrm>
                <a:off x="4147811" y="5226724"/>
                <a:ext cx="7972181" cy="1292661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sSup>
                            <m:sSupPr>
                              <m:ctrlP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6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sSup>
                            <m:sSupPr>
                              <m:ctrlP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36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600" b="1" i="1" kern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3600" b="1" i="1" kern="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7" name="Прямокутник 16">
                <a:extLst>
                  <a:ext uri="{FF2B5EF4-FFF2-40B4-BE49-F238E27FC236}">
                    <a16:creationId xmlns:a16="http://schemas.microsoft.com/office/drawing/2014/main" id="{8C6C5E6D-EB06-423C-A31A-AF248B68B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811" y="5226724"/>
                <a:ext cx="7972181" cy="12926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827817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Уставити в текстовий документ такі формули можна, </a:t>
            </a:r>
            <a:r>
              <a:rPr lang="uk-UA" sz="2800" b="1" i="1" dirty="0" err="1">
                <a:solidFill>
                  <a:schemeClr val="bg1"/>
                </a:solidFill>
              </a:rPr>
              <a:t>скориставшися</a:t>
            </a:r>
            <a:r>
              <a:rPr lang="uk-UA" sz="2800" b="1" i="1" dirty="0">
                <a:solidFill>
                  <a:schemeClr val="bg1"/>
                </a:solidFill>
              </a:rPr>
              <a:t> спеціальним засобом </a:t>
            </a:r>
            <a:r>
              <a:rPr lang="uk-UA" sz="2800" b="1" i="1" dirty="0">
                <a:solidFill>
                  <a:srgbClr val="FFFF00"/>
                </a:solidFill>
              </a:rPr>
              <a:t>Конструктор формул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6EB1F6-D376-4AF2-B573-2CA70537C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6"/>
          <a:stretch/>
        </p:blipFill>
        <p:spPr>
          <a:xfrm>
            <a:off x="8478499" y="1196763"/>
            <a:ext cx="3641493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1CF01-EEB1-4128-A670-8EBEA3B04F2D}"/>
              </a:ext>
            </a:extLst>
          </p:cNvPr>
          <p:cNvSpPr txBox="1"/>
          <p:nvPr/>
        </p:nvSpPr>
        <p:spPr>
          <a:xfrm>
            <a:off x="72008" y="3136094"/>
            <a:ext cx="494211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Формули в ньому конструюються з окремих символів і структур, використовуючи відповідні шаблони.</a:t>
            </a:r>
          </a:p>
        </p:txBody>
      </p:sp>
      <p:pic>
        <p:nvPicPr>
          <p:cNvPr id="9" name="Picture 2" descr="Formula, math, mathematics, maths icon - Download on Iconfinder">
            <a:extLst>
              <a:ext uri="{FF2B5EF4-FFF2-40B4-BE49-F238E27FC236}">
                <a16:creationId xmlns:a16="http://schemas.microsoft.com/office/drawing/2014/main" id="{5C271332-ABDE-41E9-A0F7-65ED033A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39" y="3082500"/>
            <a:ext cx="2731250" cy="273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відкриття </a:t>
            </a:r>
            <a:r>
              <a:rPr lang="uk-UA" sz="2800" b="1" i="1" dirty="0">
                <a:solidFill>
                  <a:srgbClr val="FFFF00"/>
                </a:solidFill>
              </a:rPr>
              <a:t>Конструктора формул </a:t>
            </a:r>
            <a:r>
              <a:rPr lang="uk-UA" sz="2800" b="1" i="1" dirty="0">
                <a:solidFill>
                  <a:schemeClr val="bg1"/>
                </a:solidFill>
              </a:rPr>
              <a:t>потрібно виконати </a:t>
            </a:r>
            <a:r>
              <a:rPr lang="uk-UA" sz="2800" b="1" i="1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Символи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Рівняння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спеціальних графічних об’єктів у текстовому документі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34BC7-D125-44D0-A865-F28B1C91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74" y="2476094"/>
            <a:ext cx="11318451" cy="345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18A51DC-1EF3-4930-AFDB-0ED03DA15036}"/>
              </a:ext>
            </a:extLst>
          </p:cNvPr>
          <p:cNvSpPr/>
          <p:nvPr/>
        </p:nvSpPr>
        <p:spPr>
          <a:xfrm>
            <a:off x="8601017" y="3910891"/>
            <a:ext cx="2105083" cy="5734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56F96C14-CA8B-4A45-A4AD-FA93C7A81229}"/>
              </a:ext>
            </a:extLst>
          </p:cNvPr>
          <p:cNvSpPr/>
          <p:nvPr/>
        </p:nvSpPr>
        <p:spPr>
          <a:xfrm rot="18900000">
            <a:off x="9832697" y="329271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6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15871</TotalTime>
  <Words>1574</Words>
  <Application>Microsoft Office PowerPoint</Application>
  <PresentationFormat>Широкий екран</PresentationFormat>
  <Paragraphs>165</Paragraphs>
  <Slides>37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Comic Sans MS</vt:lpstr>
      <vt:lpstr>Times New Roman</vt:lpstr>
      <vt:lpstr>Verdana</vt:lpstr>
      <vt:lpstr>Wingdings</vt:lpstr>
      <vt:lpstr>Тема Office</vt:lpstr>
      <vt:lpstr>Створення формул та написів</vt:lpstr>
      <vt:lpstr>Запитання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спеціальних графічних об’єктів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Створення написів у текстовому документі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751</cp:revision>
  <dcterms:created xsi:type="dcterms:W3CDTF">2016-06-06T19:48:43Z</dcterms:created>
  <dcterms:modified xsi:type="dcterms:W3CDTF">2021-05-12T17:02:11Z</dcterms:modified>
</cp:coreProperties>
</file>